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307" r:id="rId6"/>
    <p:sldId id="296" r:id="rId7"/>
    <p:sldId id="279" r:id="rId8"/>
    <p:sldId id="309" r:id="rId9"/>
    <p:sldId id="311" r:id="rId10"/>
    <p:sldId id="284" r:id="rId11"/>
    <p:sldId id="291" r:id="rId12"/>
  </p:sldIdLst>
  <p:sldSz cx="9906000" cy="6858000" type="A4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Frutiger LT Com 55 Roman" pitchFamily="-109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D5AA"/>
    <a:srgbClr val="E5CFA6"/>
    <a:srgbClr val="229A7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48" y="-104"/>
      </p:cViewPr>
      <p:guideLst>
        <p:guide orient="horz" pos="3695"/>
        <p:guide orient="horz" pos="240"/>
        <p:guide pos="5926"/>
        <p:guide pos="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2299" cy="1522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AE676-5BEA-2E49-BC38-F13A4910D3F4}" type="datetimeFigureOut">
              <a:rPr lang="en-US" smtClean="0"/>
              <a:t>13.02.15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8D4C-832C-864D-80CC-9137CE03A6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98740" y="476250"/>
            <a:ext cx="8908521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98740" y="2457450"/>
            <a:ext cx="890852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98740" y="6113463"/>
            <a:ext cx="8908521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493582" y="6435725"/>
            <a:ext cx="1950244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800">
                <a:solidFill>
                  <a:schemeClr val="bg2"/>
                </a:solidFill>
              </a:rPr>
              <a:t>© Fraunhofer IIS</a:t>
            </a:r>
          </a:p>
        </p:txBody>
      </p:sp>
      <p:pic>
        <p:nvPicPr>
          <p:cNvPr id="8" name="Bild 6" descr="iis_43mm_p33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73800"/>
            <a:ext cx="167851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740" y="534989"/>
            <a:ext cx="8908521" cy="1044575"/>
          </a:xfrm>
        </p:spPr>
        <p:txBody>
          <a:bodyPr/>
          <a:lstStyle>
            <a:lvl1pPr>
              <a:defRPr sz="34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8740" y="1754188"/>
            <a:ext cx="8908521" cy="539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209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1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98740" y="1601788"/>
            <a:ext cx="890852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98740" y="476250"/>
            <a:ext cx="8908521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40" y="534988"/>
            <a:ext cx="890852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8740" y="1773239"/>
            <a:ext cx="8908521" cy="4092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21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56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40" y="382588"/>
            <a:ext cx="890852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740" y="1773239"/>
            <a:ext cx="8908521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98740" y="6113463"/>
            <a:ext cx="8908521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lIns="95782" tIns="47891" rIns="95782" bIns="47891"/>
          <a:lstStyle/>
          <a:p>
            <a:pPr>
              <a:defRPr/>
            </a:pPr>
            <a:endParaRPr lang="de-DE">
              <a:latin typeface="Frutiger LT Com 55 Roman" pitchFamily="-110" charset="0"/>
              <a:ea typeface="+mn-ea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93582" y="6435725"/>
            <a:ext cx="1950244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55 Roman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800">
                <a:solidFill>
                  <a:schemeClr val="bg2"/>
                </a:solidFill>
              </a:rPr>
              <a:t>© Fraunhofer IIS </a:t>
            </a:r>
          </a:p>
        </p:txBody>
      </p:sp>
      <p:pic>
        <p:nvPicPr>
          <p:cNvPr id="1030" name="Bild 6" descr="iis_43mm_p334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73800"/>
            <a:ext cx="167851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7" r:id="rId2"/>
    <p:sldLayoutId id="2147483750" r:id="rId3"/>
    <p:sldLayoutId id="214748374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  <a:ea typeface="ＭＳ Ｐゴシック" pitchFamily="-110" charset="-128"/>
          <a:cs typeface="ＭＳ Ｐゴシック" pitchFamily="-110" charset="-128"/>
        </a:defRPr>
      </a:lvl5pPr>
      <a:lvl6pPr marL="478908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Frutiger LT Com 45 Light" pitchFamily="-110" charset="0"/>
        </a:defRPr>
      </a:lvl9pPr>
    </p:titleStyle>
    <p:bodyStyle>
      <a:lvl1pPr marL="359181" indent="-359181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-109" charset="2"/>
        <a:defRPr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281026" indent="-279363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-109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2pPr>
      <a:lvl3pPr marL="557063" indent="-274375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-109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838089" indent="-27936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-109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1130755" indent="-291003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-109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1609663" indent="-29100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6pPr>
      <a:lvl7pPr marL="2088570" indent="-29100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7pPr>
      <a:lvl8pPr marL="2567478" indent="-29100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8pPr>
      <a:lvl9pPr marL="3046386" indent="-29100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4789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wmf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endParaRPr lang="de-DE" altLang="en-US" sz="2500" dirty="0">
              <a:ea typeface="ＭＳ Ｐゴシック" pitchFamily="-109" charset="-128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>
                <a:ea typeface="ＭＳ Ｐゴシック" pitchFamily="-109" charset="-128"/>
              </a:rPr>
              <a:t>EWF </a:t>
            </a:r>
            <a:r>
              <a:rPr lang="de-DE" altLang="en-US" dirty="0" smtClean="0">
                <a:ea typeface="ＭＳ Ｐゴシック" pitchFamily="-109" charset="-128"/>
              </a:rPr>
              <a:t>–</a:t>
            </a:r>
            <a:br>
              <a:rPr lang="de-DE" altLang="en-US" dirty="0" smtClean="0">
                <a:ea typeface="ＭＳ Ｐゴシック" pitchFamily="-109" charset="-128"/>
              </a:rPr>
            </a:br>
            <a:r>
              <a:rPr lang="de-DE" altLang="en-US" dirty="0" smtClean="0">
                <a:ea typeface="ＭＳ Ｐゴシック" pitchFamily="-109" charset="-128"/>
              </a:rPr>
              <a:t>Emergency </a:t>
            </a:r>
            <a:r>
              <a:rPr lang="de-DE" altLang="en-US" dirty="0" err="1" smtClean="0">
                <a:ea typeface="ＭＳ Ｐゴシック" pitchFamily="-109" charset="-128"/>
              </a:rPr>
              <a:t>Warning</a:t>
            </a:r>
            <a:r>
              <a:rPr lang="de-DE" altLang="en-US" dirty="0">
                <a:ea typeface="ＭＳ Ｐゴシック" pitchFamily="-109" charset="-128"/>
              </a:rPr>
              <a:t> </a:t>
            </a:r>
            <a:r>
              <a:rPr lang="de-DE" altLang="en-US" dirty="0" smtClean="0">
                <a:ea typeface="ＭＳ Ｐゴシック" pitchFamily="-109" charset="-128"/>
              </a:rPr>
              <a:t>&amp; Alert </a:t>
            </a:r>
            <a:r>
              <a:rPr lang="de-DE" altLang="en-US" dirty="0" err="1" smtClean="0">
                <a:ea typeface="ＭＳ Ｐゴシック" pitchFamily="-109" charset="-128"/>
              </a:rPr>
              <a:t>Functionality</a:t>
            </a:r>
            <a:endParaRPr lang="de-DE" altLang="en-US" dirty="0" smtClean="0">
              <a:ea typeface="ＭＳ Ｐゴシック" pitchFamily="-109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93680" y="3429000"/>
            <a:ext cx="6587663" cy="2682040"/>
          </a:xfrm>
          <a:prstGeom prst="rect">
            <a:avLst/>
          </a:prstGeom>
        </p:spPr>
        <p:txBody>
          <a:bodyPr lIns="95782" tIns="47891" rIns="95782" bIns="47891">
            <a:spAutoFit/>
          </a:bodyPr>
          <a:lstStyle/>
          <a:p>
            <a:pPr defTabSz="798180">
              <a:spcAft>
                <a:spcPct val="40000"/>
              </a:spcAft>
              <a:buClr>
                <a:schemeClr val="tx2"/>
              </a:buClr>
              <a:tabLst>
                <a:tab pos="904604" algn="l"/>
                <a:tab pos="3388938" algn="l"/>
                <a:tab pos="3688256" algn="l"/>
                <a:tab pos="3987573" algn="l"/>
              </a:tabLst>
            </a:pPr>
            <a:r>
              <a:rPr lang="de-DE" sz="2100" b="1" dirty="0">
                <a:latin typeface="Frutiger LT Com 45 Light" pitchFamily="34" charset="0"/>
              </a:rPr>
              <a:t>Dipl.-</a:t>
            </a:r>
            <a:r>
              <a:rPr lang="de-DE" sz="2100" b="1" dirty="0">
                <a:latin typeface="Frutiger LT Com 45 Light" pitchFamily="34" charset="0"/>
              </a:rPr>
              <a:t>Inf. Olaf Korte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Head </a:t>
            </a:r>
            <a:r>
              <a:rPr lang="de-DE" sz="2100" dirty="0" err="1">
                <a:latin typeface="Frutiger LT Com 45 Light" pitchFamily="34" charset="0"/>
              </a:rPr>
              <a:t>of</a:t>
            </a:r>
            <a:r>
              <a:rPr lang="de-DE" sz="2100" dirty="0">
                <a:latin typeface="Frutiger LT Com 45 Light" pitchFamily="34" charset="0"/>
              </a:rPr>
              <a:t> Broadcast </a:t>
            </a:r>
            <a:r>
              <a:rPr lang="de-DE" sz="2100" dirty="0" err="1">
                <a:latin typeface="Frutiger LT Com 45 Light" pitchFamily="34" charset="0"/>
              </a:rPr>
              <a:t>Applications</a:t>
            </a:r>
            <a:r>
              <a:rPr lang="de-DE" sz="2100" dirty="0">
                <a:latin typeface="Frutiger LT Com 45 Light" pitchFamily="34" charset="0"/>
              </a:rPr>
              <a:t> Group</a:t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Multimedia </a:t>
            </a:r>
            <a:r>
              <a:rPr lang="de-DE" sz="2100" dirty="0" err="1">
                <a:latin typeface="Frutiger LT Com 45 Light" pitchFamily="34" charset="0"/>
              </a:rPr>
              <a:t>Applications</a:t>
            </a:r>
            <a:r>
              <a:rPr lang="de-DE" sz="2100" dirty="0">
                <a:latin typeface="Frutiger LT Com 45 Light" pitchFamily="34" charset="0"/>
              </a:rPr>
              <a:t> Departement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Fraunhofer IIS</a:t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 err="1">
                <a:latin typeface="Frutiger LT Com 45 Light" pitchFamily="34" charset="0"/>
              </a:rPr>
              <a:t>olaf.korte@</a:t>
            </a:r>
            <a:r>
              <a:rPr lang="de-DE" sz="2100" dirty="0" err="1">
                <a:latin typeface="Frutiger LT Com 45 Light" pitchFamily="34" charset="0"/>
              </a:rPr>
              <a:t>iis.fraunhofer.de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 err="1">
                <a:latin typeface="Frutiger LT Com 45 Light" pitchFamily="34" charset="0"/>
              </a:rPr>
              <a:t>phone</a:t>
            </a:r>
            <a:r>
              <a:rPr lang="de-DE" sz="2100" dirty="0">
                <a:latin typeface="Frutiger LT Com 45 Light" pitchFamily="34" charset="0"/>
              </a:rPr>
              <a:t>:	+49-(0) 9131-776-</a:t>
            </a:r>
            <a:r>
              <a:rPr lang="de-DE" sz="2100" dirty="0">
                <a:latin typeface="Frutiger LT Com 45 Light" pitchFamily="34" charset="0"/>
              </a:rPr>
              <a:t>6085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fax:	+49-(0) 9131-776-6099</a:t>
            </a:r>
          </a:p>
        </p:txBody>
      </p:sp>
      <p:pic>
        <p:nvPicPr>
          <p:cNvPr id="2" name="Bild 1" descr="Zivilschutz_CivilDe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06" y="3429000"/>
            <a:ext cx="2828410" cy="261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>
                <a:ea typeface="ＭＳ Ｐゴシック"/>
                <a:cs typeface="ＭＳ Ｐゴシック"/>
              </a:rPr>
              <a:t>Alert in Digital </a:t>
            </a:r>
            <a:r>
              <a:rPr lang="de-DE" dirty="0" smtClean="0">
                <a:ea typeface="ＭＳ Ｐゴシック"/>
                <a:cs typeface="ＭＳ Ｐゴシック"/>
              </a:rPr>
              <a:t>Radio</a:t>
            </a:r>
            <a:r>
              <a:rPr lang="de-DE" dirty="0" smtClean="0">
                <a:ea typeface="ＭＳ Ｐゴシック"/>
                <a:cs typeface="ＭＳ Ｐゴシック"/>
              </a:rPr>
              <a:t/>
            </a:r>
            <a:br>
              <a:rPr lang="de-DE" dirty="0" smtClean="0">
                <a:ea typeface="ＭＳ Ｐゴシック"/>
                <a:cs typeface="ＭＳ Ｐゴシック"/>
              </a:rPr>
            </a:b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Listener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Experience</a:t>
            </a:r>
            <a:endParaRPr lang="en-GB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526375" y="1055458"/>
            <a:ext cx="1499658" cy="857710"/>
            <a:chOff x="884" y="1510"/>
            <a:chExt cx="998" cy="912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929" y="1571"/>
              <a:ext cx="953" cy="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de-DE" altLang="en-US" sz="5200" b="1" i="1">
                  <a:latin typeface="Tahoma" pitchFamily="34" charset="0"/>
                </a:rPr>
                <a:t>!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884" y="1510"/>
              <a:ext cx="953" cy="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de-DE" altLang="en-US" sz="5200" b="1" i="1">
                  <a:solidFill>
                    <a:srgbClr val="FF3300"/>
                  </a:solidFill>
                  <a:latin typeface="Tahoma" pitchFamily="34" charset="0"/>
                </a:rPr>
                <a:t>!</a:t>
              </a: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70540" y="1345969"/>
            <a:ext cx="616373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6213" indent="-176213" defTabSz="762000"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6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1500" dirty="0">
                <a:latin typeface="Tahoma" pitchFamily="34" charset="0"/>
              </a:rPr>
              <a:t>When the </a:t>
            </a:r>
            <a:r>
              <a:rPr lang="en-US" altLang="en-US" sz="1500" b="1" dirty="0">
                <a:latin typeface="Tahoma" pitchFamily="34" charset="0"/>
              </a:rPr>
              <a:t>alarm signal is triggered</a:t>
            </a:r>
            <a:r>
              <a:rPr lang="en-US" altLang="en-US" sz="1500" dirty="0">
                <a:latin typeface="Tahoma" pitchFamily="34" charset="0"/>
              </a:rPr>
              <a:t> by authorities: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None/>
            </a:pPr>
            <a:endParaRPr lang="en-US" altLang="en-US" sz="1500" dirty="0">
              <a:latin typeface="Tahoma" pitchFamily="34" charset="0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All running </a:t>
            </a:r>
            <a:r>
              <a:rPr lang="en-US" altLang="en-US" sz="1500" dirty="0">
                <a:sym typeface="Wingdings" pitchFamily="2" charset="2"/>
              </a:rPr>
              <a:t>digital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receivers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pick up alarm signal</a:t>
            </a:r>
            <a:br>
              <a:rPr lang="en-US" altLang="en-US" sz="1500" dirty="0">
                <a:latin typeface="Tahoma" pitchFamily="34" charset="0"/>
                <a:sym typeface="Wingdings" pitchFamily="2" charset="2"/>
              </a:rPr>
            </a:b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from currently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received service, and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switch to emergency broadcast (if required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)</a:t>
            </a:r>
            <a:br>
              <a:rPr lang="en-US" altLang="en-US" sz="1500" dirty="0">
                <a:latin typeface="Tahoma" pitchFamily="34" charset="0"/>
                <a:sym typeface="Wingdings" pitchFamily="2" charset="2"/>
              </a:rPr>
            </a:br>
            <a:endParaRPr lang="en-US" altLang="en-US" sz="1500" dirty="0">
              <a:latin typeface="Tahoma" pitchFamily="34" charset="0"/>
              <a:sym typeface="Wingdings" pitchFamily="2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Turned-off receivers may switch on automatically</a:t>
            </a:r>
            <a:br>
              <a:rPr lang="en-US" altLang="en-US" sz="1500" dirty="0">
                <a:latin typeface="Tahoma" pitchFamily="34" charset="0"/>
                <a:sym typeface="Wingdings" pitchFamily="2" charset="2"/>
              </a:rPr>
            </a:b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(requirement to be communicated to </a:t>
            </a:r>
            <a:r>
              <a:rPr lang="en-US" altLang="en-US" sz="1500" dirty="0" err="1">
                <a:latin typeface="Tahoma" pitchFamily="34" charset="0"/>
                <a:sym typeface="Wingdings" pitchFamily="2" charset="2"/>
              </a:rPr>
              <a:t>rx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 </a:t>
            </a:r>
            <a:r>
              <a:rPr lang="en-US" altLang="en-US" sz="1500" dirty="0" err="1">
                <a:latin typeface="Tahoma" pitchFamily="34" charset="0"/>
                <a:sym typeface="Wingdings" pitchFamily="2" charset="2"/>
              </a:rPr>
              <a:t>mfcts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)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altLang="en-US" sz="1500" dirty="0">
              <a:latin typeface="Tahoma" pitchFamily="34" charset="0"/>
              <a:sym typeface="Wingdings" pitchFamily="2" charset="2"/>
            </a:endParaRPr>
          </a:p>
          <a:p>
            <a:pPr eaLnBrk="0" hangingPunct="0">
              <a:lnSpc>
                <a:spcPct val="120000"/>
              </a:lnSpc>
              <a:buFontTx/>
              <a:buChar char="•"/>
            </a:pPr>
            <a:endParaRPr lang="en-US" altLang="en-US" sz="1500" dirty="0">
              <a:latin typeface="Tahoma" pitchFamily="34" charset="0"/>
              <a:sym typeface="Wingdings" pitchFamily="2" charset="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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Receivers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present the </a:t>
            </a: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audio content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/>
            </a:r>
            <a:br>
              <a:rPr lang="en-US" altLang="en-US" sz="1500" dirty="0">
                <a:latin typeface="Tahoma" pitchFamily="34" charset="0"/>
                <a:sym typeface="Wingdings" pitchFamily="2" charset="2"/>
              </a:rPr>
            </a:b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  of the emergency </a:t>
            </a:r>
            <a:r>
              <a:rPr lang="en-US" altLang="en-US" sz="1500" dirty="0" err="1">
                <a:latin typeface="Tahoma" pitchFamily="34" charset="0"/>
                <a:sym typeface="Wingdings" pitchFamily="2" charset="2"/>
              </a:rPr>
              <a:t>programme</a:t>
            </a:r>
            <a:endParaRPr lang="en-US" altLang="en-US" sz="1500" dirty="0">
              <a:latin typeface="Tahoma" pitchFamily="34" charset="0"/>
              <a:sym typeface="Wingdings" pitchFamily="2" charset="2"/>
            </a:endParaRP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à"/>
            </a:pP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Receivers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with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appropriate screen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in addition present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detailed </a:t>
            </a: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information </a:t>
            </a: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and</a:t>
            </a:r>
            <a:br>
              <a:rPr lang="en-US" altLang="en-US" sz="1500" b="1" dirty="0">
                <a:latin typeface="Tahoma" pitchFamily="34" charset="0"/>
                <a:sym typeface="Wingdings" pitchFamily="2" charset="2"/>
              </a:rPr>
            </a:b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instructions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(Journaline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),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text-headlines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(Dynamic Labels) and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500" b="1" dirty="0">
                <a:latin typeface="Tahoma" pitchFamily="34" charset="0"/>
                <a:sym typeface="Wingdings" pitchFamily="2" charset="2"/>
              </a:rPr>
              <a:t>Images </a:t>
            </a:r>
            <a:r>
              <a:rPr lang="en-US" altLang="en-US" sz="1500" dirty="0">
                <a:latin typeface="Tahoma" pitchFamily="34" charset="0"/>
                <a:sym typeface="Wingdings" pitchFamily="2" charset="2"/>
              </a:rPr>
              <a:t>(Slideshow, if available)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43601" y="3560533"/>
            <a:ext cx="1083469" cy="493712"/>
          </a:xfrm>
          <a:prstGeom prst="downArrow">
            <a:avLst>
              <a:gd name="adj1" fmla="val 51750"/>
              <a:gd name="adj2" fmla="val 49194"/>
            </a:avLst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/>
          <a:p>
            <a:pPr algn="ctr"/>
            <a:endParaRPr lang="de-DE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81" y="2193695"/>
            <a:ext cx="140163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21854" y="1803169"/>
            <a:ext cx="9252479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/>
          <a:lstStyle/>
          <a:p>
            <a:endParaRPr lang="en-GB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4974" y="3819294"/>
            <a:ext cx="9252479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/>
          <a:lstStyle/>
          <a:p>
            <a:endParaRPr lang="en-GB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" y="3956823"/>
            <a:ext cx="2385960" cy="190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8740" y="1975456"/>
            <a:ext cx="8908521" cy="539750"/>
          </a:xfrm>
        </p:spPr>
        <p:txBody>
          <a:bodyPr/>
          <a:lstStyle/>
          <a:p>
            <a:pPr marL="0" indent="0" eaLnBrk="1" hangingPunct="1"/>
            <a:r>
              <a:rPr lang="de-DE" altLang="en-US" sz="2500" dirty="0" err="1">
                <a:ea typeface="ＭＳ Ｐゴシック" pitchFamily="-109" charset="-128"/>
              </a:rPr>
              <a:t>Thank</a:t>
            </a:r>
            <a:r>
              <a:rPr lang="de-DE" altLang="en-US" sz="2500" dirty="0">
                <a:ea typeface="ＭＳ Ｐゴシック" pitchFamily="-109" charset="-128"/>
              </a:rPr>
              <a:t> </a:t>
            </a:r>
            <a:r>
              <a:rPr lang="de-DE" altLang="en-US" sz="2500" dirty="0" err="1">
                <a:ea typeface="ＭＳ Ｐゴシック" pitchFamily="-109" charset="-128"/>
              </a:rPr>
              <a:t>you</a:t>
            </a:r>
            <a:r>
              <a:rPr lang="de-DE" altLang="en-US" sz="2500" dirty="0">
                <a:ea typeface="ＭＳ Ｐゴシック" pitchFamily="-109" charset="-128"/>
              </a:rPr>
              <a:t>!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>
                <a:ea typeface="ＭＳ Ｐゴシック" pitchFamily="-109" charset="-128"/>
              </a:rPr>
              <a:t>EWF </a:t>
            </a:r>
            <a:r>
              <a:rPr lang="de-DE" altLang="en-US" dirty="0">
                <a:ea typeface="ＭＳ Ｐゴシック" pitchFamily="-109" charset="-128"/>
              </a:rPr>
              <a:t>–</a:t>
            </a:r>
            <a:br>
              <a:rPr lang="de-DE" altLang="en-US" dirty="0">
                <a:ea typeface="ＭＳ Ｐゴシック" pitchFamily="-109" charset="-128"/>
              </a:rPr>
            </a:br>
            <a:r>
              <a:rPr lang="de-DE" altLang="en-US" dirty="0">
                <a:ea typeface="ＭＳ Ｐゴシック" pitchFamily="-109" charset="-128"/>
              </a:rPr>
              <a:t>Emergency </a:t>
            </a:r>
            <a:r>
              <a:rPr lang="de-DE" altLang="en-US" dirty="0" err="1">
                <a:ea typeface="ＭＳ Ｐゴシック" pitchFamily="-109" charset="-128"/>
              </a:rPr>
              <a:t>Warning</a:t>
            </a:r>
            <a:r>
              <a:rPr lang="de-DE" altLang="en-US" dirty="0">
                <a:ea typeface="ＭＳ Ｐゴシック" pitchFamily="-109" charset="-128"/>
              </a:rPr>
              <a:t> &amp; Alert </a:t>
            </a:r>
            <a:r>
              <a:rPr lang="de-DE" altLang="en-US" dirty="0" err="1">
                <a:ea typeface="ＭＳ Ｐゴシック" pitchFamily="-109" charset="-128"/>
              </a:rPr>
              <a:t>Functionality</a:t>
            </a:r>
            <a:endParaRPr lang="de-DE" altLang="en-US" dirty="0" smtClean="0">
              <a:ea typeface="ＭＳ Ｐゴシック" pitchFamily="-109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3680" y="3429000"/>
            <a:ext cx="6587663" cy="2682040"/>
          </a:xfrm>
          <a:prstGeom prst="rect">
            <a:avLst/>
          </a:prstGeom>
        </p:spPr>
        <p:txBody>
          <a:bodyPr lIns="95782" tIns="47891" rIns="95782" bIns="47891">
            <a:spAutoFit/>
          </a:bodyPr>
          <a:lstStyle/>
          <a:p>
            <a:pPr defTabSz="798180">
              <a:spcAft>
                <a:spcPct val="40000"/>
              </a:spcAft>
              <a:buClr>
                <a:schemeClr val="tx2"/>
              </a:buClr>
              <a:tabLst>
                <a:tab pos="904604" algn="l"/>
                <a:tab pos="3388938" algn="l"/>
                <a:tab pos="3688256" algn="l"/>
                <a:tab pos="3987573" algn="l"/>
              </a:tabLst>
            </a:pPr>
            <a:r>
              <a:rPr lang="de-DE" sz="2100" b="1" dirty="0">
                <a:latin typeface="Frutiger LT Com 45 Light" pitchFamily="34" charset="0"/>
              </a:rPr>
              <a:t>Dipl.-</a:t>
            </a:r>
            <a:r>
              <a:rPr lang="de-DE" sz="2100" b="1" dirty="0">
                <a:latin typeface="Frutiger LT Com 45 Light" pitchFamily="34" charset="0"/>
              </a:rPr>
              <a:t>Inf. Olaf Korte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Head </a:t>
            </a:r>
            <a:r>
              <a:rPr lang="de-DE" sz="2100" dirty="0" err="1">
                <a:latin typeface="Frutiger LT Com 45 Light" pitchFamily="34" charset="0"/>
              </a:rPr>
              <a:t>of</a:t>
            </a:r>
            <a:r>
              <a:rPr lang="de-DE" sz="2100" dirty="0">
                <a:latin typeface="Frutiger LT Com 45 Light" pitchFamily="34" charset="0"/>
              </a:rPr>
              <a:t> Broadcast </a:t>
            </a:r>
            <a:r>
              <a:rPr lang="de-DE" sz="2100" dirty="0" err="1">
                <a:latin typeface="Frutiger LT Com 45 Light" pitchFamily="34" charset="0"/>
              </a:rPr>
              <a:t>Applications</a:t>
            </a:r>
            <a:r>
              <a:rPr lang="de-DE" sz="2100" dirty="0">
                <a:latin typeface="Frutiger LT Com 45 Light" pitchFamily="34" charset="0"/>
              </a:rPr>
              <a:t> Group</a:t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Multimedia </a:t>
            </a:r>
            <a:r>
              <a:rPr lang="de-DE" sz="2100" dirty="0" err="1">
                <a:latin typeface="Frutiger LT Com 45 Light" pitchFamily="34" charset="0"/>
              </a:rPr>
              <a:t>Applications</a:t>
            </a:r>
            <a:r>
              <a:rPr lang="de-DE" sz="2100" dirty="0">
                <a:latin typeface="Frutiger LT Com 45 Light" pitchFamily="34" charset="0"/>
              </a:rPr>
              <a:t> Departement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Fraunhofer IIS</a:t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 err="1">
                <a:latin typeface="Frutiger LT Com 45 Light" pitchFamily="34" charset="0"/>
              </a:rPr>
              <a:t>olaf.korte@</a:t>
            </a:r>
            <a:r>
              <a:rPr lang="de-DE" sz="2100" dirty="0" err="1">
                <a:latin typeface="Frutiger LT Com 45 Light" pitchFamily="34" charset="0"/>
              </a:rPr>
              <a:t>iis.fraunhofer.de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 err="1">
                <a:latin typeface="Frutiger LT Com 45 Light" pitchFamily="34" charset="0"/>
              </a:rPr>
              <a:t>phone</a:t>
            </a:r>
            <a:r>
              <a:rPr lang="de-DE" sz="2100" dirty="0">
                <a:latin typeface="Frutiger LT Com 45 Light" pitchFamily="34" charset="0"/>
              </a:rPr>
              <a:t>:	+49-(0) 9131-776-</a:t>
            </a:r>
            <a:r>
              <a:rPr lang="de-DE" sz="2100" dirty="0">
                <a:latin typeface="Frutiger LT Com 45 Light" pitchFamily="34" charset="0"/>
              </a:rPr>
              <a:t>6085</a:t>
            </a:r>
            <a:r>
              <a:rPr lang="de-DE" sz="2100" dirty="0">
                <a:latin typeface="Frutiger LT Com 45 Light" pitchFamily="34" charset="0"/>
              </a:rPr>
              <a:t/>
            </a:r>
            <a:br>
              <a:rPr lang="de-DE" sz="2100" dirty="0">
                <a:latin typeface="Frutiger LT Com 45 Light" pitchFamily="34" charset="0"/>
              </a:rPr>
            </a:br>
            <a:r>
              <a:rPr lang="de-DE" sz="2100" dirty="0">
                <a:latin typeface="Frutiger LT Com 45 Light" pitchFamily="34" charset="0"/>
              </a:rPr>
              <a:t>fax:	+49-(0) 9131-776-6099</a:t>
            </a:r>
          </a:p>
        </p:txBody>
      </p:sp>
      <p:pic>
        <p:nvPicPr>
          <p:cNvPr id="6" name="Bild 5" descr="Zivilschutz_CivilDe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06" y="3429000"/>
            <a:ext cx="2828410" cy="26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 smtClean="0">
                <a:ea typeface="ＭＳ Ｐゴシック"/>
                <a:cs typeface="ＭＳ Ｐゴシック"/>
              </a:rPr>
              <a:t>Alert</a:t>
            </a:r>
            <a:r>
              <a:rPr lang="de-DE" dirty="0">
                <a:ea typeface="ＭＳ Ｐゴシック"/>
                <a:cs typeface="ＭＳ Ｐゴシック"/>
              </a:rPr>
              <a:t/>
            </a:r>
            <a:br>
              <a:rPr lang="de-DE" dirty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Stages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of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a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Disaster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Operation</a:t>
            </a:r>
            <a:endParaRPr lang="en-GB" dirty="0"/>
          </a:p>
        </p:txBody>
      </p:sp>
      <p:sp>
        <p:nvSpPr>
          <p:cNvPr id="2" name="Richtungspfeil 1"/>
          <p:cNvSpPr/>
          <p:nvPr/>
        </p:nvSpPr>
        <p:spPr>
          <a:xfrm>
            <a:off x="993226" y="2425368"/>
            <a:ext cx="2144878" cy="1375459"/>
          </a:xfrm>
          <a:prstGeom prst="homePlate">
            <a:avLst>
              <a:gd name="adj" fmla="val 22906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" name="Eingekerbter Richtungspfeil 2"/>
          <p:cNvSpPr/>
          <p:nvPr/>
        </p:nvSpPr>
        <p:spPr>
          <a:xfrm>
            <a:off x="2974110" y="2425368"/>
            <a:ext cx="2474858" cy="1375459"/>
          </a:xfrm>
          <a:prstGeom prst="chevron">
            <a:avLst>
              <a:gd name="adj" fmla="val 22885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14201" y="2686140"/>
            <a:ext cx="1463463" cy="927714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Preparatory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General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87634" y="2686140"/>
            <a:ext cx="2095348" cy="927714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Instant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err="1" smtClean="0">
                <a:solidFill>
                  <a:schemeClr val="bg1"/>
                </a:solidFill>
              </a:rPr>
              <a:t>Warning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Dissemination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Eingekerbter Richtungspfeil 15"/>
          <p:cNvSpPr/>
          <p:nvPr/>
        </p:nvSpPr>
        <p:spPr>
          <a:xfrm>
            <a:off x="5283978" y="2425368"/>
            <a:ext cx="1979887" cy="1375459"/>
          </a:xfrm>
          <a:prstGeom prst="chevron">
            <a:avLst>
              <a:gd name="adj" fmla="val 22885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815401" y="2686140"/>
            <a:ext cx="1052582" cy="927714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Crisis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Rescue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Support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Eingekerbter Richtungspfeil 17"/>
          <p:cNvSpPr/>
          <p:nvPr/>
        </p:nvSpPr>
        <p:spPr>
          <a:xfrm>
            <a:off x="7096882" y="2425368"/>
            <a:ext cx="1981880" cy="1375459"/>
          </a:xfrm>
          <a:prstGeom prst="chevron">
            <a:avLst>
              <a:gd name="adj" fmla="val 22885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53420" y="2686140"/>
            <a:ext cx="1040116" cy="927714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Post-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Disaster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ewitterblitz 5"/>
          <p:cNvSpPr/>
          <p:nvPr/>
        </p:nvSpPr>
        <p:spPr>
          <a:xfrm rot="3600000">
            <a:off x="2615068" y="2313111"/>
            <a:ext cx="589095" cy="63818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20" name="Gewitterblitz 19"/>
          <p:cNvSpPr/>
          <p:nvPr/>
        </p:nvSpPr>
        <p:spPr>
          <a:xfrm rot="3600000">
            <a:off x="4924933" y="2313111"/>
            <a:ext cx="589095" cy="63818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21" name="Textfeld 20"/>
          <p:cNvSpPr txBox="1"/>
          <p:nvPr/>
        </p:nvSpPr>
        <p:spPr>
          <a:xfrm>
            <a:off x="2139567" y="1359275"/>
            <a:ext cx="1540092" cy="927714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algn="ctr"/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</a:t>
            </a:r>
            <a:r>
              <a:rPr lang="de-DE" dirty="0" err="1" smtClean="0"/>
              <a:t>ending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disaster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4699424" y="1636273"/>
            <a:ext cx="1040116" cy="650715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pPr algn="ctr"/>
            <a:r>
              <a:rPr lang="de-DE" dirty="0" err="1" smtClean="0"/>
              <a:t>Disaster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hits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909614" y="3948357"/>
            <a:ext cx="6169148" cy="1846940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de-DE" sz="2100" b="1" dirty="0"/>
              <a:t>Digital Radio</a:t>
            </a:r>
            <a:r>
              <a:rPr lang="de-DE" sz="2100" dirty="0"/>
              <a:t> </a:t>
            </a:r>
            <a:r>
              <a:rPr lang="de-DE" sz="2100" dirty="0" err="1"/>
              <a:t>provides</a:t>
            </a:r>
            <a:r>
              <a:rPr lang="de-DE" sz="2100" dirty="0"/>
              <a:t> essential </a:t>
            </a:r>
            <a:r>
              <a:rPr lang="de-DE" sz="2100" dirty="0" err="1"/>
              <a:t>services</a:t>
            </a:r>
            <a:r>
              <a:rPr lang="de-DE" sz="2100" dirty="0"/>
              <a:t/>
            </a:r>
            <a:br>
              <a:rPr lang="de-DE" sz="2100" dirty="0"/>
            </a:br>
            <a:r>
              <a:rPr lang="de-DE" sz="2100" dirty="0"/>
              <a:t>in all </a:t>
            </a:r>
            <a:r>
              <a:rPr lang="de-DE" sz="2100" dirty="0" err="1"/>
              <a:t>these</a:t>
            </a:r>
            <a:r>
              <a:rPr lang="de-DE" sz="2100" dirty="0"/>
              <a:t> </a:t>
            </a:r>
            <a:r>
              <a:rPr lang="de-DE" sz="2100" dirty="0" err="1"/>
              <a:t>stages</a:t>
            </a:r>
            <a:r>
              <a:rPr lang="de-DE" sz="2100" dirty="0"/>
              <a:t>, </a:t>
            </a:r>
            <a:r>
              <a:rPr lang="de-DE" sz="2100" dirty="0" err="1"/>
              <a:t>as</a:t>
            </a:r>
            <a:r>
              <a:rPr lang="de-DE" sz="2100" dirty="0"/>
              <a:t> </a:t>
            </a:r>
            <a:r>
              <a:rPr lang="de-DE" sz="2100" dirty="0" err="1"/>
              <a:t>it</a:t>
            </a:r>
            <a:r>
              <a:rPr lang="de-DE" sz="2100" dirty="0"/>
              <a:t>:</a:t>
            </a:r>
          </a:p>
          <a:p>
            <a:pPr marL="478908" indent="-478908">
              <a:spcBef>
                <a:spcPts val="524"/>
              </a:spcBef>
              <a:buFont typeface="+mj-lt"/>
              <a:buAutoNum type="alphaLcParenR"/>
            </a:pPr>
            <a:r>
              <a:rPr lang="de-DE" sz="2100" b="1" dirty="0" err="1"/>
              <a:t>reaches</a:t>
            </a:r>
            <a:r>
              <a:rPr lang="de-DE" sz="2100" b="1" dirty="0"/>
              <a:t> </a:t>
            </a:r>
            <a:r>
              <a:rPr lang="de-DE" sz="2100" b="1" dirty="0" err="1"/>
              <a:t>the</a:t>
            </a:r>
            <a:r>
              <a:rPr lang="de-DE" sz="2100" b="1" dirty="0"/>
              <a:t> </a:t>
            </a:r>
            <a:r>
              <a:rPr lang="de-DE" sz="2100" b="1" dirty="0" err="1"/>
              <a:t>affected</a:t>
            </a:r>
            <a:r>
              <a:rPr lang="de-DE" sz="2100" b="1" dirty="0"/>
              <a:t> </a:t>
            </a:r>
            <a:r>
              <a:rPr lang="de-DE" sz="2100" b="1" dirty="0" err="1"/>
              <a:t>people</a:t>
            </a:r>
            <a:r>
              <a:rPr lang="de-DE" sz="2100" b="1" dirty="0"/>
              <a:t> </a:t>
            </a:r>
            <a:r>
              <a:rPr lang="de-DE" sz="2100" b="1" dirty="0" err="1"/>
              <a:t>reliably</a:t>
            </a:r>
            <a:endParaRPr lang="de-DE" sz="2100" dirty="0"/>
          </a:p>
          <a:p>
            <a:pPr marL="478908" indent="-478908">
              <a:spcBef>
                <a:spcPts val="524"/>
              </a:spcBef>
              <a:buFont typeface="+mj-lt"/>
              <a:buAutoNum type="alphaLcParenR"/>
            </a:pPr>
            <a:r>
              <a:rPr lang="de-DE" sz="2100" b="1" dirty="0" err="1"/>
              <a:t>detailed</a:t>
            </a:r>
            <a:r>
              <a:rPr lang="de-DE" sz="2100" b="1" dirty="0"/>
              <a:t> multi-lingual </a:t>
            </a:r>
            <a:r>
              <a:rPr lang="de-DE" sz="2100" b="1" dirty="0" err="1"/>
              <a:t>infos</a:t>
            </a:r>
            <a:r>
              <a:rPr lang="de-DE" sz="2100" b="1" dirty="0"/>
              <a:t/>
            </a:r>
            <a:br>
              <a:rPr lang="de-DE" sz="2100" b="1" dirty="0"/>
            </a:br>
            <a:r>
              <a:rPr lang="de-DE" sz="2100" dirty="0" err="1"/>
              <a:t>as</a:t>
            </a:r>
            <a:r>
              <a:rPr lang="de-DE" sz="2100" dirty="0"/>
              <a:t> </a:t>
            </a:r>
            <a:r>
              <a:rPr lang="de-DE" sz="2100" dirty="0" err="1"/>
              <a:t>text</a:t>
            </a:r>
            <a:r>
              <a:rPr lang="de-DE" sz="2100" dirty="0"/>
              <a:t> </a:t>
            </a:r>
            <a:r>
              <a:rPr lang="de-DE" sz="2100" dirty="0" err="1"/>
              <a:t>and</a:t>
            </a:r>
            <a:r>
              <a:rPr lang="de-DE" sz="2100" dirty="0"/>
              <a:t> </a:t>
            </a:r>
            <a:r>
              <a:rPr lang="de-DE" sz="2100" dirty="0" err="1"/>
              <a:t>slides</a:t>
            </a:r>
            <a:r>
              <a:rPr lang="de-DE" sz="2100" dirty="0"/>
              <a:t> (</a:t>
            </a:r>
            <a:r>
              <a:rPr lang="de-DE" sz="2100" dirty="0" err="1"/>
              <a:t>if</a:t>
            </a:r>
            <a:r>
              <a:rPr lang="de-DE" sz="2100" dirty="0"/>
              <a:t> </a:t>
            </a:r>
            <a:r>
              <a:rPr lang="de-DE" sz="2100" dirty="0" err="1"/>
              <a:t>available</a:t>
            </a:r>
            <a:r>
              <a:rPr lang="de-DE" sz="2100" dirty="0"/>
              <a:t>)</a:t>
            </a:r>
            <a:endParaRPr lang="en-GB" sz="2100" dirty="0"/>
          </a:p>
        </p:txBody>
      </p:sp>
      <p:pic>
        <p:nvPicPr>
          <p:cNvPr id="8" name="Picture 7" descr="PURE Sens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828236" y="3878650"/>
            <a:ext cx="2091589" cy="15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 smtClean="0">
                <a:ea typeface="ＭＳ Ｐゴシック"/>
                <a:cs typeface="ＭＳ Ｐゴシック"/>
              </a:rPr>
              <a:t>Alert</a:t>
            </a:r>
            <a:br>
              <a:rPr lang="de-DE" dirty="0" smtClean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Tools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for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Information Dissemination</a:t>
            </a:r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" y="3930048"/>
            <a:ext cx="2750039" cy="163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" y="1576416"/>
            <a:ext cx="2750039" cy="20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33076" y="1449114"/>
            <a:ext cx="5781940" cy="4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59181" indent="-359181">
              <a:lnSpc>
                <a:spcPct val="110000"/>
              </a:lnSpc>
              <a:spcBef>
                <a:spcPts val="524"/>
              </a:spcBef>
              <a:spcAft>
                <a:spcPts val="524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GB" sz="2300" dirty="0"/>
              <a:t>What is your country‘s approach</a:t>
            </a:r>
            <a:br>
              <a:rPr lang="en-GB" sz="2300" dirty="0"/>
            </a:br>
            <a:r>
              <a:rPr lang="en-GB" sz="2300" dirty="0"/>
              <a:t>today on information dissemination</a:t>
            </a:r>
            <a:br>
              <a:rPr lang="en-GB" sz="2300" dirty="0"/>
            </a:br>
            <a:r>
              <a:rPr lang="en-GB" sz="2300" dirty="0"/>
              <a:t>in case of disasters?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en-GB" sz="2300" dirty="0" err="1"/>
              <a:t>Analog</a:t>
            </a:r>
            <a:r>
              <a:rPr lang="en-GB" sz="2300" dirty="0"/>
              <a:t> AM/FM Radio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en-GB" sz="2300" dirty="0"/>
              <a:t>Mobile phones, SMS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en-GB" sz="2300" dirty="0"/>
              <a:t>Internet / Social Media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en-GB" sz="2300" dirty="0"/>
              <a:t>TV (satellite, terrestrial)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en-GB" sz="2300" dirty="0"/>
              <a:t>Special Devices, Alarm </a:t>
            </a:r>
            <a:r>
              <a:rPr lang="en-GB" sz="2300" dirty="0"/>
              <a:t>Systems</a:t>
            </a:r>
          </a:p>
          <a:p>
            <a:pPr marL="831437" lvl="1" indent="-359181">
              <a:lnSpc>
                <a:spcPct val="11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endParaRPr lang="en-GB" sz="2300" dirty="0">
              <a:latin typeface="+mn-lt"/>
            </a:endParaRPr>
          </a:p>
          <a:p>
            <a:pPr marL="359181" indent="-359181">
              <a:lnSpc>
                <a:spcPct val="110000"/>
              </a:lnSpc>
              <a:spcBef>
                <a:spcPts val="524"/>
              </a:spcBef>
              <a:spcAft>
                <a:spcPts val="524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GB" sz="2300" dirty="0">
                <a:latin typeface="+mn-lt"/>
              </a:rPr>
              <a:t>Now also: </a:t>
            </a:r>
            <a:r>
              <a:rPr lang="en-GB" sz="2300" b="1" dirty="0">
                <a:latin typeface="+mn-lt"/>
              </a:rPr>
              <a:t>Digital Radio!</a:t>
            </a:r>
          </a:p>
        </p:txBody>
      </p:sp>
    </p:spTree>
    <p:extLst>
      <p:ext uri="{BB962C8B-B14F-4D97-AF65-F5344CB8AC3E}">
        <p14:creationId xmlns:p14="http://schemas.microsoft.com/office/powerpoint/2010/main" val="29148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 smtClean="0">
                <a:ea typeface="ＭＳ Ｐゴシック"/>
                <a:cs typeface="ＭＳ Ｐゴシック"/>
              </a:rPr>
              <a:t>Alert</a:t>
            </a:r>
            <a:r>
              <a:rPr lang="en-GB" dirty="0" smtClean="0">
                <a:ea typeface="ＭＳ Ｐゴシック"/>
                <a:cs typeface="ＭＳ Ｐゴシック"/>
              </a:rPr>
              <a:t/>
            </a:r>
            <a:br>
              <a:rPr lang="en-GB" dirty="0" smtClean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Unique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Benefits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for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Information Dissemination</a:t>
            </a:r>
            <a:endParaRPr lang="en-GB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803695" y="1569707"/>
            <a:ext cx="5781940" cy="4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Radio </a:t>
            </a:r>
            <a:r>
              <a:rPr lang="de-DE" sz="2300" dirty="0" err="1">
                <a:latin typeface="+mn-lt"/>
              </a:rPr>
              <a:t>is</a:t>
            </a:r>
            <a:r>
              <a:rPr lang="de-DE" sz="2300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ubiquitously</a:t>
            </a:r>
            <a:r>
              <a:rPr lang="de-DE" sz="2300" b="1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available</a:t>
            </a:r>
            <a:r>
              <a:rPr lang="de-DE" sz="2300" dirty="0">
                <a:latin typeface="+mn-lt"/>
              </a:rPr>
              <a:t>:</a:t>
            </a:r>
          </a:p>
          <a:p>
            <a:pPr marL="831437" lvl="1" indent="-359181">
              <a:lnSpc>
                <a:spcPct val="110000"/>
              </a:lnSpc>
              <a:spcBef>
                <a:spcPts val="0"/>
              </a:spcBef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at </a:t>
            </a:r>
            <a:r>
              <a:rPr lang="de-DE" sz="2300" dirty="0" err="1">
                <a:latin typeface="+mn-lt"/>
              </a:rPr>
              <a:t>home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Bef>
                <a:spcPts val="0"/>
              </a:spcBef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at </a:t>
            </a:r>
            <a:r>
              <a:rPr lang="de-DE" sz="2300" dirty="0" err="1">
                <a:latin typeface="+mn-lt"/>
              </a:rPr>
              <a:t>work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Bef>
                <a:spcPts val="0"/>
              </a:spcBef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in </a:t>
            </a:r>
            <a:r>
              <a:rPr lang="de-DE" sz="2300" dirty="0" err="1">
                <a:latin typeface="+mn-lt"/>
              </a:rPr>
              <a:t>the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car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Bef>
                <a:spcPts val="0"/>
              </a:spcBef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as</a:t>
            </a:r>
            <a:r>
              <a:rPr lang="de-DE" sz="2300" dirty="0">
                <a:latin typeface="+mn-lt"/>
              </a:rPr>
              <a:t> portables &amp; in mobile </a:t>
            </a:r>
            <a:r>
              <a:rPr lang="de-DE" sz="2300" dirty="0" err="1">
                <a:latin typeface="+mn-lt"/>
              </a:rPr>
              <a:t>phones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Bef>
                <a:spcPts val="0"/>
              </a:spcBef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outdoors</a:t>
            </a:r>
            <a:r>
              <a:rPr lang="de-DE" sz="2300" dirty="0">
                <a:latin typeface="+mn-lt"/>
              </a:rPr>
              <a:t> &amp; </a:t>
            </a:r>
            <a:r>
              <a:rPr lang="de-DE" sz="2300" dirty="0" err="1">
                <a:latin typeface="+mn-lt"/>
              </a:rPr>
              <a:t>indoors</a:t>
            </a:r>
            <a:endParaRPr lang="de-DE" sz="2300" dirty="0">
              <a:latin typeface="+mn-lt"/>
            </a:endParaRPr>
          </a:p>
          <a:p>
            <a:pPr marL="359181" indent="-359181">
              <a:lnSpc>
                <a:spcPct val="110000"/>
              </a:lnSpc>
              <a:spcBef>
                <a:spcPts val="1571"/>
              </a:spcBef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Radio </a:t>
            </a:r>
            <a:r>
              <a:rPr lang="de-DE" sz="2300" dirty="0" err="1">
                <a:latin typeface="+mn-lt"/>
              </a:rPr>
              <a:t>is</a:t>
            </a:r>
            <a:r>
              <a:rPr lang="de-DE" sz="2300" dirty="0">
                <a:latin typeface="+mn-lt"/>
              </a:rPr>
              <a:t> a </a:t>
            </a:r>
            <a:r>
              <a:rPr lang="de-DE" sz="2300" dirty="0" err="1">
                <a:latin typeface="+mn-lt"/>
              </a:rPr>
              <a:t>companion</a:t>
            </a:r>
            <a:r>
              <a:rPr lang="de-DE" sz="2300" dirty="0">
                <a:latin typeface="+mn-lt"/>
              </a:rPr>
              <a:t/>
            </a:r>
            <a:br>
              <a:rPr lang="de-DE" sz="2300" dirty="0">
                <a:latin typeface="+mn-lt"/>
              </a:rPr>
            </a:br>
            <a:r>
              <a:rPr lang="de-DE" sz="2300" dirty="0" err="1">
                <a:latin typeface="+mn-lt"/>
              </a:rPr>
              <a:t>with</a:t>
            </a:r>
            <a:r>
              <a:rPr lang="de-DE" sz="2300" dirty="0">
                <a:latin typeface="+mn-lt"/>
              </a:rPr>
              <a:t> an </a:t>
            </a:r>
            <a:r>
              <a:rPr lang="de-DE" sz="2300" b="1" dirty="0" err="1">
                <a:latin typeface="+mn-lt"/>
              </a:rPr>
              <a:t>everyday</a:t>
            </a:r>
            <a:r>
              <a:rPr lang="de-DE" sz="2300" b="1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purpose</a:t>
            </a:r>
            <a:r>
              <a:rPr lang="en-GB" sz="2300" dirty="0">
                <a:latin typeface="+mn-lt"/>
              </a:rPr>
              <a:t/>
            </a:r>
            <a:br>
              <a:rPr lang="en-GB" sz="2300" dirty="0">
                <a:latin typeface="+mn-lt"/>
              </a:rPr>
            </a:br>
            <a:r>
              <a:rPr lang="en-GB" sz="23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300" dirty="0" err="1">
                <a:latin typeface="+mn-lt"/>
                <a:sym typeface="Wingdings" panose="05000000000000000000" pitchFamily="2" charset="2"/>
              </a:rPr>
              <a:t>unintrusive</a:t>
            </a:r>
            <a:r>
              <a:rPr lang="en-GB" sz="2300" dirty="0">
                <a:latin typeface="+mn-lt"/>
                <a:sym typeface="Wingdings" panose="05000000000000000000" pitchFamily="2" charset="2"/>
              </a:rPr>
              <a:t> and always present</a:t>
            </a:r>
            <a:endParaRPr lang="de-DE" sz="23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8" y="2362907"/>
            <a:ext cx="2557923" cy="21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Alert</a:t>
            </a:r>
            <a:br>
              <a:rPr lang="de-DE" dirty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Unique </a:t>
            </a:r>
            <a:r>
              <a:rPr lang="de-DE" dirty="0" err="1">
                <a:solidFill>
                  <a:schemeClr val="tx2"/>
                </a:solidFill>
                <a:ea typeface="ＭＳ Ｐゴシック"/>
                <a:cs typeface="ＭＳ Ｐゴシック"/>
              </a:rPr>
              <a:t>Benefits</a:t>
            </a:r>
            <a:r>
              <a:rPr lang="de-DE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de-DE" dirty="0" err="1">
                <a:solidFill>
                  <a:schemeClr val="tx2"/>
                </a:solidFill>
                <a:ea typeface="ＭＳ Ｐゴシック"/>
                <a:cs typeface="ＭＳ Ｐゴシック"/>
              </a:rPr>
              <a:t>for</a:t>
            </a:r>
            <a:r>
              <a:rPr lang="de-DE" dirty="0">
                <a:solidFill>
                  <a:schemeClr val="tx2"/>
                </a:solidFill>
                <a:ea typeface="ＭＳ Ｐゴシック"/>
                <a:cs typeface="ＭＳ Ｐゴシック"/>
              </a:rPr>
              <a:t> Information Dissemination</a:t>
            </a:r>
            <a:endParaRPr lang="en-GB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803695" y="1449113"/>
            <a:ext cx="5781940" cy="4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Radio </a:t>
            </a:r>
            <a:r>
              <a:rPr lang="de-DE" sz="2300" dirty="0" err="1">
                <a:latin typeface="+mn-lt"/>
              </a:rPr>
              <a:t>is</a:t>
            </a:r>
            <a:r>
              <a:rPr lang="de-DE" sz="2300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independent</a:t>
            </a:r>
            <a:r>
              <a:rPr lang="de-DE" sz="2300" b="1" dirty="0">
                <a:latin typeface="+mn-lt"/>
              </a:rPr>
              <a:t/>
            </a:r>
            <a:br>
              <a:rPr lang="de-DE" sz="2300" b="1" dirty="0">
                <a:latin typeface="+mn-lt"/>
              </a:rPr>
            </a:br>
            <a:r>
              <a:rPr lang="de-DE" sz="2300" b="1" dirty="0" err="1">
                <a:latin typeface="+mn-lt"/>
              </a:rPr>
              <a:t>from</a:t>
            </a:r>
            <a:r>
              <a:rPr lang="de-DE" sz="2300" b="1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local</a:t>
            </a:r>
            <a:r>
              <a:rPr lang="de-DE" sz="2300" b="1" dirty="0">
                <a:latin typeface="+mn-lt"/>
              </a:rPr>
              <a:t> </a:t>
            </a:r>
            <a:r>
              <a:rPr lang="de-DE" sz="2300" b="1" dirty="0" err="1">
                <a:latin typeface="+mn-lt"/>
              </a:rPr>
              <a:t>infrastructure</a:t>
            </a:r>
            <a:r>
              <a:rPr lang="de-DE" sz="2300" dirty="0">
                <a:latin typeface="+mn-lt"/>
              </a:rPr>
              <a:t>:</a:t>
            </a:r>
          </a:p>
          <a:p>
            <a:pPr marL="831437" lvl="1" indent="-359181">
              <a:lnSpc>
                <a:spcPct val="110000"/>
              </a:lnSpc>
              <a:spcAft>
                <a:spcPts val="524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Battery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powered</a:t>
            </a:r>
            <a:r>
              <a:rPr lang="de-DE" sz="2300" dirty="0">
                <a:latin typeface="+mn-lt"/>
              </a:rPr>
              <a:t> / wind-</a:t>
            </a:r>
            <a:r>
              <a:rPr lang="de-DE" sz="2300" dirty="0" err="1">
                <a:latin typeface="+mn-lt"/>
              </a:rPr>
              <a:t>up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Aft>
                <a:spcPts val="524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No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satellite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dishes</a:t>
            </a:r>
            <a:r>
              <a:rPr lang="de-DE" sz="2300" dirty="0">
                <a:latin typeface="+mn-lt"/>
              </a:rPr>
              <a:t> / </a:t>
            </a:r>
            <a:r>
              <a:rPr lang="de-DE" sz="2300" dirty="0" err="1">
                <a:latin typeface="+mn-lt"/>
              </a:rPr>
              <a:t>settop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boxes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Aft>
                <a:spcPts val="524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Transmitter </a:t>
            </a:r>
            <a:r>
              <a:rPr lang="de-DE" sz="2300" dirty="0" err="1">
                <a:latin typeface="+mn-lt"/>
              </a:rPr>
              <a:t>coverage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from</a:t>
            </a:r>
            <a:r>
              <a:rPr lang="de-DE" sz="2300" dirty="0">
                <a:latin typeface="+mn-lt"/>
              </a:rPr>
              <a:t> outside </a:t>
            </a:r>
            <a:r>
              <a:rPr lang="de-DE" sz="2300" dirty="0" err="1">
                <a:latin typeface="+mn-lt"/>
              </a:rPr>
              <a:t>disaster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area</a:t>
            </a:r>
            <a:r>
              <a:rPr lang="de-DE" sz="2300" dirty="0">
                <a:latin typeface="+mn-lt"/>
              </a:rPr>
              <a:t>:</a:t>
            </a:r>
            <a:br>
              <a:rPr lang="de-DE" sz="2300" dirty="0">
                <a:latin typeface="+mn-lt"/>
              </a:rPr>
            </a:br>
            <a:r>
              <a:rPr lang="de-DE" sz="2300" dirty="0">
                <a:latin typeface="+mn-lt"/>
              </a:rPr>
              <a:t>E.g. high power, high </a:t>
            </a:r>
            <a:r>
              <a:rPr lang="de-DE" sz="2300" dirty="0" err="1">
                <a:latin typeface="+mn-lt"/>
              </a:rPr>
              <a:t>tower</a:t>
            </a:r>
            <a:endParaRPr lang="de-DE" sz="2300" dirty="0">
              <a:latin typeface="+mn-lt"/>
            </a:endParaRPr>
          </a:p>
          <a:p>
            <a:pPr marL="831437" lvl="1" indent="-359181">
              <a:lnSpc>
                <a:spcPct val="110000"/>
              </a:lnSpc>
              <a:spcAft>
                <a:spcPts val="524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Secured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transmitter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sites</a:t>
            </a:r>
            <a:r>
              <a:rPr lang="de-DE" sz="2300" dirty="0">
                <a:latin typeface="+mn-lt"/>
              </a:rPr>
              <a:t/>
            </a:r>
            <a:br>
              <a:rPr lang="de-DE" sz="2300" dirty="0">
                <a:latin typeface="+mn-lt"/>
              </a:rPr>
            </a:br>
            <a:r>
              <a:rPr lang="de-DE" sz="2300" dirty="0">
                <a:latin typeface="+mn-lt"/>
              </a:rPr>
              <a:t>(</a:t>
            </a:r>
            <a:r>
              <a:rPr lang="de-DE" sz="2300" dirty="0" err="1">
                <a:latin typeface="+mn-lt"/>
              </a:rPr>
              <a:t>backup</a:t>
            </a:r>
            <a:r>
              <a:rPr lang="de-DE" sz="2300" dirty="0">
                <a:latin typeface="+mn-lt"/>
              </a:rPr>
              <a:t> power etc.)</a:t>
            </a:r>
          </a:p>
          <a:p>
            <a:pPr marL="831437" lvl="1" indent="-359181">
              <a:lnSpc>
                <a:spcPct val="110000"/>
              </a:lnSpc>
              <a:spcAft>
                <a:spcPts val="524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>
                <a:latin typeface="+mn-lt"/>
              </a:rPr>
              <a:t>Well-</a:t>
            </a:r>
            <a:r>
              <a:rPr lang="de-DE" sz="2300" dirty="0" err="1">
                <a:latin typeface="+mn-lt"/>
              </a:rPr>
              <a:t>controlled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infrastructure</a:t>
            </a:r>
            <a:endParaRPr lang="en-GB" sz="23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8" y="2362907"/>
            <a:ext cx="2557923" cy="21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 smtClean="0">
                <a:ea typeface="ＭＳ Ｐゴシック"/>
                <a:cs typeface="ＭＳ Ｐゴシック"/>
              </a:rPr>
              <a:t>Alert in Digital Radio</a:t>
            </a:r>
            <a:r>
              <a:rPr lang="de-DE" dirty="0">
                <a:ea typeface="ＭＳ Ｐゴシック"/>
                <a:cs typeface="ＭＳ Ｐゴシック"/>
              </a:rPr>
              <a:t/>
            </a:r>
            <a:br>
              <a:rPr lang="de-DE" dirty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EWF  vs.  EWS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03694" y="2123580"/>
            <a:ext cx="6102306" cy="367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1800" b="1" dirty="0">
                <a:latin typeface="+mn-lt"/>
              </a:rPr>
              <a:t>EWS</a:t>
            </a:r>
            <a:r>
              <a:rPr lang="de-DE" sz="1800" dirty="0">
                <a:latin typeface="+mn-lt"/>
              </a:rPr>
              <a:t> – </a:t>
            </a:r>
            <a:r>
              <a:rPr lang="de-DE" sz="1800" dirty="0">
                <a:latin typeface="+mn-lt"/>
              </a:rPr>
              <a:t>Emergency </a:t>
            </a:r>
            <a:r>
              <a:rPr lang="de-DE" sz="1800" dirty="0" err="1">
                <a:latin typeface="+mn-lt"/>
              </a:rPr>
              <a:t>Warning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System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„The EWS </a:t>
            </a:r>
            <a:r>
              <a:rPr lang="de-DE" sz="1800" dirty="0" err="1">
                <a:latin typeface="+mn-lt"/>
              </a:rPr>
              <a:t>feature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intended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provide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coding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messages</a:t>
            </a:r>
            <a:r>
              <a:rPr lang="de-DE" sz="1800" dirty="0">
                <a:latin typeface="+mn-lt"/>
              </a:rPr>
              <a:t> […]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will </a:t>
            </a:r>
            <a:r>
              <a:rPr lang="de-DE" sz="1800" dirty="0" err="1">
                <a:latin typeface="+mn-lt"/>
              </a:rPr>
              <a:t>only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evaluated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by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special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receivers</a:t>
            </a:r>
            <a:r>
              <a:rPr lang="de-DE" sz="1800" dirty="0">
                <a:latin typeface="+mn-lt"/>
              </a:rPr>
              <a:t>.</a:t>
            </a:r>
            <a:r>
              <a:rPr lang="de-DE" sz="1800" dirty="0">
                <a:latin typeface="+mn-lt"/>
              </a:rPr>
              <a:t>“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  <a:sym typeface="Wingdings"/>
              </a:rPr>
              <a:t> E.g. </a:t>
            </a:r>
            <a:r>
              <a:rPr lang="de-DE" sz="1800" dirty="0" err="1">
                <a:latin typeface="+mn-lt"/>
                <a:sym typeface="Wingdings"/>
              </a:rPr>
              <a:t>Siren</a:t>
            </a:r>
            <a:r>
              <a:rPr lang="de-DE" sz="1800" dirty="0">
                <a:latin typeface="+mn-lt"/>
                <a:sym typeface="Wingdings"/>
              </a:rPr>
              <a:t> </a:t>
            </a:r>
            <a:r>
              <a:rPr lang="de-DE" sz="1800" dirty="0" err="1">
                <a:latin typeface="+mn-lt"/>
                <a:sym typeface="Wingdings"/>
              </a:rPr>
              <a:t>activation</a:t>
            </a:r>
            <a:endParaRPr lang="de-DE" sz="1800" dirty="0">
              <a:latin typeface="+mn-lt"/>
              <a:sym typeface="Wingdings"/>
            </a:endParaRPr>
          </a:p>
          <a:p>
            <a:pPr marL="0" indent="0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</a:pPr>
            <a:r>
              <a:rPr lang="de-DE" sz="1800" dirty="0">
                <a:latin typeface="+mn-lt"/>
                <a:sym typeface="Wingdings"/>
              </a:rPr>
              <a:t/>
            </a:r>
            <a:br>
              <a:rPr lang="de-DE" sz="1800" dirty="0">
                <a:latin typeface="+mn-lt"/>
                <a:sym typeface="Wingdings"/>
              </a:rPr>
            </a:br>
            <a:endParaRPr lang="de-DE" sz="1800" dirty="0">
              <a:latin typeface="+mn-lt"/>
            </a:endParaRPr>
          </a:p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1800" b="1" dirty="0">
                <a:latin typeface="+mn-lt"/>
              </a:rPr>
              <a:t>EWF</a:t>
            </a:r>
            <a:r>
              <a:rPr lang="de-DE" sz="1800" dirty="0">
                <a:latin typeface="+mn-lt"/>
              </a:rPr>
              <a:t> – Emergency </a:t>
            </a:r>
            <a:r>
              <a:rPr lang="de-DE" sz="1800" dirty="0" err="1">
                <a:latin typeface="+mn-lt"/>
              </a:rPr>
              <a:t>Warning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Functionality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Emergency Broadcast </a:t>
            </a:r>
            <a:r>
              <a:rPr lang="de-DE" sz="1800" b="1" dirty="0" err="1">
                <a:latin typeface="+mn-lt"/>
              </a:rPr>
              <a:t>to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the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public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giving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all relevant </a:t>
            </a:r>
            <a:r>
              <a:rPr lang="de-DE" sz="1800" dirty="0" err="1">
                <a:latin typeface="+mn-lt"/>
              </a:rPr>
              <a:t>information</a:t>
            </a:r>
            <a:r>
              <a:rPr lang="de-DE" sz="1800" dirty="0">
                <a:latin typeface="+mn-lt"/>
              </a:rPr>
              <a:t> on Digital Radios (DAB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DRM).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endParaRPr lang="de-DE" sz="1800" dirty="0">
              <a:latin typeface="+mn-lt"/>
            </a:endParaRPr>
          </a:p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de-DE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8" y="2171776"/>
            <a:ext cx="1815991" cy="1257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362"/>
          <a:stretch/>
        </p:blipFill>
        <p:spPr>
          <a:xfrm>
            <a:off x="1158217" y="4408065"/>
            <a:ext cx="1814895" cy="12971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80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3"/>
          <p:cNvSpPr/>
          <p:nvPr/>
        </p:nvSpPr>
        <p:spPr>
          <a:xfrm>
            <a:off x="3633076" y="1548800"/>
            <a:ext cx="6104651" cy="90779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 smtClean="0">
                <a:ea typeface="ＭＳ Ｐゴシック"/>
                <a:cs typeface="ＭＳ Ｐゴシック"/>
              </a:rPr>
              <a:t>Alert in Digital Radio</a:t>
            </a:r>
            <a:r>
              <a:rPr lang="de-DE" dirty="0" smtClean="0">
                <a:ea typeface="ＭＳ Ｐゴシック"/>
                <a:cs typeface="ＭＳ Ｐゴシック"/>
              </a:rPr>
              <a:t/>
            </a:r>
            <a:br>
              <a:rPr lang="de-DE" dirty="0" smtClean="0">
                <a:ea typeface="ＭＳ Ｐゴシック"/>
                <a:cs typeface="ＭＳ Ｐゴシック"/>
              </a:rPr>
            </a:b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Announcements</a:t>
            </a:r>
            <a:endParaRPr lang="en-GB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803695" y="1569707"/>
            <a:ext cx="5934033" cy="4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</a:pPr>
            <a:r>
              <a:rPr lang="de-DE" sz="2300" b="1" dirty="0" err="1">
                <a:latin typeface="+mn-lt"/>
              </a:rPr>
              <a:t>Announcements</a:t>
            </a:r>
            <a:r>
              <a:rPr lang="de-DE" sz="2300" b="1" dirty="0">
                <a:latin typeface="+mn-lt"/>
              </a:rPr>
              <a:t>:</a:t>
            </a:r>
            <a:br>
              <a:rPr lang="de-DE" sz="2300" b="1" dirty="0">
                <a:latin typeface="+mn-lt"/>
              </a:rPr>
            </a:br>
            <a:r>
              <a:rPr lang="de-DE" sz="2300" dirty="0">
                <a:latin typeface="+mn-lt"/>
              </a:rPr>
              <a:t>Signal </a:t>
            </a:r>
            <a:r>
              <a:rPr lang="de-DE" sz="2300" dirty="0" err="1">
                <a:latin typeface="+mn-lt"/>
              </a:rPr>
              <a:t>special</a:t>
            </a:r>
            <a:r>
              <a:rPr lang="de-DE" sz="2300" dirty="0">
                <a:latin typeface="+mn-lt"/>
              </a:rPr>
              <a:t> on-</a:t>
            </a:r>
            <a:r>
              <a:rPr lang="de-DE" sz="2300" dirty="0" err="1">
                <a:latin typeface="+mn-lt"/>
              </a:rPr>
              <a:t>air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content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to</a:t>
            </a:r>
            <a:r>
              <a:rPr lang="de-DE" sz="2300" dirty="0">
                <a:latin typeface="+mn-lt"/>
              </a:rPr>
              <a:t> </a:t>
            </a:r>
            <a:r>
              <a:rPr lang="de-DE" sz="2300" dirty="0" err="1">
                <a:latin typeface="+mn-lt"/>
              </a:rPr>
              <a:t>receivers</a:t>
            </a:r>
            <a:endParaRPr lang="de-DE" sz="2300" dirty="0">
              <a:latin typeface="+mn-lt"/>
            </a:endParaRPr>
          </a:p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300" dirty="0" err="1">
                <a:latin typeface="+mn-lt"/>
              </a:rPr>
              <a:t>Types</a:t>
            </a:r>
            <a:r>
              <a:rPr lang="de-DE" sz="2300" dirty="0">
                <a:latin typeface="+mn-lt"/>
              </a:rPr>
              <a:t>: </a:t>
            </a:r>
            <a:r>
              <a:rPr lang="de-DE" sz="2300" b="1" dirty="0">
                <a:latin typeface="+mn-lt"/>
              </a:rPr>
              <a:t>Alarm</a:t>
            </a:r>
            <a:r>
              <a:rPr lang="de-DE" sz="2300" dirty="0">
                <a:latin typeface="+mn-lt"/>
              </a:rPr>
              <a:t>, </a:t>
            </a:r>
            <a:r>
              <a:rPr lang="de-DE" sz="2300" b="1" dirty="0" err="1">
                <a:latin typeface="+mn-lt"/>
              </a:rPr>
              <a:t>Warning</a:t>
            </a:r>
            <a:r>
              <a:rPr lang="de-DE" sz="2300" b="1" dirty="0">
                <a:latin typeface="+mn-lt"/>
              </a:rPr>
              <a:t>/Service</a:t>
            </a:r>
            <a:r>
              <a:rPr lang="de-DE" sz="2300" dirty="0">
                <a:latin typeface="+mn-lt"/>
              </a:rPr>
              <a:t>, Road Traffic, News Flash, etc.</a:t>
            </a:r>
          </a:p>
          <a:p>
            <a:pPr marL="359181" indent="-359181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de-DE" sz="2300" b="1" dirty="0" err="1"/>
              <a:t>Automatic</a:t>
            </a:r>
            <a:r>
              <a:rPr lang="de-DE" sz="2300" b="1" dirty="0"/>
              <a:t> </a:t>
            </a:r>
            <a:r>
              <a:rPr lang="de-DE" sz="2300" b="1" dirty="0" err="1"/>
              <a:t>receiver</a:t>
            </a:r>
            <a:r>
              <a:rPr lang="de-DE" sz="2300" b="1" dirty="0"/>
              <a:t> </a:t>
            </a:r>
            <a:r>
              <a:rPr lang="de-DE" sz="2300" b="1" dirty="0" err="1"/>
              <a:t>switching</a:t>
            </a:r>
            <a:r>
              <a:rPr lang="de-DE" sz="2300" b="1" dirty="0"/>
              <a:t> </a:t>
            </a:r>
            <a:r>
              <a:rPr lang="de-DE" sz="2300" b="1" dirty="0" err="1"/>
              <a:t>and</a:t>
            </a:r>
            <a:r>
              <a:rPr lang="de-DE" sz="2300" b="1" dirty="0"/>
              <a:t> </a:t>
            </a:r>
            <a:r>
              <a:rPr lang="de-DE" sz="2300" b="1" dirty="0" err="1"/>
              <a:t>emergency</a:t>
            </a:r>
            <a:r>
              <a:rPr lang="de-DE" sz="2300" b="1" dirty="0"/>
              <a:t> </a:t>
            </a:r>
            <a:r>
              <a:rPr lang="de-DE" sz="2300" b="1" dirty="0" err="1"/>
              <a:t>wake</a:t>
            </a:r>
            <a:r>
              <a:rPr lang="de-DE" sz="2300" b="1" dirty="0"/>
              <a:t> </a:t>
            </a:r>
            <a:r>
              <a:rPr lang="de-DE" sz="2300" b="1" dirty="0" err="1"/>
              <a:t>up</a:t>
            </a:r>
            <a:endParaRPr lang="de-DE" sz="2300" dirty="0"/>
          </a:p>
          <a:p>
            <a:pPr marL="831437" lvl="1" indent="-359181">
              <a:lnSpc>
                <a:spcPct val="110000"/>
              </a:lnSpc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/>
              <a:t>tune </a:t>
            </a:r>
            <a:r>
              <a:rPr lang="de-DE" sz="2300" dirty="0" err="1"/>
              <a:t>to</a:t>
            </a:r>
            <a:r>
              <a:rPr lang="de-DE" sz="2300" dirty="0"/>
              <a:t> </a:t>
            </a:r>
            <a:r>
              <a:rPr lang="de-DE" sz="2300" dirty="0" err="1"/>
              <a:t>Warning</a:t>
            </a:r>
            <a:r>
              <a:rPr lang="de-DE" sz="2300" dirty="0"/>
              <a:t> Service</a:t>
            </a:r>
            <a:endParaRPr lang="de-DE" sz="2300" dirty="0"/>
          </a:p>
          <a:p>
            <a:pPr marL="831437" lvl="1" indent="-359181">
              <a:lnSpc>
                <a:spcPct val="110000"/>
              </a:lnSpc>
              <a:spcAft>
                <a:spcPct val="35000"/>
              </a:spcAft>
              <a:buClr>
                <a:schemeClr val="bg2"/>
              </a:buClr>
              <a:buFont typeface="Wingdings" panose="05000000000000000000" pitchFamily="2" charset="2"/>
              <a:buChar char="n"/>
            </a:pPr>
            <a:r>
              <a:rPr lang="de-DE" sz="2300" dirty="0"/>
              <a:t>Visual </a:t>
            </a:r>
            <a:r>
              <a:rPr lang="de-DE" sz="2300" dirty="0" err="1"/>
              <a:t>signalling</a:t>
            </a:r>
            <a:r>
              <a:rPr lang="de-DE" sz="2300" dirty="0"/>
              <a:t> + </a:t>
            </a:r>
            <a:r>
              <a:rPr lang="de-DE" sz="2300" dirty="0" err="1"/>
              <a:t>volume</a:t>
            </a:r>
            <a:r>
              <a:rPr lang="de-DE" sz="2300" dirty="0"/>
              <a:t> </a:t>
            </a:r>
            <a:r>
              <a:rPr lang="de-DE" sz="2300" dirty="0" err="1"/>
              <a:t>increase</a:t>
            </a:r>
            <a:endParaRPr lang="de-DE" sz="23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7" y="2270125"/>
            <a:ext cx="2567649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5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498256" y="1368452"/>
            <a:ext cx="8872341" cy="221284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40" name="Rechteck 39"/>
          <p:cNvSpPr/>
          <p:nvPr/>
        </p:nvSpPr>
        <p:spPr>
          <a:xfrm>
            <a:off x="6565757" y="5199439"/>
            <a:ext cx="2804840" cy="79578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498257" y="5201784"/>
            <a:ext cx="5857163" cy="78435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GB"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498740" y="382588"/>
            <a:ext cx="8908521" cy="431800"/>
          </a:xfrm>
        </p:spPr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>
                <a:ea typeface="ＭＳ Ｐゴシック"/>
                <a:cs typeface="ＭＳ Ｐゴシック"/>
              </a:rPr>
              <a:t>Alert in Digital </a:t>
            </a:r>
            <a:r>
              <a:rPr lang="de-DE" dirty="0" smtClean="0">
                <a:ea typeface="ＭＳ Ｐゴシック"/>
                <a:cs typeface="ＭＳ Ｐゴシック"/>
              </a:rPr>
              <a:t>Radio</a:t>
            </a:r>
            <a:r>
              <a:rPr lang="en-GB" dirty="0" smtClean="0">
                <a:ea typeface="ＭＳ Ｐゴシック"/>
                <a:cs typeface="ＭＳ Ｐゴシック"/>
              </a:rPr>
              <a:t/>
            </a:r>
            <a:br>
              <a:rPr lang="en-GB" dirty="0" smtClean="0">
                <a:ea typeface="ＭＳ Ｐゴシック"/>
                <a:cs typeface="ＭＳ Ｐゴシック"/>
              </a:rPr>
            </a:b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Relevant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standardized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data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applications</a:t>
            </a:r>
            <a:endParaRPr lang="en-GB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09705" y="2515207"/>
            <a:ext cx="2528399" cy="5891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5782" tIns="47891" rIns="95782" bIns="4789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b="1" dirty="0">
                <a:latin typeface="Courier New" pitchFamily="49" charset="0"/>
                <a:cs typeface="Arial" charset="0"/>
              </a:rPr>
              <a:t>Tsunami </a:t>
            </a:r>
            <a:r>
              <a:rPr lang="de-DE" sz="1600" b="1" dirty="0" err="1">
                <a:latin typeface="Courier New" pitchFamily="49" charset="0"/>
                <a:cs typeface="Arial" charset="0"/>
              </a:rPr>
              <a:t>pending</a:t>
            </a:r>
            <a:r>
              <a:rPr lang="de-DE" sz="1600" b="1" dirty="0">
                <a:latin typeface="Courier New" pitchFamily="49" charset="0"/>
                <a:cs typeface="Arial" charset="0"/>
              </a:rPr>
              <a:t> in</a:t>
            </a:r>
            <a:br>
              <a:rPr lang="de-DE" sz="1600" b="1" dirty="0">
                <a:latin typeface="Courier New" pitchFamily="49" charset="0"/>
                <a:cs typeface="Arial" charset="0"/>
              </a:rPr>
            </a:br>
            <a:r>
              <a:rPr lang="de-DE" sz="1600" b="1" dirty="0">
                <a:latin typeface="Courier New" pitchFamily="49" charset="0"/>
                <a:cs typeface="Arial" charset="0"/>
              </a:rPr>
              <a:t>Shanghai </a:t>
            </a:r>
            <a:r>
              <a:rPr lang="de-DE" sz="1600" b="1" dirty="0" err="1">
                <a:latin typeface="Courier New" pitchFamily="49" charset="0"/>
                <a:cs typeface="Arial" charset="0"/>
              </a:rPr>
              <a:t>at</a:t>
            </a:r>
            <a:r>
              <a:rPr lang="de-DE" sz="1600" b="1" dirty="0">
                <a:latin typeface="Courier New" pitchFamily="49" charset="0"/>
                <a:cs typeface="Arial" charset="0"/>
              </a:rPr>
              <a:t> 16:00</a:t>
            </a:r>
          </a:p>
        </p:txBody>
      </p:sp>
      <p:pic>
        <p:nvPicPr>
          <p:cNvPr id="20" name="Picture 22" descr="Journaline-Logo(R)_farbig_transparent_Schatten_1000x423_zink_2006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75" y="2483096"/>
            <a:ext cx="2251797" cy="8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Gerade Verbindung 21"/>
          <p:cNvCxnSpPr/>
          <p:nvPr/>
        </p:nvCxnSpPr>
        <p:spPr>
          <a:xfrm>
            <a:off x="3303093" y="1417322"/>
            <a:ext cx="0" cy="35346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6462679" y="1417321"/>
            <a:ext cx="0" cy="4600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worldatlas.com/aatlas/infopage/tsunam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81" y="2325350"/>
            <a:ext cx="1494505" cy="839915"/>
          </a:xfrm>
          <a:prstGeom prst="rect">
            <a:avLst/>
          </a:prstGeom>
          <a:ln>
            <a:noFill/>
          </a:ln>
          <a:effectLst>
            <a:outerShdw blurRad="63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eology.com/articles/tsunami-map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95" y="2495182"/>
            <a:ext cx="1466138" cy="933818"/>
          </a:xfrm>
          <a:prstGeom prst="rect">
            <a:avLst/>
          </a:prstGeom>
          <a:ln>
            <a:noFill/>
          </a:ln>
          <a:effectLst>
            <a:outerShdw blurRad="63500" dist="635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98253" y="1462991"/>
            <a:ext cx="2804841" cy="11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 algn="ctr">
              <a:spcAft>
                <a:spcPct val="35000"/>
              </a:spcAft>
              <a:buClr>
                <a:schemeClr val="tx2"/>
              </a:buClr>
            </a:pPr>
            <a:r>
              <a:rPr lang="de-DE" sz="1900" b="1" dirty="0">
                <a:latin typeface="+mn-lt"/>
              </a:rPr>
              <a:t>DAB Dynamic Label</a:t>
            </a:r>
            <a:r>
              <a:rPr lang="de-DE" sz="1900" dirty="0">
                <a:latin typeface="+mn-lt"/>
              </a:rPr>
              <a:t/>
            </a:r>
            <a:br>
              <a:rPr lang="de-DE" sz="1900" dirty="0">
                <a:latin typeface="+mn-lt"/>
              </a:rPr>
            </a:br>
            <a:r>
              <a:rPr lang="de-DE" sz="1900" dirty="0" err="1">
                <a:latin typeface="+mn-lt"/>
                <a:sym typeface="Wingdings" panose="05000000000000000000" pitchFamily="2" charset="2"/>
              </a:rPr>
              <a:t>scrolling</a:t>
            </a:r>
            <a:r>
              <a:rPr lang="de-DE" sz="19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900" dirty="0" err="1">
                <a:latin typeface="+mn-lt"/>
                <a:sym typeface="Wingdings" panose="05000000000000000000" pitchFamily="2" charset="2"/>
              </a:rPr>
              <a:t>text</a:t>
            </a:r>
            <a:r>
              <a:rPr lang="de-DE" sz="19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900" dirty="0" err="1">
                <a:latin typeface="+mn-lt"/>
                <a:sym typeface="Wingdings" panose="05000000000000000000" pitchFamily="2" charset="2"/>
              </a:rPr>
              <a:t>sequence</a:t>
            </a:r>
            <a:endParaRPr lang="de-DE" sz="1900" dirty="0">
              <a:latin typeface="+mn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303094" y="1470073"/>
            <a:ext cx="3134821" cy="11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 algn="ctr">
              <a:spcAft>
                <a:spcPct val="35000"/>
              </a:spcAft>
              <a:buClr>
                <a:schemeClr val="tx2"/>
              </a:buClr>
            </a:pPr>
            <a:r>
              <a:rPr lang="de-DE" sz="1900" b="1" dirty="0">
                <a:latin typeface="+mn-lt"/>
              </a:rPr>
              <a:t>Journaline</a:t>
            </a:r>
            <a:r>
              <a:rPr lang="de-DE" sz="1900" dirty="0">
                <a:latin typeface="+mn-lt"/>
              </a:rPr>
              <a:t/>
            </a:r>
            <a:br>
              <a:rPr lang="de-DE" sz="1900" dirty="0">
                <a:latin typeface="+mn-lt"/>
              </a:rPr>
            </a:br>
            <a:r>
              <a:rPr lang="de-DE" sz="1900" dirty="0" err="1">
                <a:latin typeface="+mn-lt"/>
                <a:sym typeface="Wingdings" panose="05000000000000000000" pitchFamily="2" charset="2"/>
              </a:rPr>
              <a:t>advanced</a:t>
            </a:r>
            <a:r>
              <a:rPr lang="de-DE" sz="1900" dirty="0">
                <a:latin typeface="+mn-lt"/>
                <a:sym typeface="Wingdings" panose="05000000000000000000" pitchFamily="2" charset="2"/>
              </a:rPr>
              <a:t/>
            </a:r>
            <a:br>
              <a:rPr lang="de-DE" sz="1900" dirty="0">
                <a:latin typeface="+mn-lt"/>
                <a:sym typeface="Wingdings" panose="05000000000000000000" pitchFamily="2" charset="2"/>
              </a:rPr>
            </a:br>
            <a:r>
              <a:rPr lang="de-DE" sz="1900" dirty="0">
                <a:latin typeface="+mn-lt"/>
                <a:sym typeface="Wingdings" panose="05000000000000000000" pitchFamily="2" charset="2"/>
              </a:rPr>
              <a:t>on-</a:t>
            </a:r>
            <a:r>
              <a:rPr lang="de-DE" sz="1900" dirty="0" err="1">
                <a:latin typeface="+mn-lt"/>
                <a:sym typeface="Wingdings" panose="05000000000000000000" pitchFamily="2" charset="2"/>
              </a:rPr>
              <a:t>demand</a:t>
            </a:r>
            <a:r>
              <a:rPr lang="de-DE" sz="19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900" dirty="0" err="1">
                <a:latin typeface="+mn-lt"/>
                <a:sym typeface="Wingdings" panose="05000000000000000000" pitchFamily="2" charset="2"/>
              </a:rPr>
              <a:t>text</a:t>
            </a:r>
            <a:endParaRPr lang="de-DE" sz="1900" dirty="0">
              <a:latin typeface="+mn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437914" y="1470073"/>
            <a:ext cx="2804841" cy="11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 algn="ctr">
              <a:spcAft>
                <a:spcPct val="35000"/>
              </a:spcAft>
              <a:buClr>
                <a:schemeClr val="tx2"/>
              </a:buClr>
            </a:pPr>
            <a:r>
              <a:rPr lang="de-DE" sz="1900" b="1" dirty="0" err="1">
                <a:latin typeface="+mn-lt"/>
              </a:rPr>
              <a:t>Slideshow</a:t>
            </a:r>
            <a:r>
              <a:rPr lang="de-DE" sz="1900" b="1" dirty="0">
                <a:latin typeface="+mn-lt"/>
              </a:rPr>
              <a:t/>
            </a:r>
            <a:br>
              <a:rPr lang="de-DE" sz="1900" b="1" dirty="0">
                <a:latin typeface="+mn-lt"/>
              </a:rPr>
            </a:br>
            <a:r>
              <a:rPr lang="de-DE" sz="1900" dirty="0" err="1">
                <a:latin typeface="+mn-lt"/>
                <a:sym typeface="Wingdings" panose="05000000000000000000" pitchFamily="2" charset="2"/>
              </a:rPr>
              <a:t>image</a:t>
            </a:r>
            <a:r>
              <a:rPr lang="de-DE" sz="1900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sz="1900" dirty="0" err="1">
                <a:latin typeface="+mn-lt"/>
                <a:sym typeface="Wingdings" panose="05000000000000000000" pitchFamily="2" charset="2"/>
              </a:rPr>
              <a:t>sequence</a:t>
            </a:r>
            <a:endParaRPr lang="de-DE" sz="1900" dirty="0">
              <a:latin typeface="+mn-lt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98253" y="3733597"/>
            <a:ext cx="2887335" cy="19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>
                <a:latin typeface="+mn-lt"/>
              </a:rPr>
              <a:t>Max. 128 </a:t>
            </a:r>
            <a:r>
              <a:rPr lang="de-DE" sz="1900" dirty="0" err="1">
                <a:latin typeface="+mn-lt"/>
              </a:rPr>
              <a:t>characters</a:t>
            </a:r>
            <a:r>
              <a:rPr lang="de-DE" sz="1900" dirty="0">
                <a:latin typeface="+mn-lt"/>
              </a:rPr>
              <a:t>,</a:t>
            </a:r>
            <a:br>
              <a:rPr lang="de-DE" sz="1900" dirty="0">
                <a:latin typeface="+mn-lt"/>
              </a:rPr>
            </a:br>
            <a:r>
              <a:rPr lang="de-DE" sz="1900" dirty="0">
                <a:latin typeface="+mn-lt"/>
              </a:rPr>
              <a:t>typ. </a:t>
            </a:r>
            <a:r>
              <a:rPr lang="de-DE" sz="1900" dirty="0" err="1">
                <a:latin typeface="+mn-lt"/>
              </a:rPr>
              <a:t>every</a:t>
            </a:r>
            <a:r>
              <a:rPr lang="de-DE" sz="1900" dirty="0">
                <a:latin typeface="+mn-lt"/>
              </a:rPr>
              <a:t> 20 sec.</a:t>
            </a:r>
          </a:p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 err="1">
                <a:latin typeface="+mn-lt"/>
              </a:rPr>
              <a:t>Automatic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sequence</a:t>
            </a:r>
            <a:r>
              <a:rPr lang="de-DE" sz="1900" dirty="0">
                <a:latin typeface="+mn-lt"/>
              </a:rPr>
              <a:t>:</a:t>
            </a:r>
            <a:br>
              <a:rPr lang="de-DE" sz="1900" dirty="0">
                <a:latin typeface="+mn-lt"/>
              </a:rPr>
            </a:br>
            <a:r>
              <a:rPr lang="de-DE" sz="1900" dirty="0" err="1">
                <a:latin typeface="+mn-lt"/>
              </a:rPr>
              <a:t>no</a:t>
            </a:r>
            <a:r>
              <a:rPr lang="de-DE" sz="1900" dirty="0">
                <a:latin typeface="+mn-lt"/>
              </a:rPr>
              <a:t> user-</a:t>
            </a:r>
            <a:r>
              <a:rPr lang="de-DE" sz="1900" dirty="0" err="1">
                <a:latin typeface="+mn-lt"/>
              </a:rPr>
              <a:t>interaction</a:t>
            </a:r>
            <a:endParaRPr lang="de-DE" sz="1900" dirty="0">
              <a:latin typeface="+mn-lt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468084" y="3733599"/>
            <a:ext cx="2887335" cy="19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 err="1">
                <a:latin typeface="+mn-lt"/>
              </a:rPr>
              <a:t>Full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news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articles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with</a:t>
            </a:r>
            <a:r>
              <a:rPr lang="de-DE" sz="1900" dirty="0">
                <a:latin typeface="+mn-lt"/>
              </a:rPr>
              <a:t/>
            </a:r>
            <a:br>
              <a:rPr lang="de-DE" sz="1900" dirty="0">
                <a:latin typeface="+mn-lt"/>
              </a:rPr>
            </a:br>
            <a:r>
              <a:rPr lang="de-DE" sz="1900" dirty="0" err="1">
                <a:latin typeface="+mn-lt"/>
              </a:rPr>
              <a:t>topic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structure</a:t>
            </a:r>
            <a:r>
              <a:rPr lang="de-DE" sz="1900" dirty="0">
                <a:latin typeface="+mn-lt"/>
              </a:rPr>
              <a:t> (</a:t>
            </a:r>
            <a:r>
              <a:rPr lang="de-DE" sz="1900" dirty="0" err="1">
                <a:latin typeface="+mn-lt"/>
              </a:rPr>
              <a:t>menus</a:t>
            </a:r>
            <a:r>
              <a:rPr lang="de-DE" sz="1900" dirty="0">
                <a:latin typeface="+mn-lt"/>
              </a:rPr>
              <a:t>)</a:t>
            </a:r>
            <a:endParaRPr lang="de-DE" sz="1900" dirty="0"/>
          </a:p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On-</a:t>
            </a:r>
            <a:r>
              <a:rPr lang="de-DE" sz="1900" dirty="0" err="1"/>
              <a:t>demand</a:t>
            </a:r>
            <a:r>
              <a:rPr lang="de-DE" sz="1900" dirty="0"/>
              <a:t> </a:t>
            </a:r>
            <a:r>
              <a:rPr lang="de-DE" sz="1900" dirty="0" err="1"/>
              <a:t>look-up</a:t>
            </a:r>
            <a:endParaRPr lang="de-DE" sz="1900" dirty="0"/>
          </a:p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>
                <a:latin typeface="+mn-lt"/>
              </a:rPr>
              <a:t>Multilingual (Unicode)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602905" y="3733599"/>
            <a:ext cx="2887335" cy="19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>
                <a:latin typeface="+mn-lt"/>
              </a:rPr>
              <a:t>Images, typ. 320x240</a:t>
            </a:r>
          </a:p>
          <a:p>
            <a:pPr marL="191231" indent="-191231">
              <a:lnSpc>
                <a:spcPct val="90000"/>
              </a:lnSpc>
              <a:spcBef>
                <a:spcPts val="0"/>
              </a:spcBef>
              <a:spcAft>
                <a:spcPts val="104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900" dirty="0" err="1">
                <a:latin typeface="+mn-lt"/>
              </a:rPr>
              <a:t>Automatic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sequence</a:t>
            </a:r>
            <a:r>
              <a:rPr lang="de-DE" sz="1900" dirty="0">
                <a:latin typeface="+mn-lt"/>
              </a:rPr>
              <a:t>:</a:t>
            </a:r>
            <a:br>
              <a:rPr lang="de-DE" sz="1900" dirty="0">
                <a:latin typeface="+mn-lt"/>
              </a:rPr>
            </a:br>
            <a:r>
              <a:rPr lang="de-DE" sz="1900" dirty="0" err="1">
                <a:latin typeface="+mn-lt"/>
              </a:rPr>
              <a:t>no</a:t>
            </a:r>
            <a:r>
              <a:rPr lang="de-DE" sz="1900" dirty="0">
                <a:latin typeface="+mn-lt"/>
              </a:rPr>
              <a:t> user-</a:t>
            </a:r>
            <a:r>
              <a:rPr lang="de-DE" sz="1900" dirty="0" err="1">
                <a:latin typeface="+mn-lt"/>
              </a:rPr>
              <a:t>interaction</a:t>
            </a:r>
            <a:r>
              <a:rPr lang="de-DE" sz="1900" dirty="0">
                <a:latin typeface="+mn-lt"/>
              </a:rPr>
              <a:t/>
            </a:r>
            <a:br>
              <a:rPr lang="de-DE" sz="1900" dirty="0">
                <a:latin typeface="+mn-lt"/>
              </a:rPr>
            </a:br>
            <a:r>
              <a:rPr lang="de-DE" sz="1900" dirty="0">
                <a:latin typeface="+mn-lt"/>
              </a:rPr>
              <a:t>(optional </a:t>
            </a:r>
            <a:r>
              <a:rPr lang="de-DE" sz="1900" dirty="0" err="1">
                <a:latin typeface="+mn-lt"/>
              </a:rPr>
              <a:t>categories</a:t>
            </a:r>
            <a:r>
              <a:rPr lang="de-DE" sz="1900" dirty="0">
                <a:latin typeface="+mn-lt"/>
              </a:rPr>
              <a:t>)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98254" y="5199439"/>
            <a:ext cx="5939662" cy="78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</a:pPr>
            <a:r>
              <a:rPr lang="de-DE" sz="1900" b="1" dirty="0">
                <a:latin typeface="+mn-lt"/>
              </a:rPr>
              <a:t>All Receiver </a:t>
            </a:r>
            <a:r>
              <a:rPr lang="de-DE" sz="1900" b="1" dirty="0" err="1">
                <a:latin typeface="+mn-lt"/>
              </a:rPr>
              <a:t>Classes</a:t>
            </a:r>
            <a:r>
              <a:rPr lang="de-DE" sz="1900" b="1" dirty="0">
                <a:latin typeface="+mn-lt"/>
              </a:rPr>
              <a:t/>
            </a:r>
            <a:br>
              <a:rPr lang="de-DE" sz="1900" b="1" dirty="0">
                <a:latin typeface="+mn-lt"/>
              </a:rPr>
            </a:br>
            <a:r>
              <a:rPr lang="de-DE" sz="1900" dirty="0">
                <a:latin typeface="+mn-lt"/>
              </a:rPr>
              <a:t>(text-</a:t>
            </a:r>
            <a:r>
              <a:rPr lang="de-DE" sz="1900" dirty="0" err="1">
                <a:latin typeface="+mn-lt"/>
              </a:rPr>
              <a:t>only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screen</a:t>
            </a:r>
            <a:r>
              <a:rPr lang="de-DE" sz="1900" dirty="0">
                <a:latin typeface="+mn-lt"/>
              </a:rPr>
              <a:t>)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565757" y="5199441"/>
            <a:ext cx="2804840" cy="7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6213" indent="-176213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27063" indent="-271463" defTabSz="762000">
              <a:spcBef>
                <a:spcPct val="20000"/>
              </a:spcBef>
              <a:buFont typeface="Wingdings" pitchFamily="2" charset="2"/>
              <a:buChar char="Ø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628775" indent="-282575" defTabSz="762000">
              <a:spcBef>
                <a:spcPct val="20000"/>
              </a:spcBef>
              <a:buFont typeface="Arial" pitchFamily="34" charset="0"/>
              <a:tabLst>
                <a:tab pos="355600" algn="l"/>
                <a:tab pos="804863" algn="l"/>
                <a:tab pos="8636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2101850" indent="-288925" defTabSz="76200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582863" indent="-290513" defTabSz="76200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30400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34972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9544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4411663" indent="-290513" defTabSz="7620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  <a:tab pos="804863" algn="l"/>
                <a:tab pos="863600" algn="l"/>
              </a:tabLs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ct val="35000"/>
              </a:spcAft>
              <a:buClr>
                <a:schemeClr val="tx2"/>
              </a:buClr>
            </a:pPr>
            <a:r>
              <a:rPr lang="de-DE" sz="1900" b="1" dirty="0">
                <a:latin typeface="+mn-lt"/>
              </a:rPr>
              <a:t>Multimedia </a:t>
            </a:r>
            <a:r>
              <a:rPr lang="de-DE" sz="1900" b="1" dirty="0" err="1">
                <a:latin typeface="+mn-lt"/>
              </a:rPr>
              <a:t>Rx</a:t>
            </a:r>
            <a:r>
              <a:rPr lang="de-DE" sz="1900" b="1" dirty="0">
                <a:latin typeface="+mn-lt"/>
              </a:rPr>
              <a:t/>
            </a:r>
            <a:br>
              <a:rPr lang="de-DE" sz="1900" b="1" dirty="0">
                <a:latin typeface="+mn-lt"/>
              </a:rPr>
            </a:br>
            <a:r>
              <a:rPr lang="de-DE" sz="1900" dirty="0">
                <a:latin typeface="+mn-lt"/>
              </a:rPr>
              <a:t>(</a:t>
            </a:r>
            <a:r>
              <a:rPr lang="de-DE" sz="1900" dirty="0" err="1">
                <a:latin typeface="+mn-lt"/>
              </a:rPr>
              <a:t>colour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graphics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screen</a:t>
            </a:r>
            <a:r>
              <a:rPr lang="de-DE" sz="19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1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498740" y="382588"/>
            <a:ext cx="8908521" cy="431800"/>
          </a:xfrm>
        </p:spPr>
        <p:txBody>
          <a:bodyPr/>
          <a:lstStyle/>
          <a:p>
            <a:r>
              <a:rPr lang="de-DE" dirty="0">
                <a:ea typeface="ＭＳ Ｐゴシック"/>
                <a:cs typeface="ＭＳ Ｐゴシック"/>
              </a:rPr>
              <a:t>Emergency </a:t>
            </a:r>
            <a:r>
              <a:rPr lang="de-DE" dirty="0" err="1">
                <a:ea typeface="ＭＳ Ｐゴシック"/>
                <a:cs typeface="ＭＳ Ｐゴシック"/>
              </a:rPr>
              <a:t>Warning</a:t>
            </a:r>
            <a:r>
              <a:rPr lang="de-DE" dirty="0">
                <a:ea typeface="ＭＳ Ｐゴシック"/>
                <a:cs typeface="ＭＳ Ｐゴシック"/>
              </a:rPr>
              <a:t> &amp; </a:t>
            </a:r>
            <a:r>
              <a:rPr lang="de-DE" dirty="0">
                <a:ea typeface="ＭＳ Ｐゴシック"/>
                <a:cs typeface="ＭＳ Ｐゴシック"/>
              </a:rPr>
              <a:t>Alert in Digital </a:t>
            </a:r>
            <a:r>
              <a:rPr lang="de-DE" dirty="0" smtClean="0">
                <a:ea typeface="ＭＳ Ｐゴシック"/>
                <a:cs typeface="ＭＳ Ｐゴシック"/>
              </a:rPr>
              <a:t>Radio</a:t>
            </a:r>
            <a:r>
              <a:rPr lang="en-GB" dirty="0" smtClean="0">
                <a:ea typeface="ＭＳ Ｐゴシック"/>
                <a:cs typeface="ＭＳ Ｐゴシック"/>
              </a:rPr>
              <a:t> </a:t>
            </a:r>
            <a:r>
              <a:rPr lang="en-GB" dirty="0" smtClean="0">
                <a:ea typeface="ＭＳ Ｐゴシック"/>
                <a:cs typeface="ＭＳ Ｐゴシック"/>
              </a:rPr>
              <a:t/>
            </a:r>
            <a:br>
              <a:rPr lang="en-GB" dirty="0" smtClean="0">
                <a:ea typeface="ＭＳ Ｐゴシック"/>
                <a:cs typeface="ＭＳ Ｐゴシック"/>
              </a:rPr>
            </a:b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Functional</a:t>
            </a:r>
            <a:r>
              <a:rPr lang="de-DE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Overview</a:t>
            </a:r>
            <a:endParaRPr lang="en-GB" dirty="0"/>
          </a:p>
        </p:txBody>
      </p:sp>
      <p:pic>
        <p:nvPicPr>
          <p:cNvPr id="2052" name="Picture 4" descr="C:\Users\zink\FhG\CVS_uk001\drm\Docs\WorldDMB.org\DAB EWF - Emergency Warning Functionality\DAB-DRM-EWF_InfoGraphic_v7_2014-06-05_zink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0" y="1296815"/>
            <a:ext cx="8563506" cy="47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21" y="3124402"/>
            <a:ext cx="2882901" cy="1522990"/>
          </a:xfrm>
          <a:prstGeom prst="rect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 descr="C:\Users\zink\FhG\CVS_uk001\drm\Docs\WorldDMB.org\DAB EWF - Emergency Warning Functionality\DAB-DRM-EWF_InfoGraphic_v7_2014-06-05_zink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1" t="53790" b="20804"/>
          <a:stretch/>
        </p:blipFill>
        <p:spPr bwMode="auto">
          <a:xfrm>
            <a:off x="6302081" y="3831168"/>
            <a:ext cx="2938945" cy="11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212778" y="3581300"/>
            <a:ext cx="2969831" cy="1422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113128" tIns="37709" rIns="37709" bIns="0"/>
          <a:lstStyle/>
          <a:p>
            <a:pPr>
              <a:spcAft>
                <a:spcPct val="20000"/>
              </a:spcAft>
              <a:defRPr/>
            </a:pPr>
            <a:r>
              <a:rPr lang="de-DE" sz="1500" b="1" dirty="0">
                <a:latin typeface="Courier New" pitchFamily="49" charset="0"/>
              </a:rPr>
              <a:t>Information in English</a:t>
            </a:r>
            <a:endParaRPr lang="de-DE" sz="1500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de-DE" sz="1500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de-DE" sz="1500" b="1" dirty="0" err="1">
                <a:latin typeface="Courier New" pitchFamily="49" charset="0"/>
              </a:rPr>
              <a:t>What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is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going</a:t>
            </a:r>
            <a:r>
              <a:rPr lang="de-DE" sz="1500" b="1" dirty="0">
                <a:latin typeface="Courier New" pitchFamily="49" charset="0"/>
              </a:rPr>
              <a:t> on?</a:t>
            </a:r>
            <a:r>
              <a:rPr lang="de-DE" sz="15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de-DE" sz="1500" b="1" dirty="0">
                <a:latin typeface="Courier New" pitchFamily="49" charset="0"/>
              </a:rPr>
              <a:t>  </a:t>
            </a:r>
            <a:r>
              <a:rPr lang="de-DE" sz="1500" b="1" dirty="0" err="1">
                <a:latin typeface="Courier New" pitchFamily="49" charset="0"/>
              </a:rPr>
              <a:t>What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area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is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affected</a:t>
            </a:r>
            <a:r>
              <a:rPr lang="de-DE" sz="1500" b="1" dirty="0">
                <a:latin typeface="Courier New" pitchFamily="49" charset="0"/>
              </a:rPr>
              <a:t>?      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de-DE" sz="15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►</a:t>
            </a:r>
            <a:r>
              <a:rPr lang="de-DE" sz="15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de-DE" sz="1500" b="1" dirty="0" err="1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What</a:t>
            </a:r>
            <a:r>
              <a:rPr lang="de-DE" sz="1500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 do I </a:t>
            </a:r>
            <a:r>
              <a:rPr lang="de-DE" sz="1500" b="1" dirty="0" err="1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need</a:t>
            </a:r>
            <a:r>
              <a:rPr lang="de-DE" sz="1500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de-DE" sz="1500" b="1" dirty="0" err="1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to</a:t>
            </a:r>
            <a:r>
              <a:rPr lang="de-DE" sz="1500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</a:rPr>
              <a:t> do?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de-DE" sz="1500" b="1" dirty="0">
                <a:latin typeface="Courier New" pitchFamily="49" charset="0"/>
              </a:rPr>
              <a:t>  </a:t>
            </a:r>
            <a:r>
              <a:rPr lang="de-DE" sz="1500" b="1" dirty="0" err="1">
                <a:latin typeface="Courier New" pitchFamily="49" charset="0"/>
              </a:rPr>
              <a:t>Where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can</a:t>
            </a:r>
            <a:r>
              <a:rPr lang="de-DE" sz="1500" b="1" dirty="0">
                <a:latin typeface="Courier New" pitchFamily="49" charset="0"/>
              </a:rPr>
              <a:t> I </a:t>
            </a:r>
            <a:r>
              <a:rPr lang="de-DE" sz="1500" b="1" dirty="0" err="1">
                <a:latin typeface="Courier New" pitchFamily="49" charset="0"/>
              </a:rPr>
              <a:t>get</a:t>
            </a:r>
            <a:r>
              <a:rPr lang="de-DE" sz="1500" b="1" dirty="0">
                <a:latin typeface="Courier New" pitchFamily="49" charset="0"/>
              </a:rPr>
              <a:t> </a:t>
            </a:r>
            <a:r>
              <a:rPr lang="de-DE" sz="1500" b="1" dirty="0" err="1">
                <a:latin typeface="Courier New" pitchFamily="49" charset="0"/>
              </a:rPr>
              <a:t>help</a:t>
            </a:r>
            <a:r>
              <a:rPr lang="de-DE" sz="1500" b="1" dirty="0">
                <a:latin typeface="Courier New" pitchFamily="49" charset="0"/>
              </a:rPr>
              <a:t>?</a:t>
            </a:r>
          </a:p>
        </p:txBody>
      </p:sp>
      <p:sp>
        <p:nvSpPr>
          <p:cNvPr id="13" name="Right Triangle 12"/>
          <p:cNvSpPr/>
          <p:nvPr/>
        </p:nvSpPr>
        <p:spPr>
          <a:xfrm rot="20531100">
            <a:off x="441754" y="2372113"/>
            <a:ext cx="1319925" cy="913794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83" y="3087267"/>
            <a:ext cx="185036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Supporting EWF coverage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from outside disaster area; E.g. high power, high tower</a:t>
            </a:r>
          </a:p>
          <a:p>
            <a:pPr algn="ctr"/>
            <a:endParaRPr lang="en-US" sz="1000" dirty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43328" y="2475930"/>
            <a:ext cx="329981" cy="6091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2E1F0D-68B7-4462-B329-2EFCC1ED8F63}"/>
</file>

<file path=customXml/itemProps2.xml><?xml version="1.0" encoding="utf-8"?>
<ds:datastoreItem xmlns:ds="http://schemas.openxmlformats.org/officeDocument/2006/customXml" ds:itemID="{B0DDCECA-BAFF-472F-81E6-E2610AB984C4}"/>
</file>

<file path=customXml/itemProps3.xml><?xml version="1.0" encoding="utf-8"?>
<ds:datastoreItem xmlns:ds="http://schemas.openxmlformats.org/officeDocument/2006/customXml" ds:itemID="{75DA17DA-817C-458C-BE4C-9D10CB2892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Macintosh PowerPoint</Application>
  <PresentationFormat>A4-Papier (210x297 mm)</PresentationFormat>
  <Paragraphs>84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Standarddesign</vt:lpstr>
      <vt:lpstr>EWF – Emergency Warning &amp; Alert Functionality</vt:lpstr>
      <vt:lpstr>Emergency Warning &amp; Alert Stages of a Disaster Operation</vt:lpstr>
      <vt:lpstr>Emergency Warning &amp; Alert Tools for Information Dissemination</vt:lpstr>
      <vt:lpstr>Emergency Warning &amp; Alert Unique Benefits for Information Dissemination</vt:lpstr>
      <vt:lpstr>Emergency Warning &amp; Alert Unique Benefits for Information Dissemination</vt:lpstr>
      <vt:lpstr>Emergency Warning &amp; Alert in Digital Radio EWF  vs.  EWS</vt:lpstr>
      <vt:lpstr>Emergency Warning &amp; Alert in Digital Radio Announcements</vt:lpstr>
      <vt:lpstr>Emergency Warning &amp; Alert in Digital Radio Relevant standardized data applications</vt:lpstr>
      <vt:lpstr>Emergency Warning &amp; Alert in Digital Radio  Functional Overview</vt:lpstr>
      <vt:lpstr>Emergency Warning &amp; Alert in Digital Radio Listener Experience</vt:lpstr>
      <vt:lpstr>EWF – Emergency Warning &amp; Alert Functionality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Olaf Korte</cp:lastModifiedBy>
  <cp:revision>168</cp:revision>
  <cp:lastPrinted>2015-02-12T23:46:35Z</cp:lastPrinted>
  <dcterms:created xsi:type="dcterms:W3CDTF">2009-08-17T11:15:47Z</dcterms:created>
  <dcterms:modified xsi:type="dcterms:W3CDTF">2015-02-12T23:46:57Z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