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9" r:id="rId6"/>
    <p:sldMasterId id="2147483683" r:id="rId7"/>
    <p:sldMasterId id="2147483695" r:id="rId8"/>
    <p:sldMasterId id="2147483709" r:id="rId9"/>
    <p:sldMasterId id="2147483723" r:id="rId10"/>
    <p:sldMasterId id="2147483737" r:id="rId11"/>
    <p:sldMasterId id="2147483765" r:id="rId12"/>
    <p:sldMasterId id="2147483779" r:id="rId13"/>
  </p:sldMasterIdLst>
  <p:notesMasterIdLst>
    <p:notesMasterId r:id="rId38"/>
  </p:notesMasterIdLst>
  <p:handoutMasterIdLst>
    <p:handoutMasterId r:id="rId39"/>
  </p:handoutMasterIdLst>
  <p:sldIdLst>
    <p:sldId id="358" r:id="rId14"/>
    <p:sldId id="260" r:id="rId15"/>
    <p:sldId id="306" r:id="rId16"/>
    <p:sldId id="332" r:id="rId17"/>
    <p:sldId id="352" r:id="rId18"/>
    <p:sldId id="353" r:id="rId19"/>
    <p:sldId id="354" r:id="rId20"/>
    <p:sldId id="355" r:id="rId21"/>
    <p:sldId id="356" r:id="rId22"/>
    <p:sldId id="348" r:id="rId23"/>
    <p:sldId id="343" r:id="rId24"/>
    <p:sldId id="333" r:id="rId25"/>
    <p:sldId id="349" r:id="rId26"/>
    <p:sldId id="350" r:id="rId27"/>
    <p:sldId id="360" r:id="rId28"/>
    <p:sldId id="334" r:id="rId29"/>
    <p:sldId id="292" r:id="rId30"/>
    <p:sldId id="336" r:id="rId31"/>
    <p:sldId id="342" r:id="rId32"/>
    <p:sldId id="340" r:id="rId33"/>
    <p:sldId id="359" r:id="rId34"/>
    <p:sldId id="339" r:id="rId35"/>
    <p:sldId id="326" r:id="rId36"/>
    <p:sldId id="328"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eidaki, Despoina" initials="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B6A"/>
    <a:srgbClr val="FFFFCC"/>
    <a:srgbClr val="4F81BD"/>
    <a:srgbClr val="E6EDF6"/>
    <a:srgbClr val="A0AEAD"/>
    <a:srgbClr val="7D8F8E"/>
    <a:srgbClr val="B5B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7612" autoAdjust="0"/>
  </p:normalViewPr>
  <p:slideViewPr>
    <p:cSldViewPr>
      <p:cViewPr varScale="1">
        <p:scale>
          <a:sx n="61" d="100"/>
          <a:sy n="61" d="100"/>
        </p:scale>
        <p:origin x="1512" y="78"/>
      </p:cViewPr>
      <p:guideLst>
        <p:guide orient="horz" pos="2160"/>
        <p:guide pos="2880"/>
      </p:guideLst>
    </p:cSldViewPr>
  </p:slideViewPr>
  <p:outlineViewPr>
    <p:cViewPr>
      <p:scale>
        <a:sx n="33" d="100"/>
        <a:sy n="33" d="100"/>
      </p:scale>
      <p:origin x="0" y="-1680"/>
    </p:cViewPr>
  </p:outlineViewPr>
  <p:notesTextViewPr>
    <p:cViewPr>
      <p:scale>
        <a:sx n="3" d="2"/>
        <a:sy n="3" d="2"/>
      </p:scale>
      <p:origin x="0" y="0"/>
    </p:cViewPr>
  </p:notesTextViewPr>
  <p:sorterViewPr>
    <p:cViewPr>
      <p:scale>
        <a:sx n="200" d="100"/>
        <a:sy n="200" d="100"/>
      </p:scale>
      <p:origin x="0" y="-11652"/>
    </p:cViewPr>
  </p:sorterViewPr>
  <p:notesViewPr>
    <p:cSldViewPr>
      <p:cViewPr varScale="1">
        <p:scale>
          <a:sx n="52" d="100"/>
          <a:sy n="52" d="100"/>
        </p:scale>
        <p:origin x="2958"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8FAF812-D1E9-478E-BED0-5C7511D0479E}" type="datetimeFigureOut">
              <a:rPr lang="de-CH" smtClean="0"/>
              <a:pPr/>
              <a:t>22.05.2015</a:t>
            </a:fld>
            <a:endParaRPr lang="de-CH"/>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BC72ABB-0AB6-4AD5-807B-671E36EDD0FE}" type="slidenum">
              <a:rPr lang="de-CH" smtClean="0"/>
              <a:pPr/>
              <a:t>‹#›</a:t>
            </a:fld>
            <a:endParaRPr lang="de-CH"/>
          </a:p>
        </p:txBody>
      </p:sp>
    </p:spTree>
    <p:extLst>
      <p:ext uri="{BB962C8B-B14F-4D97-AF65-F5344CB8AC3E}">
        <p14:creationId xmlns:p14="http://schemas.microsoft.com/office/powerpoint/2010/main" val="3430475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E07772C-6C07-4EB5-9FD3-24FEC49C4C1E}" type="datetimeFigureOut">
              <a:rPr lang="en-US" smtClean="0"/>
              <a:pPr/>
              <a:t>22/05/2015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7BFAE8F-F8D1-402F-9255-46CB356ABDCB}" type="slidenum">
              <a:rPr lang="en-US" smtClean="0"/>
              <a:pPr/>
              <a:t>‹#›</a:t>
            </a:fld>
            <a:endParaRPr lang="en-US"/>
          </a:p>
        </p:txBody>
      </p:sp>
    </p:spTree>
    <p:extLst>
      <p:ext uri="{BB962C8B-B14F-4D97-AF65-F5344CB8AC3E}">
        <p14:creationId xmlns:p14="http://schemas.microsoft.com/office/powerpoint/2010/main" val="278655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tu.int/en/ITU-D/Cybersecurity/Pages/UNODC.aspx"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itu.int/en/ITU-D/Projects/ITU-EC-ACP/ICB4PAC/Pages/default.aspx" TargetMode="External"/><Relationship Id="rId4" Type="http://schemas.openxmlformats.org/officeDocument/2006/relationships/hyperlink" Target="http://www.itu.int/en/ITU-D/Projects/ITU-EC-ACP/hipcar/Pages/default.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1</a:t>
            </a:fld>
            <a:endParaRPr lang="en-US"/>
          </a:p>
        </p:txBody>
      </p:sp>
    </p:spTree>
    <p:extLst>
      <p:ext uri="{BB962C8B-B14F-4D97-AF65-F5344CB8AC3E}">
        <p14:creationId xmlns:p14="http://schemas.microsoft.com/office/powerpoint/2010/main" val="3704784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0C893FAD-27BA-4CEF-9D5A-8A949186830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8312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Kenya</a:t>
            </a:r>
            <a:r>
              <a:rPr lang="en-US" baseline="0" dirty="0" smtClean="0"/>
              <a:t> is ranking 5</a:t>
            </a:r>
            <a:r>
              <a:rPr lang="en-US" baseline="30000" dirty="0" smtClean="0"/>
              <a:t>th</a:t>
            </a:r>
            <a:r>
              <a:rPr lang="en-US" baseline="0" dirty="0" smtClean="0"/>
              <a:t> in the region and 15</a:t>
            </a:r>
            <a:r>
              <a:rPr lang="en-US" baseline="30000" dirty="0" smtClean="0"/>
              <a:t>th</a:t>
            </a:r>
            <a:r>
              <a:rPr lang="en-US" baseline="0" dirty="0" smtClean="0"/>
              <a:t> in the global ranking</a:t>
            </a:r>
            <a:r>
              <a:rPr lang="en-US" baseline="30000" dirty="0" smtClean="0"/>
              <a:t> </a:t>
            </a:r>
            <a:r>
              <a:rPr lang="en-US" baseline="0" dirty="0" smtClean="0"/>
              <a:t>. </a:t>
            </a:r>
          </a:p>
          <a:p>
            <a:endParaRPr lang="en-US" baseline="0" dirty="0" smtClean="0"/>
          </a:p>
          <a:p>
            <a:r>
              <a:rPr lang="en-US" baseline="0" dirty="0" smtClean="0"/>
              <a:t>This index gives a very good oversight of the existing gaps in the global cybersecurity landscape and helps concentrate efforts in specific areas. </a:t>
            </a:r>
            <a:endParaRPr lang="en-US" dirty="0"/>
          </a:p>
        </p:txBody>
      </p:sp>
      <p:sp>
        <p:nvSpPr>
          <p:cNvPr id="4" name="Slide Number Placeholder 3"/>
          <p:cNvSpPr>
            <a:spLocks noGrp="1"/>
          </p:cNvSpPr>
          <p:nvPr>
            <p:ph type="sldNum" sz="quarter" idx="10"/>
          </p:nvPr>
        </p:nvSpPr>
        <p:spPr/>
        <p:txBody>
          <a:bodyPr/>
          <a:lstStyle/>
          <a:p>
            <a:fld id="{0C893FAD-27BA-4CEF-9D5A-8A949186830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0720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93FAD-27BA-4CEF-9D5A-8A949186830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9319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20750">
              <a:defRPr sz="1600">
                <a:solidFill>
                  <a:schemeClr val="bg1"/>
                </a:solidFill>
                <a:latin typeface="Times New Roman" pitchFamily="18" charset="0"/>
              </a:defRPr>
            </a:lvl1pPr>
            <a:lvl2pPr marL="742950" indent="-285750" defTabSz="920750">
              <a:defRPr sz="1600">
                <a:solidFill>
                  <a:schemeClr val="bg1"/>
                </a:solidFill>
                <a:latin typeface="Times New Roman" pitchFamily="18" charset="0"/>
              </a:defRPr>
            </a:lvl2pPr>
            <a:lvl3pPr marL="1143000" indent="-228600" defTabSz="920750">
              <a:defRPr sz="1600">
                <a:solidFill>
                  <a:schemeClr val="bg1"/>
                </a:solidFill>
                <a:latin typeface="Times New Roman" pitchFamily="18" charset="0"/>
              </a:defRPr>
            </a:lvl3pPr>
            <a:lvl4pPr marL="1600200" indent="-228600" defTabSz="920750">
              <a:defRPr sz="1600">
                <a:solidFill>
                  <a:schemeClr val="bg1"/>
                </a:solidFill>
                <a:latin typeface="Times New Roman" pitchFamily="18" charset="0"/>
              </a:defRPr>
            </a:lvl4pPr>
            <a:lvl5pPr marL="2057400" indent="-228600" defTabSz="920750">
              <a:defRPr sz="1600">
                <a:solidFill>
                  <a:schemeClr val="bg1"/>
                </a:solidFill>
                <a:latin typeface="Times New Roman" pitchFamily="18" charset="0"/>
              </a:defRPr>
            </a:lvl5pPr>
            <a:lvl6pPr marL="2514600" indent="-228600" defTabSz="92075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defTabSz="92075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defTabSz="92075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defTabSz="92075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fld id="{C17BA6F0-33E3-4852-ACDD-600DFF47B79D}" type="slidenum">
              <a:rPr lang="en-US" altLang="en-US" sz="1200">
                <a:solidFill>
                  <a:schemeClr val="tx1"/>
                </a:solidFill>
                <a:latin typeface="Verdana" pitchFamily="34" charset="0"/>
              </a:rPr>
              <a:pPr/>
              <a:t>17</a:t>
            </a:fld>
            <a:endParaRPr lang="en-US" altLang="en-US" sz="1200">
              <a:solidFill>
                <a:schemeClr val="tx1"/>
              </a:solidFill>
              <a:latin typeface="Verdana" pitchFamily="34" charset="0"/>
            </a:endParaRPr>
          </a:p>
        </p:txBody>
      </p:sp>
      <p:sp>
        <p:nvSpPr>
          <p:cNvPr id="12291" name="Rectangle 7"/>
          <p:cNvSpPr txBox="1">
            <a:spLocks noGrp="1" noChangeArrowheads="1"/>
          </p:cNvSpPr>
          <p:nvPr/>
        </p:nvSpPr>
        <p:spPr bwMode="auto">
          <a:xfrm>
            <a:off x="3851487" y="9429990"/>
            <a:ext cx="2946188" cy="4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41" tIns="46071" rIns="92141" bIns="46071" anchor="b"/>
          <a:lstStyle>
            <a:lvl1pPr defTabSz="920750">
              <a:defRPr sz="1600">
                <a:solidFill>
                  <a:schemeClr val="bg1"/>
                </a:solidFill>
                <a:latin typeface="Times New Roman" pitchFamily="18" charset="0"/>
              </a:defRPr>
            </a:lvl1pPr>
            <a:lvl2pPr marL="37931725" indent="-37474525" defTabSz="920750">
              <a:defRPr sz="1600">
                <a:solidFill>
                  <a:schemeClr val="bg1"/>
                </a:solidFill>
                <a:latin typeface="Times New Roman" pitchFamily="18" charset="0"/>
              </a:defRPr>
            </a:lvl2pPr>
            <a:lvl3pPr marL="1143000" indent="-228600" defTabSz="920750">
              <a:defRPr sz="1600">
                <a:solidFill>
                  <a:schemeClr val="bg1"/>
                </a:solidFill>
                <a:latin typeface="Times New Roman" pitchFamily="18" charset="0"/>
              </a:defRPr>
            </a:lvl3pPr>
            <a:lvl4pPr marL="1600200" indent="-228600" defTabSz="920750">
              <a:defRPr sz="1600">
                <a:solidFill>
                  <a:schemeClr val="bg1"/>
                </a:solidFill>
                <a:latin typeface="Times New Roman" pitchFamily="18" charset="0"/>
              </a:defRPr>
            </a:lvl4pPr>
            <a:lvl5pPr marL="2057400" indent="-228600" defTabSz="920750">
              <a:defRPr sz="1600">
                <a:solidFill>
                  <a:schemeClr val="bg1"/>
                </a:solidFill>
                <a:latin typeface="Times New Roman" pitchFamily="18" charset="0"/>
              </a:defRPr>
            </a:lvl5pPr>
            <a:lvl6pPr marL="2514600" indent="-228600" defTabSz="92075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defTabSz="92075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defTabSz="92075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defTabSz="92075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lgn="r">
              <a:buClrTx/>
              <a:buFontTx/>
              <a:buNone/>
            </a:pPr>
            <a:fld id="{E4058FF9-3DF5-466B-810C-6B80B6115534}" type="slidenum">
              <a:rPr lang="en-US" altLang="en-US" sz="1200">
                <a:solidFill>
                  <a:schemeClr val="tx1"/>
                </a:solidFill>
                <a:latin typeface="Verdana" pitchFamily="34" charset="0"/>
                <a:ea typeface="ヒラギノ角ゴ Pro W3" pitchFamily="82" charset="-128"/>
              </a:rPr>
              <a:pPr algn="r">
                <a:buClrTx/>
                <a:buFontTx/>
                <a:buNone/>
              </a:pPr>
              <a:t>17</a:t>
            </a:fld>
            <a:endParaRPr lang="en-US" altLang="en-US" sz="1200">
              <a:solidFill>
                <a:schemeClr val="tx1"/>
              </a:solidFill>
              <a:latin typeface="Verdana" pitchFamily="34" charset="0"/>
              <a:ea typeface="ヒラギノ角ゴ Pro W3" pitchFamily="82" charset="-128"/>
            </a:endParaRPr>
          </a:p>
        </p:txBody>
      </p:sp>
      <p:sp>
        <p:nvSpPr>
          <p:cNvPr id="12292" name="Rectangle 2"/>
          <p:cNvSpPr>
            <a:spLocks noGrp="1" noRot="1" noChangeAspect="1" noChangeArrowheads="1" noTextEdit="1"/>
          </p:cNvSpPr>
          <p:nvPr>
            <p:ph type="sldImg"/>
          </p:nvPr>
        </p:nvSpPr>
        <p:spPr>
          <a:xfrm>
            <a:off x="920750" y="747713"/>
            <a:ext cx="4956175" cy="3717925"/>
          </a:xfrm>
          <a:ln/>
        </p:spPr>
      </p:sp>
      <p:sp>
        <p:nvSpPr>
          <p:cNvPr id="12293" name="Rectangle 3"/>
          <p:cNvSpPr>
            <a:spLocks noGrp="1" noChangeArrowheads="1"/>
          </p:cNvSpPr>
          <p:nvPr>
            <p:ph type="body" idx="1"/>
          </p:nvPr>
        </p:nvSpPr>
        <p:spPr>
          <a:xfrm>
            <a:off x="905298" y="4714202"/>
            <a:ext cx="4987079" cy="4465083"/>
          </a:xfrm>
          <a:noFill/>
        </p:spPr>
        <p:txBody>
          <a:bodyPr/>
          <a:lstStyle/>
          <a:p>
            <a:r>
              <a:rPr lang="en-US" sz="1200" kern="1200" dirty="0" smtClean="0">
                <a:solidFill>
                  <a:schemeClr val="tx1"/>
                </a:solidFill>
                <a:effectLst/>
                <a:latin typeface="+mn-lt"/>
                <a:ea typeface="+mn-ea"/>
                <a:cs typeface="+mn-cs"/>
              </a:rPr>
              <a:t>As at date, the project has been implemented in Sierra Leone and is at different stages of implementation in Afghanistan, Angola, Bhutan, Burundi, Chad, Comoros, Djibouti, Gambia, Haiti, Kiribati, Lao, Mauritania, Myanmar, Republic of Guinea, Rwanda, Tanzania, Uganda, Vanuatu and Zambia.</a:t>
            </a:r>
            <a:endParaRPr lang="en-US" altLang="en-US" dirty="0" smtClean="0"/>
          </a:p>
        </p:txBody>
      </p:sp>
    </p:spTree>
    <p:extLst>
      <p:ext uri="{BB962C8B-B14F-4D97-AF65-F5344CB8AC3E}">
        <p14:creationId xmlns:p14="http://schemas.microsoft.com/office/powerpoint/2010/main" val="423275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893FAD-27BA-4CEF-9D5A-8A949186830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8758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7BFAE8F-F8D1-402F-9255-46CB356ABDC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72183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the Global Conference on Cyber Space in Hague in April this year the Global Forum on Cyber Expertise (GFCE) was launched.  A Forum to </a:t>
            </a:r>
            <a:r>
              <a:rPr lang="en-US" sz="1200" b="0" i="0" u="none" strike="noStrike" kern="1200" baseline="0" dirty="0" err="1" smtClean="0">
                <a:solidFill>
                  <a:schemeClr val="tx1"/>
                </a:solidFill>
                <a:latin typeface="+mn-lt"/>
                <a:ea typeface="+mn-ea"/>
                <a:cs typeface="+mn-cs"/>
              </a:rPr>
              <a:t>to</a:t>
            </a:r>
            <a:r>
              <a:rPr lang="en-US" sz="1200" b="0" i="0" u="none" strike="noStrike" kern="1200" baseline="0" dirty="0" smtClean="0">
                <a:solidFill>
                  <a:schemeClr val="tx1"/>
                </a:solidFill>
                <a:latin typeface="+mn-lt"/>
                <a:ea typeface="+mn-ea"/>
                <a:cs typeface="+mn-cs"/>
              </a:rPr>
              <a:t> strengthen cyber capacity and expertise </a:t>
            </a:r>
            <a:r>
              <a:rPr lang="en-US" sz="1200" b="0" i="0" u="none" strike="noStrike" kern="1200" baseline="0" dirty="0" err="1" smtClean="0">
                <a:solidFill>
                  <a:schemeClr val="tx1"/>
                </a:solidFill>
                <a:latin typeface="+mn-lt"/>
                <a:ea typeface="+mn-ea"/>
                <a:cs typeface="+mn-cs"/>
              </a:rPr>
              <a:t>globally.Complement</a:t>
            </a:r>
            <a:r>
              <a:rPr lang="en-US" sz="1200" b="0" i="0" u="none" strike="noStrike" kern="1200" baseline="0" dirty="0" smtClean="0">
                <a:solidFill>
                  <a:schemeClr val="tx1"/>
                </a:solidFill>
                <a:latin typeface="+mn-lt"/>
                <a:ea typeface="+mn-ea"/>
                <a:cs typeface="+mn-cs"/>
              </a:rPr>
              <a:t> and reinforce existing bilateral, </a:t>
            </a:r>
            <a:r>
              <a:rPr lang="en-US" sz="1200" b="0" i="0" u="none" strike="noStrike" kern="1200" baseline="0" dirty="0" err="1" smtClean="0">
                <a:solidFill>
                  <a:schemeClr val="tx1"/>
                </a:solidFill>
                <a:latin typeface="+mn-lt"/>
                <a:ea typeface="+mn-ea"/>
                <a:cs typeface="+mn-cs"/>
              </a:rPr>
              <a:t>multilateral,multi</a:t>
            </a:r>
            <a:r>
              <a:rPr lang="en-US" sz="1200" b="0" i="0" u="none" strike="noStrike" kern="1200" baseline="0" dirty="0" smtClean="0">
                <a:solidFill>
                  <a:schemeClr val="tx1"/>
                </a:solidFill>
                <a:latin typeface="+mn-lt"/>
                <a:ea typeface="+mn-ea"/>
                <a:cs typeface="+mn-cs"/>
              </a:rPr>
              <a:t>-party, regional and international</a:t>
            </a:r>
          </a:p>
          <a:p>
            <a:r>
              <a:rPr lang="en-US" sz="1200" b="0" i="0" u="none" strike="noStrike" kern="1200" baseline="0" dirty="0" smtClean="0">
                <a:solidFill>
                  <a:schemeClr val="tx1"/>
                </a:solidFill>
                <a:latin typeface="+mn-lt"/>
                <a:ea typeface="+mn-ea"/>
                <a:cs typeface="+mn-cs"/>
              </a:rPr>
              <a:t>efforts to build cyber capacity and expertise - CIRT Maturity initiative help emerging and existing CSIRTS to increase their</a:t>
            </a:r>
          </a:p>
          <a:p>
            <a:r>
              <a:rPr lang="en-US" sz="1200" b="0" i="0" u="none" strike="noStrike" kern="1200" baseline="0" dirty="0" smtClean="0">
                <a:solidFill>
                  <a:schemeClr val="tx1"/>
                </a:solidFill>
                <a:latin typeface="+mn-lt"/>
                <a:ea typeface="+mn-ea"/>
                <a:cs typeface="+mn-cs"/>
              </a:rPr>
              <a:t>maturity level – with OAS, MS, </a:t>
            </a:r>
            <a:r>
              <a:rPr lang="en-US" sz="1200" b="0" i="0" u="none" strike="noStrike" kern="1200" baseline="0" dirty="0" err="1" smtClean="0">
                <a:solidFill>
                  <a:schemeClr val="tx1"/>
                </a:solidFill>
                <a:latin typeface="+mn-lt"/>
                <a:ea typeface="+mn-ea"/>
                <a:cs typeface="+mn-cs"/>
              </a:rPr>
              <a:t>Govt</a:t>
            </a:r>
            <a:r>
              <a:rPr lang="en-US" sz="1200" b="0" i="0" u="none" strike="noStrike" kern="1200" baseline="0" dirty="0" smtClean="0">
                <a:solidFill>
                  <a:schemeClr val="tx1"/>
                </a:solidFill>
                <a:latin typeface="+mn-lt"/>
                <a:ea typeface="+mn-ea"/>
                <a:cs typeface="+mn-cs"/>
              </a:rPr>
              <a:t> of Netherlands</a:t>
            </a:r>
            <a:endParaRPr lang="en-US" dirty="0" smtClean="0"/>
          </a:p>
          <a:p>
            <a:r>
              <a:rPr lang="en-US" dirty="0" smtClean="0"/>
              <a:t>Recent one is ISOC : </a:t>
            </a:r>
            <a:r>
              <a:rPr lang="en-US" dirty="0" smtClean="0">
                <a:effectLst/>
              </a:rPr>
              <a:t>During the ITU Plenipotentiary Conference 2014, a letter of agreement was signed between ITU and ISOC on joint activities related to combat the proliferation of SPAM.</a:t>
            </a:r>
          </a:p>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20</a:t>
            </a:fld>
            <a:endParaRPr lang="en-US"/>
          </a:p>
        </p:txBody>
      </p:sp>
    </p:spTree>
    <p:extLst>
      <p:ext uri="{BB962C8B-B14F-4D97-AF65-F5344CB8AC3E}">
        <p14:creationId xmlns:p14="http://schemas.microsoft.com/office/powerpoint/2010/main" val="245589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mn-lt"/>
                <a:ea typeface="+mn-ea"/>
                <a:cs typeface="+mn-cs"/>
              </a:rPr>
              <a:t>Montenegro (done), Kenya (in the process), Tanzania (in the process), Zambia (in the process) Cote D’ </a:t>
            </a:r>
            <a:r>
              <a:rPr lang="en-US" sz="1200" kern="1200" dirty="0" err="1" smtClean="0">
                <a:solidFill>
                  <a:schemeClr val="tx1"/>
                </a:solidFill>
                <a:effectLst/>
                <a:latin typeface="+mn-lt"/>
                <a:ea typeface="+mn-ea"/>
                <a:cs typeface="+mn-cs"/>
              </a:rPr>
              <a:t>Ivoire</a:t>
            </a:r>
            <a:r>
              <a:rPr lang="en-US" sz="1200" kern="1200" dirty="0" smtClean="0">
                <a:solidFill>
                  <a:schemeClr val="tx1"/>
                </a:solidFill>
                <a:effectLst/>
                <a:latin typeface="+mn-lt"/>
                <a:ea typeface="+mn-ea"/>
                <a:cs typeface="+mn-cs"/>
              </a:rPr>
              <a:t> (in the process) and Rwanda (just started).</a:t>
            </a:r>
          </a:p>
          <a:p>
            <a:pPr marL="457200" lvl="1"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0C893FAD-27BA-4CEF-9D5A-8A949186830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5454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0C893FAD-27BA-4CEF-9D5A-8A949186830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24251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24</a:t>
            </a:fld>
            <a:endParaRPr lang="en-US"/>
          </a:p>
        </p:txBody>
      </p:sp>
    </p:spTree>
    <p:extLst>
      <p:ext uri="{BB962C8B-B14F-4D97-AF65-F5344CB8AC3E}">
        <p14:creationId xmlns:p14="http://schemas.microsoft.com/office/powerpoint/2010/main" val="9048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sz="1200" b="1" dirty="0" smtClean="0">
              <a:effectLst/>
              <a:latin typeface="+mn-lt"/>
              <a:ea typeface="Calibri"/>
              <a:cs typeface="Arial"/>
            </a:endParaRPr>
          </a:p>
        </p:txBody>
      </p:sp>
      <p:sp>
        <p:nvSpPr>
          <p:cNvPr id="4" name="Slide Number Placeholder 3"/>
          <p:cNvSpPr>
            <a:spLocks noGrp="1"/>
          </p:cNvSpPr>
          <p:nvPr>
            <p:ph type="sldNum" sz="quarter" idx="10"/>
          </p:nvPr>
        </p:nvSpPr>
        <p:spPr/>
        <p:txBody>
          <a:bodyPr/>
          <a:lstStyle/>
          <a:p>
            <a:fld id="{87BFAE8F-F8D1-402F-9255-46CB356ABDCB}" type="slidenum">
              <a:rPr lang="en-US" smtClean="0"/>
              <a:pPr/>
              <a:t>2</a:t>
            </a:fld>
            <a:endParaRPr lang="en-US"/>
          </a:p>
        </p:txBody>
      </p:sp>
    </p:spTree>
    <p:extLst>
      <p:ext uri="{BB962C8B-B14F-4D97-AF65-F5344CB8AC3E}">
        <p14:creationId xmlns:p14="http://schemas.microsoft.com/office/powerpoint/2010/main" val="184373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Times" pitchFamily="18" charset="0"/>
              <a:cs typeface="Arial" pitchFamily="34" charset="0"/>
            </a:endParaRPr>
          </a:p>
        </p:txBody>
      </p:sp>
    </p:spTree>
    <p:extLst>
      <p:ext uri="{BB962C8B-B14F-4D97-AF65-F5344CB8AC3E}">
        <p14:creationId xmlns:p14="http://schemas.microsoft.com/office/powerpoint/2010/main" val="24837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3154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effectLst/>
              </a:rPr>
              <a:t>Since May 2011, </a:t>
            </a:r>
            <a:r>
              <a:rPr lang="en-US" dirty="0" smtClean="0">
                <a:effectLst/>
                <a:hlinkClick r:id="rId3"/>
              </a:rPr>
              <a:t>ITU and UNODC​</a:t>
            </a:r>
            <a:r>
              <a:rPr lang="en-US" dirty="0" smtClean="0">
                <a:effectLst/>
              </a:rPr>
              <a:t> have collaborated globally to assist Member States in mitigating the risks posed by cybercrime with the objective of ensuring secure use of information and Communication Technologies.</a:t>
            </a:r>
          </a:p>
          <a:p>
            <a:pPr algn="l"/>
            <a:r>
              <a:rPr lang="en-US" dirty="0" smtClean="0">
                <a:effectLst/>
              </a:rPr>
              <a:t/>
            </a:r>
            <a:br>
              <a:rPr lang="en-US" dirty="0" smtClean="0">
                <a:effectLst/>
              </a:rPr>
            </a:br>
            <a:endParaRPr lang="en-US" dirty="0" smtClean="0">
              <a:effectLst/>
            </a:endParaRPr>
          </a:p>
          <a:p>
            <a:pPr algn="l"/>
            <a:r>
              <a:rPr lang="en-US" dirty="0" smtClean="0">
                <a:effectLst/>
              </a:rPr>
              <a:t>This </a:t>
            </a:r>
            <a:r>
              <a:rPr lang="en-US" dirty="0" err="1" smtClean="0">
                <a:effectLst/>
              </a:rPr>
              <a:t>MoU</a:t>
            </a:r>
            <a:r>
              <a:rPr lang="en-US" dirty="0" smtClean="0">
                <a:effectLst/>
              </a:rPr>
              <a:t> necessitated the expertise and resources for the establishment of legal measures and legislative frameworks at national level, within the principle of international cooperation for the benefit of all countries in the world.</a:t>
            </a:r>
          </a:p>
          <a:p>
            <a:endParaRPr lang="en-US" dirty="0" smtClean="0">
              <a:effectLst/>
            </a:endParaRPr>
          </a:p>
          <a:p>
            <a:endParaRPr lang="en-US" dirty="0" smtClean="0">
              <a:effectLst/>
            </a:endParaRPr>
          </a:p>
          <a:p>
            <a:r>
              <a:rPr lang="en-US" dirty="0" smtClean="0">
                <a:effectLst/>
              </a:rPr>
              <a:t>--------</a:t>
            </a:r>
          </a:p>
          <a:p>
            <a:endParaRPr lang="en-US" dirty="0" smtClean="0">
              <a:effectLst/>
            </a:endParaRPr>
          </a:p>
          <a:p>
            <a:endParaRPr lang="en-US" dirty="0" smtClean="0">
              <a:effectLst/>
            </a:endParaRPr>
          </a:p>
          <a:p>
            <a:r>
              <a:rPr lang="en-US" dirty="0" smtClean="0">
                <a:effectLst/>
              </a:rPr>
              <a:t>ITU and the EU launched in December 2008 three projects to, amongst other, develop and promote harmonized policies and guidelines for the ICT sector as well as human and institutional capacity building in the field of ICT through training, education, and knowledge sharing measures. The three projects are the following:</a:t>
            </a:r>
            <a:br>
              <a:rPr lang="en-US" dirty="0" smtClean="0">
                <a:effectLst/>
              </a:rPr>
            </a:br>
            <a:endParaRPr lang="en-US" dirty="0" smtClean="0">
              <a:effectLst/>
            </a:endParaRPr>
          </a:p>
          <a:p>
            <a:pPr>
              <a:buFont typeface="Arial" panose="020B0604020202020204" pitchFamily="34" charset="0"/>
              <a:buChar char="•"/>
            </a:pPr>
            <a:r>
              <a:rPr lang="en-US" b="1" dirty="0" smtClean="0">
                <a:solidFill>
                  <a:srgbClr val="80B4E1"/>
                </a:solidFill>
                <a:effectLst/>
              </a:rPr>
              <a:t>​​HIPCAR</a:t>
            </a:r>
            <a:r>
              <a:rPr lang="en-US" dirty="0" smtClean="0">
                <a:effectLst/>
              </a:rPr>
              <a:t>-  </a:t>
            </a:r>
            <a:r>
              <a:rPr lang="en-US" dirty="0" smtClean="0">
                <a:effectLst/>
                <a:hlinkClick r:id="rId4"/>
              </a:rPr>
              <a:t>Enhancing Competitiveness in the Caribbean through the Harmonization of ICT Policies, Legislation and Regulatory Procedures​</a:t>
            </a:r>
            <a:r>
              <a:rPr lang="en-US" dirty="0" smtClean="0">
                <a:effectLst/>
              </a:rPr>
              <a:t>​</a:t>
            </a:r>
            <a:br>
              <a:rPr lang="en-US" dirty="0" smtClean="0">
                <a:effectLst/>
              </a:rPr>
            </a:br>
            <a:endParaRPr lang="en-US" dirty="0" smtClean="0">
              <a:effectLst/>
            </a:endParaRPr>
          </a:p>
          <a:p>
            <a:pPr>
              <a:buFont typeface="Arial" panose="020B0604020202020204" pitchFamily="34" charset="0"/>
              <a:buChar char="•"/>
            </a:pPr>
            <a:r>
              <a:rPr lang="en-US" b="1" dirty="0" smtClean="0">
                <a:solidFill>
                  <a:srgbClr val="A4E180"/>
                </a:solidFill>
                <a:effectLst/>
              </a:rPr>
              <a:t>HIPSSA</a:t>
            </a:r>
            <a:r>
              <a:rPr lang="en-US" dirty="0" smtClean="0">
                <a:effectLst/>
              </a:rPr>
              <a:t>- Support for Harmonization of the ICT Policies in Sub-Sahara Africa​</a:t>
            </a:r>
            <a:br>
              <a:rPr lang="en-US" dirty="0" smtClean="0">
                <a:effectLst/>
              </a:rPr>
            </a:br>
            <a:endParaRPr lang="en-US" dirty="0" smtClean="0">
              <a:effectLst/>
            </a:endParaRPr>
          </a:p>
          <a:p>
            <a:pPr>
              <a:buFont typeface="Arial" panose="020B0604020202020204" pitchFamily="34" charset="0"/>
              <a:buChar char="•"/>
            </a:pPr>
            <a:r>
              <a:rPr lang="en-US" b="1" dirty="0" smtClean="0">
                <a:solidFill>
                  <a:srgbClr val="80E1B7"/>
                </a:solidFill>
                <a:effectLst/>
              </a:rPr>
              <a:t>ICB4PA​C</a:t>
            </a:r>
            <a:r>
              <a:rPr lang="en-US" dirty="0" smtClean="0">
                <a:effectLst/>
              </a:rPr>
              <a:t>-</a:t>
            </a:r>
            <a:r>
              <a:rPr lang="en-US" dirty="0" smtClean="0">
                <a:effectLst/>
                <a:hlinkClick r:id="rId5"/>
              </a:rPr>
              <a:t> In parallel to the ITU and EU co-funded project in the Caribbean the same organizations launched a project in the Pacific​</a:t>
            </a:r>
            <a:endParaRPr lang="en-US" dirty="0" smtClean="0">
              <a:effectLst/>
            </a:endParaRPr>
          </a:p>
          <a:p>
            <a:endParaRPr lang="de-CH"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5</a:t>
            </a:fld>
            <a:endParaRPr lang="en-US"/>
          </a:p>
        </p:txBody>
      </p:sp>
    </p:spTree>
    <p:extLst>
      <p:ext uri="{BB962C8B-B14F-4D97-AF65-F5344CB8AC3E}">
        <p14:creationId xmlns:p14="http://schemas.microsoft.com/office/powerpoint/2010/main" val="1964833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Harmonization does not mean the same solution for all the countries. It means similar responses to similar issues and thus, different responses to different problems. These solutions incorporate the best national, regional and international </a:t>
            </a:r>
            <a:r>
              <a:rPr lang="en-US" sz="1200" kern="1200" dirty="0" err="1" smtClean="0">
                <a:solidFill>
                  <a:schemeClr val="tx1"/>
                </a:solidFill>
                <a:effectLst/>
                <a:latin typeface="+mn-lt"/>
                <a:ea typeface="+mn-ea"/>
                <a:cs typeface="+mn-cs"/>
              </a:rPr>
              <a:t>practices.</a:t>
            </a:r>
            <a:r>
              <a:rPr lang="en-US" sz="1200" dirty="0" err="1" smtClean="0"/>
              <a:t>Model</a:t>
            </a:r>
            <a:r>
              <a:rPr lang="en-US" sz="1200" dirty="0" smtClean="0"/>
              <a:t> policies and legislation have been developed at a regional level with the full involvement of all relevant stakeholders. Following validation of this region-wide activity, technical in-country assistance has been made available to individual countries for transposing the regional model policies and legislations into national legislative frameworks that concur with national specificities. </a:t>
            </a:r>
            <a:br>
              <a:rPr lang="en-US" sz="1200" dirty="0" smtClean="0"/>
            </a:br>
            <a:r>
              <a:rPr lang="en-US" sz="1200" dirty="0" smtClean="0"/>
              <a:t/>
            </a:r>
            <a:br>
              <a:rPr lang="en-US" sz="1200" dirty="0" smtClean="0"/>
            </a:br>
            <a:r>
              <a:rPr lang="en-US" sz="1200" dirty="0" smtClean="0"/>
              <a:t>With these recommendations incorporated into their national economic and social activities, these countries will now be in a position to take full advantage of being part of a harmonized legislative landscape. </a:t>
            </a:r>
            <a:br>
              <a:rPr lang="en-US" sz="1200" dirty="0" smtClean="0"/>
            </a:b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C3FFCD-D025-4764-B46E-AB7D99C4726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4611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dirty="0" smtClean="0"/>
          </a:p>
          <a:p>
            <a:pPr marL="171450" indent="-171450">
              <a:buFontTx/>
              <a:buChar char="-"/>
            </a:pPr>
            <a:r>
              <a:rPr lang="en-US" sz="1200" dirty="0" smtClean="0"/>
              <a:t>Given the geographical, political and cultural diversity of the region, special attention was paid to adapting the methodology of the Project to specific needs and conditions. It was also noted that countries in different geographic regions belong to different economic, monetary and regulatory associations, or they may belong to several of them at the same time. The methodology of the Project has taken into account these very sensitive issues to avoid potential competition between the regional organizations. Therefore, the Project was divided into four sub-regional programs:</a:t>
            </a:r>
          </a:p>
          <a:p>
            <a:pPr marL="0" indent="0">
              <a:buFontTx/>
              <a:buNone/>
            </a:pPr>
            <a:r>
              <a:rPr lang="en-US" sz="1200" dirty="0" smtClean="0"/>
              <a:t>         1)      East Africa</a:t>
            </a:r>
          </a:p>
          <a:p>
            <a:pPr marL="0" indent="0">
              <a:buFontTx/>
              <a:buNone/>
            </a:pPr>
            <a:r>
              <a:rPr lang="en-US" sz="1200" dirty="0" smtClean="0"/>
              <a:t>         2)      Central Africa</a:t>
            </a:r>
          </a:p>
          <a:p>
            <a:pPr marL="0" indent="0">
              <a:buFontTx/>
              <a:buNone/>
            </a:pPr>
            <a:r>
              <a:rPr lang="en-US" sz="1200" dirty="0" smtClean="0"/>
              <a:t>         3)      Southern Africa</a:t>
            </a:r>
          </a:p>
          <a:p>
            <a:pPr marL="0" indent="0">
              <a:buFontTx/>
              <a:buNone/>
            </a:pPr>
            <a:r>
              <a:rPr lang="en-US" sz="1200" dirty="0" smtClean="0"/>
              <a:t>         4)      West Africa</a:t>
            </a:r>
          </a:p>
          <a:p>
            <a:pPr marL="0" indent="0">
              <a:buFontTx/>
              <a:buNone/>
            </a:pPr>
            <a:endParaRPr lang="en-US" sz="1200" dirty="0" smtClean="0"/>
          </a:p>
          <a:p>
            <a:pPr marL="0" indent="0">
              <a:buFontTx/>
              <a:buNone/>
            </a:pPr>
            <a:r>
              <a:rPr lang="en-US" sz="1200" dirty="0" smtClean="0"/>
              <a:t>One of the </a:t>
            </a:r>
            <a:r>
              <a:rPr lang="en-US" sz="1200" dirty="0" err="1" smtClean="0"/>
              <a:t>programme’s</a:t>
            </a:r>
            <a:r>
              <a:rPr lang="en-US" sz="1200" dirty="0" smtClean="0"/>
              <a:t> broad objectives was to:</a:t>
            </a:r>
          </a:p>
          <a:p>
            <a:pPr marL="0" indent="0">
              <a:buFontTx/>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Economic Community of West African States (ECOWAS)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report was put together to respond to the “Request for Collaboration on ICT Legal Texts” addressed to the ITU by Jean de </a:t>
            </a:r>
            <a:r>
              <a:rPr lang="en-US" sz="1200" dirty="0" err="1" smtClean="0"/>
              <a:t>Dieu</a:t>
            </a:r>
            <a:r>
              <a:rPr lang="en-US" sz="1200" dirty="0" smtClean="0"/>
              <a:t> </a:t>
            </a:r>
            <a:r>
              <a:rPr lang="en-US" sz="1200" dirty="0" err="1" smtClean="0"/>
              <a:t>Somda</a:t>
            </a:r>
            <a:r>
              <a:rPr lang="en-US" sz="1200" dirty="0" smtClean="0"/>
              <a:t>, Vice President, ECOWAS Commission (Dated 11 August 2009). ITU hopes that these comments can assist the ECOWAS Commission in its work to increase understanding on how countries in the region can go about criminalizing the misuse of ICTs in their national legislation and as a result help countries in the region </a:t>
            </a:r>
            <a:r>
              <a:rPr lang="en-US" sz="1200" dirty="0" err="1" smtClean="0"/>
              <a:t>hestablish</a:t>
            </a:r>
            <a:r>
              <a:rPr lang="en-US" sz="1200" dirty="0" smtClean="0"/>
              <a:t> a sound legal foundation. The comments are based on the recently released ITU Toolkit for Cybercrime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Legislation and ITU publication on Understanding Cybercrime: A Guide for Developing Countries, and other relevant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dirty="0" smtClean="0"/>
              <a:t>Model Law of Economic Community States of Central African States (ECCAS) / Directives on Cybersecurity of the Economic Community and Monetary Union of Central Africa (CEMAC)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(Adapted Google</a:t>
            </a:r>
            <a:r>
              <a:rPr lang="en-US" sz="1200" baseline="0" dirty="0" smtClean="0"/>
              <a:t> translation from French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rtl="0"/>
            <a:r>
              <a:rPr lang="en-US" dirty="0" smtClean="0">
                <a:effectLst/>
              </a:rPr>
              <a:t>The ECCAS Model Law projects related respectively to personal data</a:t>
            </a:r>
            <a:r>
              <a:rPr lang="en-US" baseline="0" dirty="0" smtClean="0">
                <a:effectLst/>
              </a:rPr>
              <a:t> </a:t>
            </a:r>
            <a:r>
              <a:rPr lang="en-US" dirty="0" smtClean="0">
                <a:effectLst/>
              </a:rPr>
              <a:t>protection, electronic transactions and the fight against cybercrime were developed with the active participation of all stakeholders in the context of</a:t>
            </a:r>
            <a:r>
              <a:rPr lang="en-US" baseline="0" dirty="0" smtClean="0">
                <a:effectLst/>
              </a:rPr>
              <a:t> the </a:t>
            </a:r>
            <a:r>
              <a:rPr lang="en-US" dirty="0" smtClean="0">
                <a:effectLst/>
              </a:rPr>
              <a:t>HIPSSA project. They take into account changes nationally and internationally and are based not only on a critical evaluation of the legislations of the ECCAS / CEMAC  Member States and the</a:t>
            </a:r>
            <a:r>
              <a:rPr lang="en-US" baseline="0" dirty="0" smtClean="0">
                <a:effectLst/>
              </a:rPr>
              <a:t> </a:t>
            </a:r>
            <a:r>
              <a:rPr lang="en-US" dirty="0" smtClean="0">
                <a:effectLst/>
              </a:rPr>
              <a:t>international conventions on </a:t>
            </a:r>
            <a:r>
              <a:rPr lang="en-US" dirty="0" err="1" smtClean="0">
                <a:effectLst/>
              </a:rPr>
              <a:t>cybersecurity</a:t>
            </a:r>
            <a:r>
              <a:rPr lang="en-US" dirty="0" smtClean="0">
                <a:effectLst/>
              </a:rPr>
              <a:t>, but also on</a:t>
            </a:r>
            <a:r>
              <a:rPr lang="en-US" baseline="0" dirty="0" smtClean="0">
                <a:effectLst/>
              </a:rPr>
              <a:t> the</a:t>
            </a:r>
            <a:r>
              <a:rPr lang="en-US" dirty="0" smtClean="0">
                <a:effectLst/>
              </a:rPr>
              <a:t> interventions and regulatory practices in the Member States of ECCAS , the good international practices international and the following general principles :</a:t>
            </a:r>
          </a:p>
          <a:p>
            <a:pPr rtl="0"/>
            <a:r>
              <a:rPr lang="en-US" dirty="0" smtClean="0">
                <a:effectLst/>
              </a:rPr>
              <a:t/>
            </a:r>
            <a:br>
              <a:rPr lang="en-US" dirty="0" smtClean="0">
                <a:effectLst/>
              </a:rPr>
            </a:br>
            <a:r>
              <a:rPr lang="en-US" dirty="0" smtClean="0">
                <a:effectLst/>
              </a:rPr>
              <a:t>- The regulation is based on clearly defined policy objectives;</a:t>
            </a:r>
            <a:br>
              <a:rPr lang="en-US" dirty="0" smtClean="0">
                <a:effectLst/>
              </a:rPr>
            </a:br>
            <a:r>
              <a:rPr lang="en-US" dirty="0" smtClean="0">
                <a:effectLst/>
              </a:rPr>
              <a:t>- The</a:t>
            </a:r>
            <a:r>
              <a:rPr lang="en-US" baseline="0" dirty="0" smtClean="0">
                <a:effectLst/>
              </a:rPr>
              <a:t> r</a:t>
            </a:r>
            <a:r>
              <a:rPr lang="en-US" dirty="0" smtClean="0">
                <a:effectLst/>
              </a:rPr>
              <a:t>egulations, directives and reference frameworks of the Community do not affect the possibility for each Member State ECCAS to take the necessary</a:t>
            </a:r>
            <a:r>
              <a:rPr lang="en-US" baseline="0" dirty="0" smtClean="0">
                <a:effectLst/>
              </a:rPr>
              <a:t> </a:t>
            </a:r>
            <a:r>
              <a:rPr lang="en-US" dirty="0" smtClean="0">
                <a:effectLst/>
              </a:rPr>
              <a:t>measures to ensure the protection of</a:t>
            </a:r>
            <a:r>
              <a:rPr lang="en-US" baseline="0" dirty="0" smtClean="0">
                <a:effectLst/>
              </a:rPr>
              <a:t> safety </a:t>
            </a:r>
            <a:r>
              <a:rPr lang="en-US" dirty="0" smtClean="0">
                <a:effectLst/>
              </a:rPr>
              <a:t>interests, maintain the public order and</a:t>
            </a:r>
            <a:r>
              <a:rPr lang="en-US" baseline="0" dirty="0" smtClean="0">
                <a:effectLst/>
              </a:rPr>
              <a:t> safety</a:t>
            </a:r>
            <a:r>
              <a:rPr lang="en-US" dirty="0" smtClean="0">
                <a:effectLst/>
              </a:rPr>
              <a:t> and to</a:t>
            </a:r>
            <a:r>
              <a:rPr lang="en-US" baseline="0" dirty="0" smtClean="0">
                <a:effectLst/>
              </a:rPr>
              <a:t> </a:t>
            </a:r>
            <a:r>
              <a:rPr lang="en-US" dirty="0" smtClean="0">
                <a:effectLst/>
              </a:rPr>
              <a:t>allow the investigation, detection and prosecution of criminal offenses, including the establishment by the  national regulatory authorities of specific obligations applicable to providers of electronic communications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rtl="0"/>
            <a:r>
              <a:rPr lang="en-US" sz="1200" b="1" kern="1200" dirty="0" smtClean="0">
                <a:solidFill>
                  <a:schemeClr val="tx1"/>
                </a:solidFill>
                <a:effectLst/>
                <a:latin typeface="+mn-lt"/>
                <a:ea typeface="+mn-ea"/>
                <a:cs typeface="+mn-cs"/>
              </a:rPr>
              <a:t>Southern African Development Community (SADC) Model Law</a:t>
            </a:r>
          </a:p>
          <a:p>
            <a:pPr rtl="0"/>
            <a:endParaRPr lang="en-US" sz="1200" b="1"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As members of the HIPSSA Steering Committee co-chaired by the African Union’s Commission (AUC) and the ITU, the Southern African Development Community (SADC) Secretariat and Communication Regulators’ Association of Southern Africa (CRASA) Secretariat provided guidance and support to the consultants, Mr. Jan Marc Van </a:t>
            </a:r>
            <a:r>
              <a:rPr lang="en-US" sz="1200" kern="1200" dirty="0" err="1" smtClean="0">
                <a:solidFill>
                  <a:schemeClr val="tx1"/>
                </a:solidFill>
                <a:effectLst/>
                <a:latin typeface="+mn-lt"/>
                <a:ea typeface="+mn-ea"/>
                <a:cs typeface="+mn-cs"/>
              </a:rPr>
              <a:t>Gyseghem</a:t>
            </a:r>
            <a:r>
              <a:rPr lang="en-US" sz="1200" kern="1200" dirty="0" smtClean="0">
                <a:solidFill>
                  <a:schemeClr val="tx1"/>
                </a:solidFill>
                <a:effectLst/>
                <a:latin typeface="+mn-lt"/>
                <a:ea typeface="+mn-ea"/>
                <a:cs typeface="+mn-cs"/>
              </a:rPr>
              <a:t> and Ms. </a:t>
            </a:r>
            <a:r>
              <a:rPr lang="en-US" sz="1200" kern="1200" dirty="0" err="1" smtClean="0">
                <a:solidFill>
                  <a:schemeClr val="tx1"/>
                </a:solidFill>
                <a:effectLst/>
                <a:latin typeface="+mn-lt"/>
                <a:ea typeface="+mn-ea"/>
                <a:cs typeface="+mn-cs"/>
              </a:rPr>
              <a:t>Pria</a:t>
            </a:r>
            <a:r>
              <a:rPr lang="en-US" sz="1200" kern="1200" dirty="0" smtClean="0">
                <a:solidFill>
                  <a:schemeClr val="tx1"/>
                </a:solidFill>
                <a:effectLst/>
                <a:latin typeface="+mn-lt"/>
                <a:ea typeface="+mn-ea"/>
                <a:cs typeface="+mn-cs"/>
              </a:rPr>
              <a:t> Chetty who prepared the draft document. This draft document has been reviewed, discussed and validated by broad consensus by participants of the workshop </a:t>
            </a:r>
            <a:r>
              <a:rPr lang="en-US" sz="1200" kern="1200" dirty="0" err="1" smtClean="0">
                <a:solidFill>
                  <a:schemeClr val="tx1"/>
                </a:solidFill>
                <a:effectLst/>
                <a:latin typeface="+mn-lt"/>
                <a:ea typeface="+mn-ea"/>
                <a:cs typeface="+mn-cs"/>
              </a:rPr>
              <a:t>organised</a:t>
            </a:r>
            <a:r>
              <a:rPr lang="en-US" sz="1200" kern="1200" dirty="0" smtClean="0">
                <a:solidFill>
                  <a:schemeClr val="tx1"/>
                </a:solidFill>
                <a:effectLst/>
                <a:latin typeface="+mn-lt"/>
                <a:ea typeface="+mn-ea"/>
                <a:cs typeface="+mn-cs"/>
              </a:rPr>
              <a:t> in collaboration with CRASA and SADC Secretariats held in Gaborone, Botswana from 27 February to 3 March 2012.It was further adopted by the SADC Ministers responsible for Telecommunications, Postal and ICT at their meeting in Mauritius in November 2012</a:t>
            </a:r>
          </a:p>
          <a:p>
            <a:pPr rtl="0"/>
            <a:endParaRPr lang="en-US" sz="1200" b="1" kern="1200" dirty="0" smtClean="0">
              <a:solidFill>
                <a:schemeClr val="tx1"/>
              </a:solidFill>
              <a:effectLst/>
              <a:latin typeface="+mn-lt"/>
              <a:ea typeface="+mn-ea"/>
              <a:cs typeface="+mn-cs"/>
            </a:endParaRPr>
          </a:p>
          <a:p>
            <a:pPr rtl="0"/>
            <a:r>
              <a:rPr lang="en-US" sz="1200" b="1" kern="1200" dirty="0" smtClean="0">
                <a:solidFill>
                  <a:schemeClr val="tx1"/>
                </a:solidFill>
                <a:effectLst/>
                <a:latin typeface="+mn-lt"/>
                <a:ea typeface="+mn-ea"/>
                <a:cs typeface="+mn-cs"/>
              </a:rPr>
              <a:t> IN-COUNTRY TECHNICAL ASSISTANCE</a:t>
            </a:r>
          </a:p>
          <a:p>
            <a:pPr rtl="0"/>
            <a:r>
              <a:rPr lang="en-US" sz="1200" b="1" kern="120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pPr rtl="0"/>
            <a:r>
              <a:rPr lang="en-US" sz="1200" b="0" kern="1200" dirty="0" smtClean="0">
                <a:solidFill>
                  <a:schemeClr val="tx1"/>
                </a:solidFill>
                <a:effectLst/>
                <a:latin typeface="+mn-lt"/>
                <a:ea typeface="+mn-ea"/>
                <a:cs typeface="+mn-cs"/>
              </a:rPr>
              <a:t>Following the validation and approval of this region-wide activity, in-country technical assistance was made available for transposing the regional guidelines into national legislative and regulatory frameworks that concur with national specificities. </a:t>
            </a:r>
            <a:r>
              <a:rPr lang="en-US" sz="1200" b="0" i="0" u="none" strike="noStrike" kern="1200" dirty="0" smtClean="0">
                <a:solidFill>
                  <a:schemeClr val="tx1"/>
                </a:solidFill>
                <a:effectLst/>
                <a:latin typeface="+mn-lt"/>
                <a:ea typeface="+mn-ea"/>
                <a:cs typeface="+mn-cs"/>
              </a:rPr>
              <a:t>Namibia</a:t>
            </a:r>
            <a:r>
              <a:rPr lang="en-US" dirty="0" smtClean="0"/>
              <a:t> </a:t>
            </a:r>
            <a:r>
              <a:rPr lang="en-US" sz="1200" b="0" i="0" u="none" strike="noStrike" kern="1200" dirty="0" smtClean="0">
                <a:solidFill>
                  <a:schemeClr val="tx1"/>
                </a:solidFill>
                <a:effectLst/>
                <a:latin typeface="+mn-lt"/>
                <a:ea typeface="+mn-ea"/>
                <a:cs typeface="+mn-cs"/>
              </a:rPr>
              <a:t>Tanzania</a:t>
            </a:r>
            <a:r>
              <a:rPr lang="en-US" dirty="0" smtClean="0"/>
              <a:t> </a:t>
            </a:r>
            <a:r>
              <a:rPr lang="en-US" sz="1200" b="0" i="0" u="none" strike="noStrike" kern="1200" dirty="0" smtClean="0">
                <a:solidFill>
                  <a:schemeClr val="tx1"/>
                </a:solidFill>
                <a:effectLst/>
                <a:latin typeface="+mn-lt"/>
                <a:ea typeface="+mn-ea"/>
                <a:cs typeface="+mn-cs"/>
              </a:rPr>
              <a:t>Zimbabwe</a:t>
            </a:r>
            <a:r>
              <a:rPr lang="en-US" dirty="0" smtClean="0"/>
              <a:t> </a:t>
            </a:r>
            <a:r>
              <a:rPr lang="en-US" sz="1200" b="0" i="0" u="none" strike="noStrike" kern="1200" dirty="0" smtClean="0">
                <a:solidFill>
                  <a:schemeClr val="tx1"/>
                </a:solidFill>
                <a:effectLst/>
                <a:latin typeface="+mn-lt"/>
                <a:ea typeface="+mn-ea"/>
                <a:cs typeface="+mn-cs"/>
              </a:rPr>
              <a:t>Lesotho *</a:t>
            </a:r>
            <a:r>
              <a:rPr lang="en-US" dirty="0" smtClean="0"/>
              <a:t> </a:t>
            </a:r>
            <a:r>
              <a:rPr lang="en-US" sz="1200" b="0" i="0" u="none" strike="noStrike" kern="1200" dirty="0" smtClean="0">
                <a:solidFill>
                  <a:schemeClr val="tx1"/>
                </a:solidFill>
                <a:effectLst/>
                <a:latin typeface="+mn-lt"/>
                <a:ea typeface="+mn-ea"/>
                <a:cs typeface="+mn-cs"/>
              </a:rPr>
              <a:t>Rwanda</a:t>
            </a:r>
            <a:r>
              <a:rPr lang="en-US" dirty="0" smtClean="0"/>
              <a:t> </a:t>
            </a:r>
            <a:r>
              <a:rPr lang="en-US" sz="1200" b="0" i="0" u="none" strike="noStrike" kern="1200" dirty="0" smtClean="0">
                <a:solidFill>
                  <a:schemeClr val="tx1"/>
                </a:solidFill>
                <a:effectLst/>
                <a:latin typeface="+mn-lt"/>
                <a:ea typeface="+mn-ea"/>
                <a:cs typeface="+mn-cs"/>
              </a:rPr>
              <a:t>Zambia</a:t>
            </a:r>
            <a:r>
              <a:rPr lang="en-US" dirty="0" smtClean="0"/>
              <a:t>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C3FFCD-D025-4764-B46E-AB7D99C4726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6119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50" b="0" i="0" u="none" strike="noStrike" baseline="0" dirty="0" smtClean="0">
                <a:solidFill>
                  <a:srgbClr val="000000"/>
                </a:solidFill>
                <a:latin typeface="Times New Roman" panose="02020603050405020304" pitchFamily="18" charset="0"/>
              </a:rPr>
              <a:t>National Strategies- </a:t>
            </a:r>
            <a:r>
              <a:rPr lang="en-US" sz="1050" dirty="0" smtClean="0">
                <a:effectLst/>
              </a:rPr>
              <a:t>Assistance framework</a:t>
            </a:r>
          </a:p>
          <a:p>
            <a:pPr algn="l"/>
            <a:endParaRPr lang="en-US" sz="1050" dirty="0" smtClean="0">
              <a:effectLst/>
            </a:endParaRPr>
          </a:p>
          <a:p>
            <a:pPr algn="l"/>
            <a:r>
              <a:rPr lang="en-US" sz="1050" dirty="0" smtClean="0">
                <a:effectLst/>
              </a:rPr>
              <a:t>In order to help countries tackle the issues relating to Cybersecurity, ITU can provide support individually designed to meet the requirements of the requesting Country. Starting with an effective assessment of the current status of capacities and legislation as well as the countries demands, ITU will provide a tailored roadmap.</a:t>
            </a:r>
          </a:p>
          <a:p>
            <a:pPr algn="l"/>
            <a:endParaRPr lang="en-US" sz="1050" b="0" i="0" u="none" strike="noStrike" baseline="0" dirty="0" smtClean="0">
              <a:solidFill>
                <a:srgbClr val="000000"/>
              </a:solidFill>
              <a:effectLst/>
              <a:latin typeface="Times New Roman" panose="02020603050405020304" pitchFamily="18" charset="0"/>
            </a:endParaRPr>
          </a:p>
          <a:p>
            <a:pPr algn="l"/>
            <a:endParaRPr lang="en-US" sz="1050" b="0" i="0" u="none" strike="noStrike" baseline="0" dirty="0" smtClean="0">
              <a:solidFill>
                <a:srgbClr val="000000"/>
              </a:solidFill>
              <a:latin typeface="Times New Roman" panose="02020603050405020304" pitchFamily="18" charset="0"/>
            </a:endParaRPr>
          </a:p>
          <a:p>
            <a:r>
              <a:rPr lang="en-US" sz="1200" b="0" i="0" u="none" strike="noStrike" baseline="0" dirty="0" smtClean="0">
                <a:latin typeface="Times New Roman" panose="02020603050405020304" pitchFamily="18" charset="0"/>
              </a:rPr>
              <a:t>World Bank project to build capacity among policy-makers, legislators, public prosecutors &amp; investigators, and civil society in developing countries in the policy, legal and criminal justice aspects of the enabling environment to combat “cybercrime”. The project will do this through synthesizing international best practice in these areas in a published tool that enables assessment of and best practice guidance with respect to the legal issues associated with combatting cybercrime; and field testing the tool in selected pilot countries. </a:t>
            </a:r>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8</a:t>
            </a:fld>
            <a:endParaRPr lang="en-US"/>
          </a:p>
        </p:txBody>
      </p:sp>
    </p:spTree>
    <p:extLst>
      <p:ext uri="{BB962C8B-B14F-4D97-AF65-F5344CB8AC3E}">
        <p14:creationId xmlns:p14="http://schemas.microsoft.com/office/powerpoint/2010/main" val="258569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An integral and challenging component of any national Cybersecurity strategy is the adoption of regionally and internationally harmonized, appropriate legislations against the misuse of ICTs for criminal or other mischievous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In order to help countries tackle the issues relating to Cybersecurity, ITU can provide support individually designed to meet the requirements of the requesting Country. Starting with an effective assessment of the current status of capacities and legislation as well as the countries demands, ITU will provide a tailored roadmap.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solidFill>
              </a:rPr>
              <a:t>-</a:t>
            </a:r>
            <a:r>
              <a:rPr lang="en-US" sz="1800" baseline="0" dirty="0" smtClean="0">
                <a:solidFill>
                  <a:prstClr val="black"/>
                </a:solidFill>
              </a:rPr>
              <a:t> </a:t>
            </a:r>
            <a:r>
              <a:rPr lang="en-US" sz="1800" dirty="0" smtClean="0">
                <a:solidFill>
                  <a:prstClr val="black"/>
                </a:solidFill>
              </a:rPr>
              <a:t>ITU together with its partners helps countries organize Child Online Protection Strategy Framework workshops to assist national stakeholders in planning and deploying an effective and practical approach to COP at a national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BFAE8F-F8D1-402F-9255-46CB356ABDCB}" type="slidenum">
              <a:rPr lang="en-US" smtClean="0"/>
              <a:pPr/>
              <a:t>9</a:t>
            </a:fld>
            <a:endParaRPr lang="en-US"/>
          </a:p>
        </p:txBody>
      </p:sp>
    </p:spTree>
    <p:extLst>
      <p:ext uri="{BB962C8B-B14F-4D97-AF65-F5344CB8AC3E}">
        <p14:creationId xmlns:p14="http://schemas.microsoft.com/office/powerpoint/2010/main" val="411309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4574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1130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08055" y="6342062"/>
            <a:ext cx="2133600" cy="365125"/>
          </a:xfrm>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8"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1"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dirty="0">
                <a:solidFill>
                  <a:srgbClr val="1F497D">
                    <a:lumMod val="60000"/>
                    <a:lumOff val="40000"/>
                  </a:srgbClr>
                </a:solidFill>
                <a:latin typeface="Arial" pitchFamily="34" charset="0"/>
              </a:rPr>
              <a:t>Committed to Connecting the World</a:t>
            </a:r>
          </a:p>
        </p:txBody>
      </p:sp>
      <p:pic>
        <p:nvPicPr>
          <p:cNvPr id="2" name="Picture 1"/>
          <p:cNvPicPr>
            <a:picLocks noChangeAspect="1"/>
          </p:cNvPicPr>
          <p:nvPr userDrawn="1"/>
        </p:nvPicPr>
        <p:blipFill>
          <a:blip r:embed="rId2"/>
          <a:stretch>
            <a:fillRect/>
          </a:stretch>
        </p:blipFill>
        <p:spPr>
          <a:xfrm>
            <a:off x="7164288" y="49335"/>
            <a:ext cx="1877367" cy="710956"/>
          </a:xfrm>
          <a:prstGeom prst="rect">
            <a:avLst/>
          </a:prstGeom>
        </p:spPr>
      </p:pic>
    </p:spTree>
    <p:extLst>
      <p:ext uri="{BB962C8B-B14F-4D97-AF65-F5344CB8AC3E}">
        <p14:creationId xmlns:p14="http://schemas.microsoft.com/office/powerpoint/2010/main" val="333817490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2275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6"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7"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8"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9"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7589070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6"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7"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8"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9312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7505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21384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7081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17873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Master Conten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722297"/>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914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32684067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08055" y="6342062"/>
            <a:ext cx="2133600" cy="365125"/>
          </a:xfrm>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8"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1"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dirty="0">
                <a:solidFill>
                  <a:srgbClr val="1F497D">
                    <a:lumMod val="60000"/>
                    <a:lumOff val="40000"/>
                  </a:srgbClr>
                </a:solidFill>
                <a:latin typeface="Arial" pitchFamily="34" charset="0"/>
              </a:rPr>
              <a:t>Committed to Connecting the World</a:t>
            </a:r>
          </a:p>
        </p:txBody>
      </p:sp>
      <p:pic>
        <p:nvPicPr>
          <p:cNvPr id="2" name="Picture 1"/>
          <p:cNvPicPr>
            <a:picLocks noChangeAspect="1"/>
          </p:cNvPicPr>
          <p:nvPr userDrawn="1"/>
        </p:nvPicPr>
        <p:blipFill>
          <a:blip r:embed="rId2"/>
          <a:stretch>
            <a:fillRect/>
          </a:stretch>
        </p:blipFill>
        <p:spPr>
          <a:xfrm>
            <a:off x="7164288" y="49335"/>
            <a:ext cx="1877367" cy="710956"/>
          </a:xfrm>
          <a:prstGeom prst="rect">
            <a:avLst/>
          </a:prstGeom>
        </p:spPr>
      </p:pic>
    </p:spTree>
    <p:extLst>
      <p:ext uri="{BB962C8B-B14F-4D97-AF65-F5344CB8AC3E}">
        <p14:creationId xmlns:p14="http://schemas.microsoft.com/office/powerpoint/2010/main" val="11873364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575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6"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7"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8"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9"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2332459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6"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7"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8"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75211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6837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005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7040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163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Conten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20873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4DB54604-9C69-46EE-8BEB-A1814A05A9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305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914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13389892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1084161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2666381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3080282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410422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10432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2243184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1370815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4016342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68156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t">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309320"/>
          </a:xfrm>
          <a:solidFill>
            <a:schemeClr val="tx1">
              <a:alpha val="39000"/>
            </a:schemeClr>
          </a:solidFill>
        </p:spPr>
        <p:txBody>
          <a:bodyPr/>
          <a:lstStyle>
            <a:lvl1pPr>
              <a:defRPr b="1">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670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2642492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95B36F3D-20D2-4E09-90DC-4AB237CF2946}" type="slidenum">
              <a:rPr lang="en-US" smtClean="0"/>
              <a:t>‹#›</a:t>
            </a:fld>
            <a:endParaRPr lang="en-US"/>
          </a:p>
        </p:txBody>
      </p:sp>
    </p:spTree>
    <p:extLst>
      <p:ext uri="{BB962C8B-B14F-4D97-AF65-F5344CB8AC3E}">
        <p14:creationId xmlns:p14="http://schemas.microsoft.com/office/powerpoint/2010/main" val="3233988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941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7"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8"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9"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3239021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61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08055" y="6342062"/>
            <a:ext cx="2133600" cy="365125"/>
          </a:xfrm>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8"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1"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dirty="0">
                <a:solidFill>
                  <a:srgbClr val="1F497D">
                    <a:lumMod val="60000"/>
                    <a:lumOff val="40000"/>
                  </a:srgbClr>
                </a:solidFill>
                <a:latin typeface="Arial" pitchFamily="34" charset="0"/>
              </a:rPr>
              <a:t>Committed to Connecting the World</a:t>
            </a:r>
          </a:p>
        </p:txBody>
      </p:sp>
      <p:pic>
        <p:nvPicPr>
          <p:cNvPr id="2" name="Picture 1"/>
          <p:cNvPicPr>
            <a:picLocks noChangeAspect="1"/>
          </p:cNvPicPr>
          <p:nvPr userDrawn="1"/>
        </p:nvPicPr>
        <p:blipFill>
          <a:blip r:embed="rId2"/>
          <a:stretch>
            <a:fillRect/>
          </a:stretch>
        </p:blipFill>
        <p:spPr>
          <a:xfrm>
            <a:off x="7164288" y="49335"/>
            <a:ext cx="1877367" cy="710956"/>
          </a:xfrm>
          <a:prstGeom prst="rect">
            <a:avLst/>
          </a:prstGeom>
        </p:spPr>
      </p:pic>
    </p:spTree>
    <p:extLst>
      <p:ext uri="{BB962C8B-B14F-4D97-AF65-F5344CB8AC3E}">
        <p14:creationId xmlns:p14="http://schemas.microsoft.com/office/powerpoint/2010/main" val="168762301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927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6"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7"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8"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9"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2314071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6"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7"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8"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80720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557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914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776010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440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88100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19527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ster Conten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61558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914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264311569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845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7"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8"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9"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43048727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054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08055" y="6342062"/>
            <a:ext cx="2133600" cy="365125"/>
          </a:xfrm>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8"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1"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dirty="0">
                <a:solidFill>
                  <a:srgbClr val="1F497D">
                    <a:lumMod val="60000"/>
                    <a:lumOff val="40000"/>
                  </a:srgbClr>
                </a:solidFill>
                <a:latin typeface="Arial" pitchFamily="34" charset="0"/>
              </a:rPr>
              <a:t>Committed to Connecting the World</a:t>
            </a:r>
          </a:p>
        </p:txBody>
      </p:sp>
      <p:pic>
        <p:nvPicPr>
          <p:cNvPr id="2" name="Picture 1"/>
          <p:cNvPicPr>
            <a:picLocks noChangeAspect="1"/>
          </p:cNvPicPr>
          <p:nvPr userDrawn="1"/>
        </p:nvPicPr>
        <p:blipFill>
          <a:blip r:embed="rId2"/>
          <a:stretch>
            <a:fillRect/>
          </a:stretch>
        </p:blipFill>
        <p:spPr>
          <a:xfrm>
            <a:off x="7164288" y="49335"/>
            <a:ext cx="1877367" cy="710956"/>
          </a:xfrm>
          <a:prstGeom prst="rect">
            <a:avLst/>
          </a:prstGeom>
        </p:spPr>
      </p:pic>
    </p:spTree>
    <p:extLst>
      <p:ext uri="{BB962C8B-B14F-4D97-AF65-F5344CB8AC3E}">
        <p14:creationId xmlns:p14="http://schemas.microsoft.com/office/powerpoint/2010/main" val="39278342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84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121EA817-DF9D-423F-81AE-FA513675858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4331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6"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7"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8"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9"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3130845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6"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7"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8"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735926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87313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65391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53994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5698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Master Conten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81784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914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13858534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61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7"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8"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9"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39402730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55939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2108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08055" y="6342062"/>
            <a:ext cx="2133600" cy="365125"/>
          </a:xfrm>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8"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1"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dirty="0">
                <a:solidFill>
                  <a:srgbClr val="1F497D">
                    <a:lumMod val="60000"/>
                    <a:lumOff val="40000"/>
                  </a:srgbClr>
                </a:solidFill>
                <a:latin typeface="Arial" pitchFamily="34" charset="0"/>
              </a:rPr>
              <a:t>Committed to Connecting the World</a:t>
            </a:r>
          </a:p>
        </p:txBody>
      </p:sp>
      <p:pic>
        <p:nvPicPr>
          <p:cNvPr id="2" name="Picture 1"/>
          <p:cNvPicPr>
            <a:picLocks noChangeAspect="1"/>
          </p:cNvPicPr>
          <p:nvPr userDrawn="1"/>
        </p:nvPicPr>
        <p:blipFill>
          <a:blip r:embed="rId2"/>
          <a:stretch>
            <a:fillRect/>
          </a:stretch>
        </p:blipFill>
        <p:spPr>
          <a:xfrm>
            <a:off x="7164288" y="49335"/>
            <a:ext cx="1877367" cy="710956"/>
          </a:xfrm>
          <a:prstGeom prst="rect">
            <a:avLst/>
          </a:prstGeom>
        </p:spPr>
      </p:pic>
    </p:spTree>
    <p:extLst>
      <p:ext uri="{BB962C8B-B14F-4D97-AF65-F5344CB8AC3E}">
        <p14:creationId xmlns:p14="http://schemas.microsoft.com/office/powerpoint/2010/main" val="41440010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3463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6"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7"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8"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9"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42371377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6"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7"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8"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707619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4961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98594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9965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83468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Master Conten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15318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08694C0A-4334-455D-9957-9ABA66C23CC2}" type="slidenum">
              <a:rPr lang="en-US" altLang="en-US"/>
              <a:pPr>
                <a:defRPr/>
              </a:pPr>
              <a:t>‹#›</a:t>
            </a:fld>
            <a:endParaRPr lang="en-US" altLang="en-US"/>
          </a:p>
        </p:txBody>
      </p:sp>
    </p:spTree>
    <p:extLst>
      <p:ext uri="{BB962C8B-B14F-4D97-AF65-F5344CB8AC3E}">
        <p14:creationId xmlns:p14="http://schemas.microsoft.com/office/powerpoint/2010/main" val="339142476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914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14655291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5537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7"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8"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9"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383835219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4126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08055" y="6342062"/>
            <a:ext cx="2133600" cy="365125"/>
          </a:xfrm>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8"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1"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dirty="0">
                <a:solidFill>
                  <a:srgbClr val="1F497D">
                    <a:lumMod val="60000"/>
                    <a:lumOff val="40000"/>
                  </a:srgbClr>
                </a:solidFill>
                <a:latin typeface="Arial" pitchFamily="34" charset="0"/>
              </a:rPr>
              <a:t>Committed to Connecting the World</a:t>
            </a:r>
          </a:p>
        </p:txBody>
      </p:sp>
      <p:pic>
        <p:nvPicPr>
          <p:cNvPr id="2" name="Picture 1"/>
          <p:cNvPicPr>
            <a:picLocks noChangeAspect="1"/>
          </p:cNvPicPr>
          <p:nvPr userDrawn="1"/>
        </p:nvPicPr>
        <p:blipFill>
          <a:blip r:embed="rId2"/>
          <a:stretch>
            <a:fillRect/>
          </a:stretch>
        </p:blipFill>
        <p:spPr>
          <a:xfrm>
            <a:off x="7164288" y="49335"/>
            <a:ext cx="1877367" cy="710956"/>
          </a:xfrm>
          <a:prstGeom prst="rect">
            <a:avLst/>
          </a:prstGeom>
        </p:spPr>
      </p:pic>
    </p:spTree>
    <p:extLst>
      <p:ext uri="{BB962C8B-B14F-4D97-AF65-F5344CB8AC3E}">
        <p14:creationId xmlns:p14="http://schemas.microsoft.com/office/powerpoint/2010/main" val="86383583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3929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6"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7"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8"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9"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17237502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6"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7"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8"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18020566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3620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2484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18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60124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18064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Master Conten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5120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914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427454742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614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7"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8"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9"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343143701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7103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08055" y="6342062"/>
            <a:ext cx="2133600" cy="365125"/>
          </a:xfrm>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8"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1"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dirty="0">
                <a:solidFill>
                  <a:srgbClr val="1F497D">
                    <a:lumMod val="60000"/>
                    <a:lumOff val="40000"/>
                  </a:srgbClr>
                </a:solidFill>
                <a:latin typeface="Arial" pitchFamily="34" charset="0"/>
              </a:rPr>
              <a:t>Committed to Connecting the World</a:t>
            </a:r>
          </a:p>
        </p:txBody>
      </p:sp>
      <p:pic>
        <p:nvPicPr>
          <p:cNvPr id="2" name="Picture 1"/>
          <p:cNvPicPr>
            <a:picLocks noChangeAspect="1"/>
          </p:cNvPicPr>
          <p:nvPr userDrawn="1"/>
        </p:nvPicPr>
        <p:blipFill>
          <a:blip r:embed="rId2"/>
          <a:stretch>
            <a:fillRect/>
          </a:stretch>
        </p:blipFill>
        <p:spPr>
          <a:xfrm>
            <a:off x="7164288" y="49335"/>
            <a:ext cx="1877367" cy="710956"/>
          </a:xfrm>
          <a:prstGeom prst="rect">
            <a:avLst/>
          </a:prstGeom>
        </p:spPr>
      </p:pic>
    </p:spTree>
    <p:extLst>
      <p:ext uri="{BB962C8B-B14F-4D97-AF65-F5344CB8AC3E}">
        <p14:creationId xmlns:p14="http://schemas.microsoft.com/office/powerpoint/2010/main" val="62597080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2632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6"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7"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8"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9"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376104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7"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8"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9"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212624834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5"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6"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7"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8"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746007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83365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24649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46821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3097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Master Content Sl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025960"/>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914400"/>
            <a:ext cx="9144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endParaRPr>
          </a:p>
        </p:txBody>
      </p:sp>
    </p:spTree>
    <p:extLst>
      <p:ext uri="{BB962C8B-B14F-4D97-AF65-F5344CB8AC3E}">
        <p14:creationId xmlns:p14="http://schemas.microsoft.com/office/powerpoint/2010/main" val="289706528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4492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
        <p:nvSpPr>
          <p:cNvPr id="7"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pic>
        <p:nvPicPr>
          <p:cNvPr id="8" name="Picture 29" descr="BandoBleusurblanc-E"/>
          <p:cNvPicPr>
            <a:picLocks noChangeAspect="1" noChangeArrowheads="1"/>
          </p:cNvPicPr>
          <p:nvPr userDrawn="1"/>
        </p:nvPicPr>
        <p:blipFill>
          <a:blip r:embed="rId2" cstate="print"/>
          <a:srcRect l="55139"/>
          <a:stretch>
            <a:fillRect/>
          </a:stretch>
        </p:blipFill>
        <p:spPr bwMode="auto">
          <a:xfrm>
            <a:off x="6948488" y="115888"/>
            <a:ext cx="2051050" cy="782637"/>
          </a:xfrm>
          <a:prstGeom prst="rect">
            <a:avLst/>
          </a:prstGeom>
          <a:noFill/>
          <a:ln w="9525">
            <a:noFill/>
            <a:miter lim="800000"/>
            <a:headEnd/>
            <a:tailEnd/>
          </a:ln>
        </p:spPr>
      </p:pic>
      <p:sp>
        <p:nvSpPr>
          <p:cNvPr id="9" name="Line 30"/>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a:defRPr/>
            </a:pPr>
            <a:endParaRPr lang="en-US">
              <a:solidFill>
                <a:prstClr val="black"/>
              </a:solidFill>
            </a:endParaRPr>
          </a:p>
        </p:txBody>
      </p:sp>
      <p:sp>
        <p:nvSpPr>
          <p:cNvPr id="10" name="Text Box 31"/>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a:defRPr/>
            </a:pPr>
            <a:r>
              <a:rPr lang="en-US" sz="1100" b="1">
                <a:solidFill>
                  <a:srgbClr val="1B5BA2"/>
                </a:solidFill>
                <a:latin typeface="Arial" pitchFamily="34" charset="0"/>
              </a:rPr>
              <a:t>Committed to Connecting the World</a:t>
            </a:r>
          </a:p>
        </p:txBody>
      </p:sp>
    </p:spTree>
    <p:extLst>
      <p:ext uri="{BB962C8B-B14F-4D97-AF65-F5344CB8AC3E}">
        <p14:creationId xmlns:p14="http://schemas.microsoft.com/office/powerpoint/2010/main" val="347948069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5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308725"/>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j-lt"/>
                <a:cs typeface="+mn-cs"/>
              </a:defRPr>
            </a:lvl1pPr>
          </a:lstStyle>
          <a:p>
            <a:pPr>
              <a:defRPr/>
            </a:pPr>
            <a:fld id="{121EA817-DF9D-423F-81AE-FA513675858E}" type="slidenum">
              <a:rPr lang="en-US">
                <a:solidFill>
                  <a:prstClr val="black">
                    <a:tint val="75000"/>
                  </a:prstClr>
                </a:solidFill>
              </a:rPr>
              <a:pPr>
                <a:defRPr/>
              </a:pPr>
              <a:t>‹#›</a:t>
            </a:fld>
            <a:endParaRPr lang="en-US">
              <a:solidFill>
                <a:prstClr val="black">
                  <a:tint val="75000"/>
                </a:prstClr>
              </a:solidFill>
            </a:endParaRPr>
          </a:p>
        </p:txBody>
      </p:sp>
      <p:pic>
        <p:nvPicPr>
          <p:cNvPr id="2" name="Grafik 1"/>
          <p:cNvPicPr>
            <a:picLocks noChangeAspect="1"/>
          </p:cNvPicPr>
          <p:nvPr userDrawn="1"/>
        </p:nvPicPr>
        <p:blipFill>
          <a:blip r:embed="rId10"/>
          <a:stretch>
            <a:fillRect/>
          </a:stretch>
        </p:blipFill>
        <p:spPr>
          <a:xfrm>
            <a:off x="152400" y="6313006"/>
            <a:ext cx="1371600" cy="521030"/>
          </a:xfrm>
          <a:prstGeom prst="rect">
            <a:avLst/>
          </a:prstGeom>
        </p:spPr>
      </p:pic>
    </p:spTree>
    <p:extLst>
      <p:ext uri="{BB962C8B-B14F-4D97-AF65-F5344CB8AC3E}">
        <p14:creationId xmlns:p14="http://schemas.microsoft.com/office/powerpoint/2010/main" val="4156341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603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36F3D-20D2-4E09-90DC-4AB237CF2946}" type="slidenum">
              <a:rPr lang="en-US" smtClean="0"/>
              <a:t>‹#›</a:t>
            </a:fld>
            <a:endParaRPr lang="en-US"/>
          </a:p>
        </p:txBody>
      </p:sp>
    </p:spTree>
    <p:extLst>
      <p:ext uri="{BB962C8B-B14F-4D97-AF65-F5344CB8AC3E}">
        <p14:creationId xmlns:p14="http://schemas.microsoft.com/office/powerpoint/2010/main" val="11182709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6697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0782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20931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85814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29134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404DC-88EC-4CBE-BB7A-129CEF4CFB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15446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00.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www.itu.int/osg/csd/cybersecurity/gca/cop/"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6.xml"/><Relationship Id="rId16"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40.gif"/><Relationship Id="rId11" Type="http://schemas.openxmlformats.org/officeDocument/2006/relationships/image" Target="../media/image45.png"/><Relationship Id="rId5" Type="http://schemas.openxmlformats.org/officeDocument/2006/relationships/image" Target="../media/image39.gif"/><Relationship Id="rId15" Type="http://schemas.openxmlformats.org/officeDocument/2006/relationships/image" Target="../media/image49.png"/><Relationship Id="rId10" Type="http://schemas.openxmlformats.org/officeDocument/2006/relationships/image" Target="../media/image44.gif"/><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2917" y="24989"/>
            <a:ext cx="8383884" cy="6188277"/>
          </a:xfrm>
          <a:prstGeom prst="rect">
            <a:avLst/>
          </a:prstGeom>
        </p:spPr>
      </p:pic>
      <p:sp>
        <p:nvSpPr>
          <p:cNvPr id="2" name="TextBox 1"/>
          <p:cNvSpPr txBox="1"/>
          <p:nvPr/>
        </p:nvSpPr>
        <p:spPr>
          <a:xfrm>
            <a:off x="1600200" y="304800"/>
            <a:ext cx="5940152" cy="1354217"/>
          </a:xfrm>
          <a:prstGeom prst="rect">
            <a:avLst/>
          </a:prstGeom>
          <a:noFill/>
        </p:spPr>
        <p:txBody>
          <a:bodyPr wrap="square" rtlCol="0">
            <a:spAutoFit/>
          </a:bodyPr>
          <a:lstStyle/>
          <a:p>
            <a:pPr algn="ctr"/>
            <a:r>
              <a:rPr lang="en-US" sz="5400" b="1" dirty="0" smtClean="0">
                <a:solidFill>
                  <a:schemeClr val="tx2">
                    <a:lumMod val="60000"/>
                    <a:lumOff val="40000"/>
                  </a:schemeClr>
                </a:solidFill>
              </a:rPr>
              <a:t>Cybersecurity</a:t>
            </a:r>
            <a:r>
              <a:rPr lang="en-US" sz="4400" b="1" dirty="0" smtClean="0">
                <a:solidFill>
                  <a:schemeClr val="tx2">
                    <a:lumMod val="60000"/>
                    <a:lumOff val="40000"/>
                  </a:schemeClr>
                </a:solidFill>
              </a:rPr>
              <a:t> @ ITU </a:t>
            </a:r>
          </a:p>
          <a:p>
            <a:pPr algn="ctr"/>
            <a:endParaRPr lang="en-US" sz="2800" dirty="0">
              <a:solidFill>
                <a:srgbClr val="4F81BD">
                  <a:lumMod val="50000"/>
                </a:srgbClr>
              </a:solidFill>
            </a:endParaRPr>
          </a:p>
        </p:txBody>
      </p:sp>
      <p:pic>
        <p:nvPicPr>
          <p:cNvPr id="3" name="Picture 3" descr="cid:image003.jpg@01D01524.5820B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700731"/>
            <a:ext cx="3166550" cy="1025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32109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3404DC-88EC-4CBE-BB7A-129CEF4CFB82}" type="slidenum">
              <a:rPr lang="en-US" smtClean="0">
                <a:solidFill>
                  <a:prstClr val="black">
                    <a:tint val="75000"/>
                  </a:prstClr>
                </a:solidFill>
              </a:rPr>
              <a:pPr/>
              <a:t>10</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1071015" y="1628800"/>
            <a:ext cx="7059592" cy="4248180"/>
          </a:xfrm>
          <a:prstGeom prst="rect">
            <a:avLst/>
          </a:prstGeom>
        </p:spPr>
      </p:pic>
      <p:sp>
        <p:nvSpPr>
          <p:cNvPr id="4" name="TextBox 3"/>
          <p:cNvSpPr txBox="1"/>
          <p:nvPr/>
        </p:nvSpPr>
        <p:spPr>
          <a:xfrm>
            <a:off x="964406" y="5876980"/>
            <a:ext cx="7272808" cy="646331"/>
          </a:xfrm>
          <a:prstGeom prst="rect">
            <a:avLst/>
          </a:prstGeom>
          <a:noFill/>
        </p:spPr>
        <p:txBody>
          <a:bodyPr wrap="square" rtlCol="0">
            <a:spAutoFit/>
          </a:bodyPr>
          <a:lstStyle/>
          <a:p>
            <a:pPr algn="ctr"/>
            <a:r>
              <a:rPr lang="en-US" sz="3200" b="1" dirty="0" smtClean="0">
                <a:solidFill>
                  <a:srgbClr val="4F81BD">
                    <a:lumMod val="75000"/>
                  </a:srgbClr>
                </a:solidFill>
              </a:rPr>
              <a:t>101</a:t>
            </a:r>
            <a:r>
              <a:rPr lang="en-US" sz="3600" b="1" dirty="0" smtClean="0">
                <a:solidFill>
                  <a:prstClr val="black"/>
                </a:solidFill>
              </a:rPr>
              <a:t> </a:t>
            </a:r>
            <a:r>
              <a:rPr lang="en-US" sz="2800" b="1" dirty="0" smtClean="0">
                <a:solidFill>
                  <a:prstClr val="black"/>
                </a:solidFill>
              </a:rPr>
              <a:t>National CIRTs Worldwide </a:t>
            </a:r>
            <a:endParaRPr lang="en-US" sz="2800" b="1" dirty="0">
              <a:solidFill>
                <a:prstClr val="black"/>
              </a:solidFill>
            </a:endParaRPr>
          </a:p>
        </p:txBody>
      </p:sp>
      <p:sp>
        <p:nvSpPr>
          <p:cNvPr id="5" name="TextBox 4"/>
          <p:cNvSpPr txBox="1"/>
          <p:nvPr/>
        </p:nvSpPr>
        <p:spPr>
          <a:xfrm>
            <a:off x="357167" y="873039"/>
            <a:ext cx="8487285" cy="523220"/>
          </a:xfrm>
          <a:prstGeom prst="rect">
            <a:avLst/>
          </a:prstGeom>
          <a:noFill/>
        </p:spPr>
        <p:txBody>
          <a:bodyPr wrap="square" rtlCol="0">
            <a:spAutoFit/>
          </a:bodyPr>
          <a:lstStyle/>
          <a:p>
            <a:pPr algn="ctr"/>
            <a:r>
              <a:rPr lang="en-US" sz="2800" b="1" dirty="0" smtClean="0">
                <a:solidFill>
                  <a:srgbClr val="4F81BD">
                    <a:lumMod val="75000"/>
                  </a:srgbClr>
                </a:solidFill>
              </a:rPr>
              <a:t>National CIRTs for enhancing global resilience</a:t>
            </a:r>
          </a:p>
        </p:txBody>
      </p:sp>
    </p:spTree>
    <p:extLst>
      <p:ext uri="{BB962C8B-B14F-4D97-AF65-F5344CB8AC3E}">
        <p14:creationId xmlns:p14="http://schemas.microsoft.com/office/powerpoint/2010/main" val="49701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3404DC-88EC-4CBE-BB7A-129CEF4CFB82}" type="slidenum">
              <a:rPr lang="en-US" smtClean="0">
                <a:solidFill>
                  <a:prstClr val="black">
                    <a:tint val="75000"/>
                  </a:prstClr>
                </a:solidFill>
              </a:rPr>
              <a:pPr/>
              <a:t>11</a:t>
            </a:fld>
            <a:endParaRPr lang="en-US">
              <a:solidFill>
                <a:prstClr val="black">
                  <a:tint val="75000"/>
                </a:prstClr>
              </a:solidFill>
            </a:endParaRPr>
          </a:p>
        </p:txBody>
      </p:sp>
      <p:pic>
        <p:nvPicPr>
          <p:cNvPr id="3" name="Picture 2"/>
          <p:cNvPicPr>
            <a:picLocks noChangeAspect="1"/>
          </p:cNvPicPr>
          <p:nvPr/>
        </p:nvPicPr>
        <p:blipFill rotWithShape="1">
          <a:blip r:embed="rId2"/>
          <a:srcRect l="15995" t="25710" r="13553" b="34019"/>
          <a:stretch/>
        </p:blipFill>
        <p:spPr>
          <a:xfrm>
            <a:off x="467544" y="1368736"/>
            <a:ext cx="8496944" cy="2376265"/>
          </a:xfrm>
          <a:prstGeom prst="rect">
            <a:avLst/>
          </a:prstGeom>
        </p:spPr>
      </p:pic>
      <p:sp>
        <p:nvSpPr>
          <p:cNvPr id="4" name="Title 1"/>
          <p:cNvSpPr>
            <a:spLocks noGrp="1"/>
          </p:cNvSpPr>
          <p:nvPr/>
        </p:nvSpPr>
        <p:spPr bwMode="auto">
          <a:xfrm>
            <a:off x="1222476" y="775157"/>
            <a:ext cx="7268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3600" b="1" kern="1200">
                <a:solidFill>
                  <a:srgbClr val="1B5BA2"/>
                </a:solidFill>
                <a:latin typeface="+mj-lt"/>
                <a:ea typeface="+mj-ea"/>
                <a:cs typeface="+mj-cs"/>
              </a:defRPr>
            </a:lvl1pPr>
            <a:lvl2pPr algn="ctr" rtl="0" eaLnBrk="1" fontAlgn="base" hangingPunct="1">
              <a:spcBef>
                <a:spcPct val="0"/>
              </a:spcBef>
              <a:spcAft>
                <a:spcPct val="0"/>
              </a:spcAft>
              <a:defRPr sz="3600" b="1">
                <a:solidFill>
                  <a:srgbClr val="1B5BA2"/>
                </a:solidFill>
                <a:latin typeface="Verdana" panose="020B0604030504040204" pitchFamily="34" charset="0"/>
              </a:defRPr>
            </a:lvl2pPr>
            <a:lvl3pPr algn="ctr" rtl="0" eaLnBrk="1" fontAlgn="base" hangingPunct="1">
              <a:spcBef>
                <a:spcPct val="0"/>
              </a:spcBef>
              <a:spcAft>
                <a:spcPct val="0"/>
              </a:spcAft>
              <a:defRPr sz="3600" b="1">
                <a:solidFill>
                  <a:srgbClr val="1B5BA2"/>
                </a:solidFill>
                <a:latin typeface="Verdana" panose="020B0604030504040204" pitchFamily="34" charset="0"/>
              </a:defRPr>
            </a:lvl3pPr>
            <a:lvl4pPr algn="ctr" rtl="0" eaLnBrk="1" fontAlgn="base" hangingPunct="1">
              <a:spcBef>
                <a:spcPct val="0"/>
              </a:spcBef>
              <a:spcAft>
                <a:spcPct val="0"/>
              </a:spcAft>
              <a:defRPr sz="3600" b="1">
                <a:solidFill>
                  <a:srgbClr val="1B5BA2"/>
                </a:solidFill>
                <a:latin typeface="Verdana" panose="020B0604030504040204" pitchFamily="34" charset="0"/>
              </a:defRPr>
            </a:lvl4pPr>
            <a:lvl5pPr algn="ctr" rtl="0" eaLnBrk="1" fontAlgn="base" hangingPunct="1">
              <a:spcBef>
                <a:spcPct val="0"/>
              </a:spcBef>
              <a:spcAft>
                <a:spcPct val="0"/>
              </a:spcAft>
              <a:defRPr sz="3600" b="1">
                <a:solidFill>
                  <a:srgbClr val="1B5BA2"/>
                </a:solidFill>
                <a:latin typeface="Verdana" panose="020B0604030504040204" pitchFamily="34" charset="0"/>
              </a:defRPr>
            </a:lvl5pPr>
            <a:lvl6pPr marL="457200" algn="ctr" rtl="0" eaLnBrk="1" fontAlgn="base" hangingPunct="1">
              <a:spcBef>
                <a:spcPct val="0"/>
              </a:spcBef>
              <a:spcAft>
                <a:spcPct val="0"/>
              </a:spcAft>
              <a:defRPr sz="3600" b="1">
                <a:solidFill>
                  <a:srgbClr val="1B5BA2"/>
                </a:solidFill>
                <a:latin typeface="Verdana" panose="020B0604030504040204" pitchFamily="34" charset="0"/>
              </a:defRPr>
            </a:lvl6pPr>
            <a:lvl7pPr marL="914400" algn="ctr" rtl="0" eaLnBrk="1" fontAlgn="base" hangingPunct="1">
              <a:spcBef>
                <a:spcPct val="0"/>
              </a:spcBef>
              <a:spcAft>
                <a:spcPct val="0"/>
              </a:spcAft>
              <a:defRPr sz="3600" b="1">
                <a:solidFill>
                  <a:srgbClr val="1B5BA2"/>
                </a:solidFill>
                <a:latin typeface="Verdana" panose="020B0604030504040204" pitchFamily="34" charset="0"/>
              </a:defRPr>
            </a:lvl7pPr>
            <a:lvl8pPr marL="1371600" algn="ctr" rtl="0" eaLnBrk="1" fontAlgn="base" hangingPunct="1">
              <a:spcBef>
                <a:spcPct val="0"/>
              </a:spcBef>
              <a:spcAft>
                <a:spcPct val="0"/>
              </a:spcAft>
              <a:defRPr sz="3600" b="1">
                <a:solidFill>
                  <a:srgbClr val="1B5BA2"/>
                </a:solidFill>
                <a:latin typeface="Verdana" panose="020B0604030504040204" pitchFamily="34" charset="0"/>
              </a:defRPr>
            </a:lvl8pPr>
            <a:lvl9pPr marL="1828800" algn="ctr" rtl="0" eaLnBrk="1" fontAlgn="base" hangingPunct="1">
              <a:spcBef>
                <a:spcPct val="0"/>
              </a:spcBef>
              <a:spcAft>
                <a:spcPct val="0"/>
              </a:spcAft>
              <a:defRPr sz="3600" b="1">
                <a:solidFill>
                  <a:srgbClr val="1B5BA2"/>
                </a:solidFill>
                <a:latin typeface="Verdana" panose="020B0604030504040204" pitchFamily="34" charset="0"/>
              </a:defRPr>
            </a:lvl9pPr>
          </a:lstStyle>
          <a:p>
            <a:pPr>
              <a:defRPr/>
            </a:pPr>
            <a:r>
              <a:rPr lang="en-US" dirty="0" smtClean="0"/>
              <a:t>ITU’s National CIRT </a:t>
            </a:r>
            <a:r>
              <a:rPr lang="en-US" dirty="0" err="1" smtClean="0"/>
              <a:t>Programme</a:t>
            </a:r>
            <a:endParaRPr lang="en-US" dirty="0"/>
          </a:p>
        </p:txBody>
      </p:sp>
      <p:sp>
        <p:nvSpPr>
          <p:cNvPr id="8" name="Down Arrow 7"/>
          <p:cNvSpPr/>
          <p:nvPr/>
        </p:nvSpPr>
        <p:spPr>
          <a:xfrm>
            <a:off x="1619672" y="3498922"/>
            <a:ext cx="1080120" cy="408097"/>
          </a:xfrm>
          <a:prstGeom prst="downArrow">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1BD">
                  <a:lumMod val="75000"/>
                </a:srgbClr>
              </a:solidFill>
            </a:endParaRPr>
          </a:p>
        </p:txBody>
      </p:sp>
      <p:sp>
        <p:nvSpPr>
          <p:cNvPr id="9" name="TextBox 8"/>
          <p:cNvSpPr txBox="1"/>
          <p:nvPr/>
        </p:nvSpPr>
        <p:spPr>
          <a:xfrm>
            <a:off x="215144" y="3939301"/>
            <a:ext cx="2809056" cy="2246769"/>
          </a:xfrm>
          <a:prstGeom prst="rect">
            <a:avLst/>
          </a:prstGeom>
          <a:noFill/>
        </p:spPr>
        <p:txBody>
          <a:bodyPr wrap="square" rtlCol="0">
            <a:spAutoFit/>
          </a:bodyPr>
          <a:lstStyle/>
          <a:p>
            <a:pPr marL="285750" indent="-285750">
              <a:buClr>
                <a:srgbClr val="4F81BD">
                  <a:lumMod val="75000"/>
                </a:srgbClr>
              </a:buClr>
              <a:buFont typeface="Wingdings" panose="05000000000000000000" pitchFamily="2" charset="2"/>
              <a:buChar char="§"/>
            </a:pPr>
            <a:r>
              <a:rPr lang="en-US" sz="1400" dirty="0" smtClean="0">
                <a:solidFill>
                  <a:prstClr val="black"/>
                </a:solidFill>
              </a:rPr>
              <a:t>Assess existing capability of/need </a:t>
            </a:r>
            <a:r>
              <a:rPr lang="en-US" sz="1400" dirty="0">
                <a:solidFill>
                  <a:prstClr val="black"/>
                </a:solidFill>
              </a:rPr>
              <a:t>for </a:t>
            </a:r>
            <a:r>
              <a:rPr lang="en-US" sz="1400" dirty="0" smtClean="0">
                <a:solidFill>
                  <a:prstClr val="black"/>
                </a:solidFill>
              </a:rPr>
              <a:t>national </a:t>
            </a:r>
            <a:r>
              <a:rPr lang="en-US" sz="1400" dirty="0">
                <a:solidFill>
                  <a:prstClr val="black"/>
                </a:solidFill>
              </a:rPr>
              <a:t>cybersecurity </a:t>
            </a:r>
            <a:r>
              <a:rPr lang="en-US" sz="1400" dirty="0" smtClean="0">
                <a:solidFill>
                  <a:prstClr val="black"/>
                </a:solidFill>
              </a:rPr>
              <a:t>mechanisms</a:t>
            </a:r>
          </a:p>
          <a:p>
            <a:pPr marL="285750" indent="-285750">
              <a:buClr>
                <a:srgbClr val="4F81BD">
                  <a:lumMod val="75000"/>
                </a:srgbClr>
              </a:buClr>
              <a:buFont typeface="Wingdings" panose="05000000000000000000" pitchFamily="2" charset="2"/>
              <a:buChar char="§"/>
            </a:pPr>
            <a:r>
              <a:rPr lang="en-US" sz="1400" dirty="0">
                <a:solidFill>
                  <a:prstClr val="black"/>
                </a:solidFill>
              </a:rPr>
              <a:t>O</a:t>
            </a:r>
            <a:r>
              <a:rPr lang="en-US" sz="1400" dirty="0" smtClean="0">
                <a:solidFill>
                  <a:prstClr val="black"/>
                </a:solidFill>
              </a:rPr>
              <a:t>n-site assessment through meetings</a:t>
            </a:r>
            <a:r>
              <a:rPr lang="en-US" sz="1400" dirty="0">
                <a:solidFill>
                  <a:prstClr val="black"/>
                </a:solidFill>
              </a:rPr>
              <a:t>, training, </a:t>
            </a:r>
            <a:r>
              <a:rPr lang="en-US" sz="1400" dirty="0" smtClean="0">
                <a:solidFill>
                  <a:prstClr val="black"/>
                </a:solidFill>
              </a:rPr>
              <a:t>interview </a:t>
            </a:r>
            <a:r>
              <a:rPr lang="en-US" sz="1400" dirty="0">
                <a:solidFill>
                  <a:prstClr val="black"/>
                </a:solidFill>
              </a:rPr>
              <a:t>sessions and site </a:t>
            </a:r>
            <a:r>
              <a:rPr lang="en-US" sz="1400" dirty="0" smtClean="0">
                <a:solidFill>
                  <a:prstClr val="black"/>
                </a:solidFill>
              </a:rPr>
              <a:t>visits</a:t>
            </a:r>
          </a:p>
          <a:p>
            <a:pPr marL="285750" indent="-285750">
              <a:buClr>
                <a:srgbClr val="4F81BD">
                  <a:lumMod val="75000"/>
                </a:srgbClr>
              </a:buClr>
              <a:buFont typeface="Wingdings" panose="05000000000000000000" pitchFamily="2" charset="2"/>
              <a:buChar char="§"/>
            </a:pPr>
            <a:r>
              <a:rPr lang="en-US" sz="1400" dirty="0" smtClean="0">
                <a:solidFill>
                  <a:prstClr val="black"/>
                </a:solidFill>
              </a:rPr>
              <a:t>Form recommendations for </a:t>
            </a:r>
            <a:r>
              <a:rPr lang="en-US" sz="1400" dirty="0">
                <a:solidFill>
                  <a:prstClr val="black"/>
                </a:solidFill>
              </a:rPr>
              <a:t>plan of </a:t>
            </a:r>
            <a:r>
              <a:rPr lang="en-US" sz="1400" dirty="0" smtClean="0">
                <a:solidFill>
                  <a:prstClr val="black"/>
                </a:solidFill>
              </a:rPr>
              <a:t>action (institutional, organizational and technical requirements)</a:t>
            </a:r>
            <a:endParaRPr lang="en-US" sz="1400" dirty="0">
              <a:solidFill>
                <a:srgbClr val="1F497D">
                  <a:lumMod val="60000"/>
                  <a:lumOff val="40000"/>
                </a:srgbClr>
              </a:solidFill>
            </a:endParaRPr>
          </a:p>
        </p:txBody>
      </p:sp>
      <p:sp>
        <p:nvSpPr>
          <p:cNvPr id="7" name="TextBox 6"/>
          <p:cNvSpPr txBox="1"/>
          <p:nvPr/>
        </p:nvSpPr>
        <p:spPr>
          <a:xfrm>
            <a:off x="3130952" y="3939301"/>
            <a:ext cx="3120752" cy="2462213"/>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
            </a:pPr>
            <a:r>
              <a:rPr lang="en-US" sz="1400" dirty="0" smtClean="0"/>
              <a:t>Implement based on the identified </a:t>
            </a:r>
            <a:r>
              <a:rPr lang="en-US" sz="1400" dirty="0"/>
              <a:t>needs and organizational </a:t>
            </a:r>
            <a:r>
              <a:rPr lang="en-US" sz="1400" dirty="0" smtClean="0"/>
              <a:t>structures </a:t>
            </a:r>
            <a:r>
              <a:rPr lang="en-US" sz="1400" dirty="0"/>
              <a:t>of the country</a:t>
            </a:r>
          </a:p>
          <a:p>
            <a:pPr marL="285750" indent="-285750">
              <a:buClr>
                <a:schemeClr val="accent1">
                  <a:lumMod val="75000"/>
                </a:schemeClr>
              </a:buClr>
              <a:buFont typeface="Wingdings" panose="05000000000000000000" pitchFamily="2" charset="2"/>
              <a:buChar char="§"/>
            </a:pPr>
            <a:r>
              <a:rPr lang="en-US" sz="1400" dirty="0" smtClean="0"/>
              <a:t>Assist </a:t>
            </a:r>
            <a:r>
              <a:rPr lang="en-US" sz="1400" dirty="0"/>
              <a:t>with planning, implementation, </a:t>
            </a:r>
            <a:r>
              <a:rPr lang="en-US" sz="1400" dirty="0" smtClean="0"/>
              <a:t>and operation </a:t>
            </a:r>
            <a:r>
              <a:rPr lang="en-US" sz="1400" dirty="0"/>
              <a:t>of the CIRT. </a:t>
            </a:r>
          </a:p>
          <a:p>
            <a:pPr marL="285750" indent="-285750">
              <a:buClr>
                <a:schemeClr val="accent1">
                  <a:lumMod val="75000"/>
                </a:schemeClr>
              </a:buClr>
              <a:buFont typeface="Wingdings" panose="05000000000000000000" pitchFamily="2" charset="2"/>
              <a:buChar char="§"/>
            </a:pPr>
            <a:r>
              <a:rPr lang="en-US" sz="1400" dirty="0" smtClean="0"/>
              <a:t>Continued </a:t>
            </a:r>
            <a:r>
              <a:rPr lang="en-US" sz="1400" dirty="0"/>
              <a:t>collaboration with </a:t>
            </a:r>
            <a:r>
              <a:rPr lang="en-US" sz="1400" dirty="0" smtClean="0"/>
              <a:t>the </a:t>
            </a:r>
            <a:r>
              <a:rPr lang="en-US" sz="1400" dirty="0"/>
              <a:t>newly established </a:t>
            </a:r>
            <a:r>
              <a:rPr lang="en-US" sz="1400" dirty="0" smtClean="0"/>
              <a:t>CIRT for additional support</a:t>
            </a:r>
            <a:endParaRPr lang="en-US" sz="1400" dirty="0"/>
          </a:p>
          <a:p>
            <a:pPr marL="285750" indent="-285750">
              <a:buClr>
                <a:schemeClr val="accent1">
                  <a:lumMod val="75000"/>
                </a:schemeClr>
              </a:buClr>
              <a:buFont typeface="Wingdings" panose="05000000000000000000" pitchFamily="2" charset="2"/>
              <a:buChar char="§"/>
            </a:pPr>
            <a:r>
              <a:rPr lang="en-US" sz="1400" dirty="0" smtClean="0"/>
              <a:t>Capacity Building and trainings on the operational and technical details</a:t>
            </a:r>
            <a:endParaRPr lang="en-US" sz="1400" dirty="0">
              <a:solidFill>
                <a:schemeClr val="tx2">
                  <a:lumMod val="60000"/>
                  <a:lumOff val="40000"/>
                </a:schemeClr>
              </a:solidFill>
            </a:endParaRPr>
          </a:p>
        </p:txBody>
      </p:sp>
      <p:sp>
        <p:nvSpPr>
          <p:cNvPr id="10" name="Down Arrow 9"/>
          <p:cNvSpPr/>
          <p:nvPr/>
        </p:nvSpPr>
        <p:spPr>
          <a:xfrm>
            <a:off x="4316753" y="3476871"/>
            <a:ext cx="1080120" cy="408097"/>
          </a:xfrm>
          <a:prstGeom prst="downArrow">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11" name="TextBox 10"/>
          <p:cNvSpPr txBox="1"/>
          <p:nvPr/>
        </p:nvSpPr>
        <p:spPr>
          <a:xfrm>
            <a:off x="6358456" y="3915278"/>
            <a:ext cx="2527462" cy="2677656"/>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
            </a:pPr>
            <a:r>
              <a:rPr lang="en-US" sz="1400" dirty="0"/>
              <a:t>Exercises organized at both regional and international </a:t>
            </a:r>
            <a:r>
              <a:rPr lang="en-US" sz="1400" dirty="0" smtClean="0"/>
              <a:t>levels</a:t>
            </a:r>
            <a:endParaRPr lang="en-US" sz="1400" dirty="0"/>
          </a:p>
          <a:p>
            <a:pPr marL="285750" indent="-285750">
              <a:buClr>
                <a:schemeClr val="accent1">
                  <a:lumMod val="75000"/>
                </a:schemeClr>
              </a:buClr>
              <a:buFont typeface="Wingdings" panose="05000000000000000000" pitchFamily="2" charset="2"/>
              <a:buChar char="§"/>
            </a:pPr>
            <a:r>
              <a:rPr lang="en-US" sz="1400" dirty="0" smtClean="0"/>
              <a:t>Help enhance  the communication and response capabilities of the participating CIRTs </a:t>
            </a:r>
          </a:p>
          <a:p>
            <a:pPr marL="285750" indent="-285750">
              <a:buClr>
                <a:schemeClr val="accent1">
                  <a:lumMod val="75000"/>
                </a:schemeClr>
              </a:buClr>
              <a:buFont typeface="Wingdings" panose="05000000000000000000" pitchFamily="2" charset="2"/>
              <a:buChar char="§"/>
            </a:pPr>
            <a:r>
              <a:rPr lang="en-US" sz="1400" dirty="0" smtClean="0"/>
              <a:t>Improve overall cybersecurity readiness in the region</a:t>
            </a:r>
          </a:p>
          <a:p>
            <a:pPr marL="285750" indent="-285750">
              <a:buClr>
                <a:schemeClr val="accent1">
                  <a:lumMod val="75000"/>
                </a:schemeClr>
              </a:buClr>
              <a:buFont typeface="Wingdings" panose="05000000000000000000" pitchFamily="2" charset="2"/>
              <a:buChar char="§"/>
            </a:pPr>
            <a:r>
              <a:rPr lang="en-US" sz="1400" dirty="0" smtClean="0"/>
              <a:t>Provide opportunities for public-private cooperation</a:t>
            </a:r>
          </a:p>
        </p:txBody>
      </p:sp>
      <p:sp>
        <p:nvSpPr>
          <p:cNvPr id="12" name="Down Arrow 11"/>
          <p:cNvSpPr/>
          <p:nvPr/>
        </p:nvSpPr>
        <p:spPr>
          <a:xfrm>
            <a:off x="7092280" y="3473678"/>
            <a:ext cx="1080120" cy="408097"/>
          </a:xfrm>
          <a:prstGeom prst="downArrow">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3096891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3404DC-88EC-4CBE-BB7A-129CEF4CFB82}" type="slidenum">
              <a:rPr lang="en-US" smtClean="0">
                <a:solidFill>
                  <a:prstClr val="black">
                    <a:tint val="75000"/>
                  </a:prstClr>
                </a:solidFill>
              </a:rPr>
              <a:pPr/>
              <a:t>12</a:t>
            </a:fld>
            <a:endParaRPr lang="en-US" dirty="0">
              <a:solidFill>
                <a:prstClr val="black">
                  <a:tint val="75000"/>
                </a:prstClr>
              </a:solidFill>
            </a:endParaRPr>
          </a:p>
        </p:txBody>
      </p:sp>
      <p:sp>
        <p:nvSpPr>
          <p:cNvPr id="4" name="Title 1"/>
          <p:cNvSpPr txBox="1">
            <a:spLocks/>
          </p:cNvSpPr>
          <p:nvPr/>
        </p:nvSpPr>
        <p:spPr>
          <a:xfrm>
            <a:off x="522908" y="857844"/>
            <a:ext cx="82296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4F81BD">
                    <a:lumMod val="75000"/>
                  </a:srgbClr>
                </a:solidFill>
              </a:rPr>
              <a:t>ITU’s National CIRT </a:t>
            </a:r>
            <a:r>
              <a:rPr lang="en-US" sz="3600" b="1" dirty="0" err="1" smtClean="0">
                <a:solidFill>
                  <a:srgbClr val="4F81BD">
                    <a:lumMod val="75000"/>
                  </a:srgbClr>
                </a:solidFill>
              </a:rPr>
              <a:t>Programme</a:t>
            </a:r>
            <a:endParaRPr lang="en-US" sz="3600" b="1" dirty="0">
              <a:solidFill>
                <a:srgbClr val="4F81BD">
                  <a:lumMod val="75000"/>
                </a:srgbClr>
              </a:solidFill>
            </a:endParaRPr>
          </a:p>
        </p:txBody>
      </p:sp>
      <p:pic>
        <p:nvPicPr>
          <p:cNvPr id="5" name="Content Placeholder 3" descr="CIRTcircle.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408" y="1981811"/>
            <a:ext cx="7848600" cy="1740932"/>
          </a:xfrm>
          <a:prstGeom prst="rect">
            <a:avLst/>
          </a:prstGeom>
          <a:noFill/>
          <a:ln>
            <a:noFill/>
          </a:ln>
        </p:spPr>
      </p:pic>
      <p:sp>
        <p:nvSpPr>
          <p:cNvPr id="6" name="TextBox 5"/>
          <p:cNvSpPr txBox="1"/>
          <p:nvPr/>
        </p:nvSpPr>
        <p:spPr>
          <a:xfrm>
            <a:off x="903908" y="3932311"/>
            <a:ext cx="7467600" cy="2160591"/>
          </a:xfrm>
          <a:prstGeom prst="rect">
            <a:avLst/>
          </a:prstGeom>
          <a:noFill/>
        </p:spPr>
        <p:txBody>
          <a:bodyPr wrap="square" rtlCol="0">
            <a:spAutoFit/>
          </a:bodyPr>
          <a:lstStyle/>
          <a:p>
            <a:pPr marL="285750" indent="-285750" eaLnBrk="0" hangingPunct="0">
              <a:spcBef>
                <a:spcPct val="20000"/>
              </a:spcBef>
              <a:buSzPct val="110000"/>
              <a:buFont typeface="Arial" panose="020B0604020202020204" pitchFamily="34" charset="0"/>
              <a:buChar char="•"/>
            </a:pPr>
            <a:r>
              <a:rPr lang="en-US" sz="2400" dirty="0">
                <a:solidFill>
                  <a:prstClr val="black"/>
                </a:solidFill>
              </a:rPr>
              <a:t>Assessments conducted for </a:t>
            </a:r>
            <a:r>
              <a:rPr lang="en-US" sz="2400" b="1" dirty="0" smtClean="0">
                <a:solidFill>
                  <a:prstClr val="black"/>
                </a:solidFill>
              </a:rPr>
              <a:t>64 </a:t>
            </a:r>
            <a:r>
              <a:rPr lang="en-US" sz="2400" dirty="0" smtClean="0">
                <a:solidFill>
                  <a:prstClr val="black"/>
                </a:solidFill>
              </a:rPr>
              <a:t>countries</a:t>
            </a:r>
            <a:endParaRPr lang="en-US" sz="2400" dirty="0">
              <a:solidFill>
                <a:prstClr val="black"/>
              </a:solidFill>
            </a:endParaRPr>
          </a:p>
          <a:p>
            <a:pPr marL="285750" indent="-285750" eaLnBrk="0" hangingPunct="0">
              <a:spcBef>
                <a:spcPct val="20000"/>
              </a:spcBef>
              <a:buSzPct val="110000"/>
              <a:buFont typeface="Arial" panose="020B0604020202020204" pitchFamily="34" charset="0"/>
              <a:buChar char="•"/>
            </a:pPr>
            <a:r>
              <a:rPr lang="en-US" sz="2400" dirty="0">
                <a:solidFill>
                  <a:prstClr val="black"/>
                </a:solidFill>
              </a:rPr>
              <a:t>Implementation completed for </a:t>
            </a:r>
            <a:r>
              <a:rPr lang="en-US" sz="2400" b="1" dirty="0" smtClean="0">
                <a:solidFill>
                  <a:prstClr val="black"/>
                </a:solidFill>
              </a:rPr>
              <a:t>9</a:t>
            </a:r>
            <a:r>
              <a:rPr lang="en-US" sz="2400" dirty="0" smtClean="0">
                <a:solidFill>
                  <a:prstClr val="black"/>
                </a:solidFill>
              </a:rPr>
              <a:t> </a:t>
            </a:r>
            <a:r>
              <a:rPr lang="en-US" sz="2400" dirty="0">
                <a:solidFill>
                  <a:prstClr val="black"/>
                </a:solidFill>
              </a:rPr>
              <a:t>countries </a:t>
            </a:r>
          </a:p>
          <a:p>
            <a:pPr marL="285750" indent="-285750" eaLnBrk="0" hangingPunct="0">
              <a:spcBef>
                <a:spcPct val="20000"/>
              </a:spcBef>
              <a:buSzPct val="110000"/>
              <a:buFont typeface="Arial" panose="020B0604020202020204" pitchFamily="34" charset="0"/>
              <a:buChar char="•"/>
            </a:pPr>
            <a:r>
              <a:rPr lang="en-US" sz="2400" dirty="0">
                <a:solidFill>
                  <a:prstClr val="black"/>
                </a:solidFill>
              </a:rPr>
              <a:t>Implementation in progress for </a:t>
            </a:r>
            <a:r>
              <a:rPr lang="en-US" sz="2400" b="1" dirty="0" smtClean="0">
                <a:solidFill>
                  <a:prstClr val="black"/>
                </a:solidFill>
              </a:rPr>
              <a:t>6</a:t>
            </a:r>
            <a:r>
              <a:rPr lang="en-US" sz="2400" dirty="0" smtClean="0">
                <a:solidFill>
                  <a:prstClr val="black"/>
                </a:solidFill>
              </a:rPr>
              <a:t> </a:t>
            </a:r>
            <a:r>
              <a:rPr lang="en-US" sz="2400" dirty="0">
                <a:solidFill>
                  <a:prstClr val="black"/>
                </a:solidFill>
              </a:rPr>
              <a:t>countries</a:t>
            </a:r>
          </a:p>
          <a:p>
            <a:pPr marL="285750" indent="-285750" eaLnBrk="0" hangingPunct="0">
              <a:spcBef>
                <a:spcPct val="20000"/>
              </a:spcBef>
              <a:buSzPct val="110000"/>
              <a:buFont typeface="Arial" panose="020B0604020202020204" pitchFamily="34" charset="0"/>
              <a:buChar char="•"/>
            </a:pPr>
            <a:r>
              <a:rPr lang="en-US" sz="2400" b="1" dirty="0" smtClean="0">
                <a:solidFill>
                  <a:prstClr val="black"/>
                </a:solidFill>
              </a:rPr>
              <a:t>11 </a:t>
            </a:r>
            <a:r>
              <a:rPr lang="en-US" sz="2400" dirty="0" smtClean="0">
                <a:solidFill>
                  <a:prstClr val="black"/>
                </a:solidFill>
              </a:rPr>
              <a:t>cyber drills </a:t>
            </a:r>
            <a:r>
              <a:rPr lang="en-US" sz="2400" dirty="0">
                <a:solidFill>
                  <a:prstClr val="black"/>
                </a:solidFill>
              </a:rPr>
              <a:t>conducted with participation of over </a:t>
            </a:r>
            <a:r>
              <a:rPr lang="en-US" sz="2400" b="1" dirty="0" smtClean="0">
                <a:solidFill>
                  <a:prstClr val="black"/>
                </a:solidFill>
              </a:rPr>
              <a:t>100 </a:t>
            </a:r>
            <a:r>
              <a:rPr lang="en-US" sz="2400" dirty="0" smtClean="0">
                <a:solidFill>
                  <a:prstClr val="black"/>
                </a:solidFill>
              </a:rPr>
              <a:t>countries </a:t>
            </a:r>
            <a:r>
              <a:rPr lang="en-US" sz="2400" dirty="0" smtClean="0">
                <a:solidFill>
                  <a:srgbClr val="FF0000"/>
                </a:solidFill>
              </a:rPr>
              <a:t>– recently in Rwanda and in Egypt</a:t>
            </a:r>
            <a:endParaRPr lang="en-US" sz="2400" dirty="0">
              <a:solidFill>
                <a:srgbClr val="FF0000"/>
              </a:solidFill>
            </a:endParaRPr>
          </a:p>
        </p:txBody>
      </p:sp>
    </p:spTree>
    <p:extLst>
      <p:ext uri="{BB962C8B-B14F-4D97-AF65-F5344CB8AC3E}">
        <p14:creationId xmlns:p14="http://schemas.microsoft.com/office/powerpoint/2010/main" val="409234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640" y="1644213"/>
            <a:ext cx="4176464" cy="3323987"/>
          </a:xfrm>
          <a:prstGeom prst="rect">
            <a:avLst/>
          </a:prstGeom>
          <a:noFill/>
        </p:spPr>
        <p:txBody>
          <a:bodyPr wrap="square" rtlCol="0">
            <a:spAutoFit/>
          </a:bodyPr>
          <a:lstStyle/>
          <a:p>
            <a:pPr>
              <a:spcAft>
                <a:spcPts val="600"/>
              </a:spcAft>
            </a:pPr>
            <a:r>
              <a:rPr lang="en-US" b="1" i="1" dirty="0">
                <a:solidFill>
                  <a:prstClr val="black"/>
                </a:solidFill>
              </a:rPr>
              <a:t>Objective</a:t>
            </a:r>
          </a:p>
          <a:p>
            <a:pPr>
              <a:spcAft>
                <a:spcPts val="600"/>
              </a:spcAft>
            </a:pPr>
            <a:r>
              <a:rPr lang="en-US" dirty="0">
                <a:solidFill>
                  <a:prstClr val="black"/>
                </a:solidFill>
              </a:rPr>
              <a:t>The Global Cybersecurity Index (GCI) aims to measure and rank each nation state’s level of cybersecurity development in five main areas: </a:t>
            </a:r>
          </a:p>
          <a:p>
            <a:pPr marL="285750" indent="-285750">
              <a:spcAft>
                <a:spcPts val="600"/>
              </a:spcAft>
              <a:buFont typeface="Arial" panose="020B0604020202020204" pitchFamily="34" charset="0"/>
              <a:buChar char="•"/>
            </a:pPr>
            <a:r>
              <a:rPr lang="en-US" b="1" dirty="0">
                <a:solidFill>
                  <a:srgbClr val="FF0000"/>
                </a:solidFill>
              </a:rPr>
              <a:t>Legal Measures</a:t>
            </a:r>
          </a:p>
          <a:p>
            <a:pPr marL="285750" indent="-285750">
              <a:spcAft>
                <a:spcPts val="600"/>
              </a:spcAft>
              <a:buFont typeface="Arial" panose="020B0604020202020204" pitchFamily="34" charset="0"/>
              <a:buChar char="•"/>
            </a:pPr>
            <a:r>
              <a:rPr lang="en-US" dirty="0">
                <a:solidFill>
                  <a:prstClr val="black"/>
                </a:solidFill>
              </a:rPr>
              <a:t>Technical Measures</a:t>
            </a:r>
          </a:p>
          <a:p>
            <a:pPr marL="285750" indent="-285750">
              <a:spcAft>
                <a:spcPts val="600"/>
              </a:spcAft>
              <a:buFont typeface="Arial" panose="020B0604020202020204" pitchFamily="34" charset="0"/>
              <a:buChar char="•"/>
            </a:pPr>
            <a:r>
              <a:rPr lang="en-US" dirty="0">
                <a:solidFill>
                  <a:prstClr val="black"/>
                </a:solidFill>
              </a:rPr>
              <a:t>Organizational Measures</a:t>
            </a:r>
          </a:p>
          <a:p>
            <a:pPr marL="285750" indent="-285750">
              <a:spcAft>
                <a:spcPts val="600"/>
              </a:spcAft>
              <a:buFont typeface="Arial" panose="020B0604020202020204" pitchFamily="34" charset="0"/>
              <a:buChar char="•"/>
            </a:pPr>
            <a:r>
              <a:rPr lang="en-US" dirty="0">
                <a:solidFill>
                  <a:prstClr val="black"/>
                </a:solidFill>
              </a:rPr>
              <a:t>Capacity Building</a:t>
            </a:r>
          </a:p>
          <a:p>
            <a:pPr marL="285750" indent="-285750">
              <a:spcAft>
                <a:spcPts val="600"/>
              </a:spcAft>
              <a:buFont typeface="Arial" panose="020B0604020202020204" pitchFamily="34" charset="0"/>
              <a:buChar char="•"/>
            </a:pPr>
            <a:r>
              <a:rPr lang="en-US" dirty="0">
                <a:solidFill>
                  <a:prstClr val="black"/>
                </a:solidFill>
              </a:rPr>
              <a:t>National and International Cooperation</a:t>
            </a:r>
          </a:p>
        </p:txBody>
      </p:sp>
      <p:sp>
        <p:nvSpPr>
          <p:cNvPr id="4" name="TextBox 3"/>
          <p:cNvSpPr txBox="1"/>
          <p:nvPr/>
        </p:nvSpPr>
        <p:spPr>
          <a:xfrm>
            <a:off x="4586292" y="1644213"/>
            <a:ext cx="4557708" cy="2862322"/>
          </a:xfrm>
          <a:prstGeom prst="rect">
            <a:avLst/>
          </a:prstGeom>
          <a:noFill/>
        </p:spPr>
        <p:txBody>
          <a:bodyPr wrap="square" rtlCol="0">
            <a:spAutoFit/>
          </a:bodyPr>
          <a:lstStyle/>
          <a:p>
            <a:pPr>
              <a:spcAft>
                <a:spcPts val="600"/>
              </a:spcAft>
            </a:pPr>
            <a:r>
              <a:rPr lang="en-US" sz="2000" b="1" i="1" dirty="0">
                <a:solidFill>
                  <a:prstClr val="black"/>
                </a:solidFill>
              </a:rPr>
              <a:t>Goals</a:t>
            </a:r>
          </a:p>
          <a:p>
            <a:pPr>
              <a:spcAft>
                <a:spcPts val="600"/>
              </a:spcAft>
            </a:pPr>
            <a:r>
              <a:rPr lang="en-US" sz="2000" dirty="0" smtClean="0">
                <a:solidFill>
                  <a:prstClr val="black"/>
                </a:solidFill>
              </a:rPr>
              <a:t>- Promote cybersecurity </a:t>
            </a:r>
            <a:r>
              <a:rPr lang="en-US" sz="2000" dirty="0">
                <a:solidFill>
                  <a:prstClr val="black"/>
                </a:solidFill>
              </a:rPr>
              <a:t>strategies at a national level</a:t>
            </a:r>
          </a:p>
          <a:p>
            <a:pPr>
              <a:spcAft>
                <a:spcPts val="600"/>
              </a:spcAft>
            </a:pPr>
            <a:r>
              <a:rPr lang="en-US" sz="2000" dirty="0" smtClean="0">
                <a:solidFill>
                  <a:prstClr val="black"/>
                </a:solidFill>
              </a:rPr>
              <a:t>- Drive </a:t>
            </a:r>
            <a:r>
              <a:rPr lang="en-US" sz="2000" dirty="0">
                <a:solidFill>
                  <a:prstClr val="black"/>
                </a:solidFill>
              </a:rPr>
              <a:t>implementation efforts across industries and sectors</a:t>
            </a:r>
          </a:p>
          <a:p>
            <a:pPr>
              <a:spcAft>
                <a:spcPts val="600"/>
              </a:spcAft>
            </a:pPr>
            <a:r>
              <a:rPr lang="en-US" sz="2000" dirty="0" smtClean="0">
                <a:solidFill>
                  <a:prstClr val="black"/>
                </a:solidFill>
              </a:rPr>
              <a:t>- Integrate </a:t>
            </a:r>
            <a:r>
              <a:rPr lang="en-US" sz="2000" dirty="0">
                <a:solidFill>
                  <a:prstClr val="black"/>
                </a:solidFill>
              </a:rPr>
              <a:t>security into the core of technological progress </a:t>
            </a:r>
          </a:p>
          <a:p>
            <a:pPr>
              <a:spcAft>
                <a:spcPts val="600"/>
              </a:spcAft>
            </a:pPr>
            <a:r>
              <a:rPr lang="en-US" sz="2000" dirty="0" smtClean="0">
                <a:solidFill>
                  <a:prstClr val="black"/>
                </a:solidFill>
              </a:rPr>
              <a:t>- Foster </a:t>
            </a:r>
            <a:r>
              <a:rPr lang="en-US" sz="2000" dirty="0">
                <a:solidFill>
                  <a:prstClr val="black"/>
                </a:solidFill>
              </a:rPr>
              <a:t>a global culture of cybersecurity</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23" y="190849"/>
            <a:ext cx="3850298" cy="10779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7C3404DC-88EC-4CBE-BB7A-129CEF4CFB82}" type="slidenum">
              <a:rPr lang="en-US" smtClean="0">
                <a:solidFill>
                  <a:prstClr val="black">
                    <a:tint val="75000"/>
                  </a:prstClr>
                </a:solidFill>
              </a:rPr>
              <a:pPr/>
              <a:t>13</a:t>
            </a:fld>
            <a:endParaRPr lang="en-US">
              <a:solidFill>
                <a:prstClr val="black">
                  <a:tint val="75000"/>
                </a:prstClr>
              </a:solidFill>
            </a:endParaRPr>
          </a:p>
        </p:txBody>
      </p:sp>
      <p:sp>
        <p:nvSpPr>
          <p:cNvPr id="6" name="Rectangle 5"/>
          <p:cNvSpPr/>
          <p:nvPr/>
        </p:nvSpPr>
        <p:spPr>
          <a:xfrm>
            <a:off x="205830" y="4968200"/>
            <a:ext cx="8760924" cy="1261884"/>
          </a:xfrm>
          <a:prstGeom prst="rect">
            <a:avLst/>
          </a:prstGeom>
        </p:spPr>
        <p:txBody>
          <a:bodyPr wrap="none">
            <a:spAutoFit/>
          </a:bodyPr>
          <a:lstStyle/>
          <a:p>
            <a:pPr algn="ctr"/>
            <a:r>
              <a:rPr lang="en-US" sz="2800" b="1" dirty="0" smtClean="0">
                <a:solidFill>
                  <a:srgbClr val="FF0000"/>
                </a:solidFill>
              </a:rPr>
              <a:t>105</a:t>
            </a:r>
            <a:r>
              <a:rPr lang="en-US" sz="2400" b="1" dirty="0" smtClean="0">
                <a:solidFill>
                  <a:srgbClr val="FF0000"/>
                </a:solidFill>
              </a:rPr>
              <a:t> </a:t>
            </a:r>
            <a:r>
              <a:rPr lang="en-US" sz="2400" b="1" dirty="0">
                <a:solidFill>
                  <a:srgbClr val="FF0000"/>
                </a:solidFill>
              </a:rPr>
              <a:t>countries</a:t>
            </a:r>
            <a:r>
              <a:rPr lang="en-US" sz="2400" b="1" dirty="0">
                <a:solidFill>
                  <a:prstClr val="black"/>
                </a:solidFill>
              </a:rPr>
              <a:t> have </a:t>
            </a:r>
            <a:r>
              <a:rPr lang="en-US" sz="2400" b="1" dirty="0" smtClean="0">
                <a:solidFill>
                  <a:prstClr val="black"/>
                </a:solidFill>
              </a:rPr>
              <a:t>responded</a:t>
            </a:r>
            <a:endParaRPr lang="en-US" sz="2400" b="1" dirty="0">
              <a:solidFill>
                <a:srgbClr val="FF0000"/>
              </a:solidFill>
            </a:endParaRPr>
          </a:p>
          <a:p>
            <a:pPr algn="ctr"/>
            <a:r>
              <a:rPr lang="en-US" sz="2800" b="1" dirty="0" smtClean="0">
                <a:solidFill>
                  <a:prstClr val="black"/>
                </a:solidFill>
              </a:rPr>
              <a:t>Final Global and Regional Results 2014 are </a:t>
            </a:r>
            <a:r>
              <a:rPr lang="en-US" sz="2800" b="1" dirty="0" smtClean="0">
                <a:solidFill>
                  <a:srgbClr val="FF0000"/>
                </a:solidFill>
              </a:rPr>
              <a:t>on ITU Website</a:t>
            </a:r>
          </a:p>
          <a:p>
            <a:pPr algn="ctr"/>
            <a:r>
              <a:rPr lang="en-US" sz="2000" b="1" dirty="0" smtClean="0">
                <a:solidFill>
                  <a:prstClr val="black"/>
                </a:solidFill>
              </a:rPr>
              <a:t>Next iteration in progress </a:t>
            </a:r>
          </a:p>
        </p:txBody>
      </p:sp>
    </p:spTree>
    <p:extLst>
      <p:ext uri="{BB962C8B-B14F-4D97-AF65-F5344CB8AC3E}">
        <p14:creationId xmlns:p14="http://schemas.microsoft.com/office/powerpoint/2010/main" val="395899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723" y="190849"/>
            <a:ext cx="3850298" cy="107791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7C3404DC-88EC-4CBE-BB7A-129CEF4CFB82}" type="slidenum">
              <a:rPr lang="en-US" smtClean="0">
                <a:solidFill>
                  <a:prstClr val="black">
                    <a:tint val="75000"/>
                  </a:prstClr>
                </a:solidFill>
              </a:rPr>
              <a:pPr/>
              <a:t>14</a:t>
            </a:fld>
            <a:endParaRPr lang="en-US">
              <a:solidFill>
                <a:prstClr val="black">
                  <a:tint val="75000"/>
                </a:prstClr>
              </a:solidFill>
            </a:endParaRPr>
          </a:p>
        </p:txBody>
      </p:sp>
      <p:pic>
        <p:nvPicPr>
          <p:cNvPr id="2" name="Picture 1"/>
          <p:cNvPicPr>
            <a:picLocks noChangeAspect="1"/>
          </p:cNvPicPr>
          <p:nvPr/>
        </p:nvPicPr>
        <p:blipFill>
          <a:blip r:embed="rId4"/>
          <a:stretch>
            <a:fillRect/>
          </a:stretch>
        </p:blipFill>
        <p:spPr>
          <a:xfrm>
            <a:off x="1600200" y="1676400"/>
            <a:ext cx="6048168" cy="45672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75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3404DC-88EC-4CBE-BB7A-129CEF4CFB82}" type="slidenum">
              <a:rPr lang="en-US" smtClean="0">
                <a:solidFill>
                  <a:prstClr val="black">
                    <a:tint val="75000"/>
                  </a:prstClr>
                </a:solidFill>
              </a:rPr>
              <a:pPr/>
              <a:t>15</a:t>
            </a:fld>
            <a:endParaRPr lang="en-US">
              <a:solidFill>
                <a:prstClr val="black">
                  <a:tint val="75000"/>
                </a:prstClr>
              </a:solidFill>
            </a:endParaRPr>
          </a:p>
        </p:txBody>
      </p:sp>
      <p:sp>
        <p:nvSpPr>
          <p:cNvPr id="3" name="TextBox 2"/>
          <p:cNvSpPr txBox="1"/>
          <p:nvPr/>
        </p:nvSpPr>
        <p:spPr>
          <a:xfrm>
            <a:off x="381000" y="1828800"/>
            <a:ext cx="3124200" cy="3416320"/>
          </a:xfrm>
          <a:prstGeom prst="rect">
            <a:avLst/>
          </a:prstGeom>
          <a:noFill/>
        </p:spPr>
        <p:txBody>
          <a:bodyPr wrap="square" rtlCol="0">
            <a:spAutoFit/>
          </a:bodyPr>
          <a:lstStyle/>
          <a:p>
            <a:r>
              <a:rPr lang="en-US" dirty="0"/>
              <a:t>Many countries share the same ranking which indicates that they have the same level of readiness. </a:t>
            </a:r>
            <a:endParaRPr lang="en-US" dirty="0" smtClean="0"/>
          </a:p>
          <a:p>
            <a:r>
              <a:rPr lang="en-US" dirty="0" smtClean="0"/>
              <a:t>The index </a:t>
            </a:r>
            <a:r>
              <a:rPr lang="en-US" dirty="0"/>
              <a:t>has a low level of granularity since it aims at capturing the cybersecurity </a:t>
            </a:r>
            <a:r>
              <a:rPr lang="en-US" dirty="0">
                <a:solidFill>
                  <a:srgbClr val="FF0000"/>
                </a:solidFill>
              </a:rPr>
              <a:t>commitment/preparedness </a:t>
            </a:r>
            <a:r>
              <a:rPr lang="en-US" dirty="0"/>
              <a:t>of a country and</a:t>
            </a:r>
          </a:p>
          <a:p>
            <a:r>
              <a:rPr lang="en-US" dirty="0">
                <a:solidFill>
                  <a:srgbClr val="FF0000"/>
                </a:solidFill>
              </a:rPr>
              <a:t>NOT its detailed capabilities or possible vulnerabilities.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9892433"/>
              </p:ext>
            </p:extLst>
          </p:nvPr>
        </p:nvGraphicFramePr>
        <p:xfrm>
          <a:off x="4267200" y="1447800"/>
          <a:ext cx="4495800" cy="4911723"/>
        </p:xfrm>
        <a:graphic>
          <a:graphicData uri="http://schemas.openxmlformats.org/drawingml/2006/table">
            <a:tbl>
              <a:tblPr firstRow="1" bandRow="1">
                <a:tableStyleId>{08FB837D-C827-4EFA-A057-4D05807E0F7C}</a:tableStyleId>
              </a:tblPr>
              <a:tblGrid>
                <a:gridCol w="2080037"/>
                <a:gridCol w="1401784"/>
                <a:gridCol w="1013979"/>
              </a:tblGrid>
              <a:tr h="285053">
                <a:tc>
                  <a:txBody>
                    <a:bodyPr/>
                    <a:lstStyle/>
                    <a:p>
                      <a:pPr algn="l"/>
                      <a:r>
                        <a:rPr lang="en-US" sz="1600" dirty="0" smtClean="0"/>
                        <a:t>Country</a:t>
                      </a:r>
                      <a:endParaRPr lang="en-US" sz="1600" dirty="0"/>
                    </a:p>
                  </a:txBody>
                  <a:tcPr/>
                </a:tc>
                <a:tc>
                  <a:txBody>
                    <a:bodyPr/>
                    <a:lstStyle/>
                    <a:p>
                      <a:pPr algn="l"/>
                      <a:r>
                        <a:rPr lang="en-US" sz="1600" dirty="0" smtClean="0"/>
                        <a:t>Index</a:t>
                      </a:r>
                      <a:endParaRPr lang="en-US" sz="1600" dirty="0"/>
                    </a:p>
                  </a:txBody>
                  <a:tcPr/>
                </a:tc>
                <a:tc>
                  <a:txBody>
                    <a:bodyPr/>
                    <a:lstStyle/>
                    <a:p>
                      <a:pPr algn="l"/>
                      <a:r>
                        <a:rPr lang="en-US" sz="1600" dirty="0" smtClean="0"/>
                        <a:t>Global Rank</a:t>
                      </a:r>
                      <a:endParaRPr lang="en-US" sz="1600" dirty="0"/>
                    </a:p>
                  </a:txBody>
                  <a:tcPr/>
                </a:tc>
              </a:tr>
              <a:tr h="259139">
                <a:tc>
                  <a:txBody>
                    <a:bodyPr/>
                    <a:lstStyle/>
                    <a:p>
                      <a:pPr algn="l"/>
                      <a:r>
                        <a:rPr lang="en-US" sz="1400" dirty="0" smtClean="0"/>
                        <a:t>United States of America</a:t>
                      </a:r>
                      <a:endParaRPr lang="en-US" sz="1400" dirty="0"/>
                    </a:p>
                  </a:txBody>
                  <a:tcPr/>
                </a:tc>
                <a:tc>
                  <a:txBody>
                    <a:bodyPr/>
                    <a:lstStyle/>
                    <a:p>
                      <a:pPr algn="l"/>
                      <a:r>
                        <a:rPr lang="en-US" sz="1400" dirty="0" smtClean="0"/>
                        <a:t>0.824</a:t>
                      </a:r>
                      <a:endParaRPr lang="en-US" sz="1400" dirty="0"/>
                    </a:p>
                  </a:txBody>
                  <a:tcPr/>
                </a:tc>
                <a:tc>
                  <a:txBody>
                    <a:bodyPr/>
                    <a:lstStyle/>
                    <a:p>
                      <a:pPr algn="l"/>
                      <a:r>
                        <a:rPr lang="en-US" sz="1400" dirty="0" smtClean="0"/>
                        <a:t>1</a:t>
                      </a:r>
                      <a:endParaRPr lang="en-US" sz="1400" dirty="0"/>
                    </a:p>
                  </a:txBody>
                  <a:tcPr/>
                </a:tc>
              </a:tr>
              <a:tr h="309831">
                <a:tc>
                  <a:txBody>
                    <a:bodyPr/>
                    <a:lstStyle/>
                    <a:p>
                      <a:pPr algn="l"/>
                      <a:r>
                        <a:rPr lang="en-US" sz="1400" dirty="0" smtClean="0"/>
                        <a:t>Canada</a:t>
                      </a:r>
                      <a:endParaRPr lang="en-US" sz="1400" dirty="0"/>
                    </a:p>
                  </a:txBody>
                  <a:tcPr/>
                </a:tc>
                <a:tc>
                  <a:txBody>
                    <a:bodyPr/>
                    <a:lstStyle/>
                    <a:p>
                      <a:pPr algn="l"/>
                      <a:r>
                        <a:rPr lang="en-US" sz="1400" dirty="0" smtClean="0"/>
                        <a:t>0.794</a:t>
                      </a:r>
                      <a:endParaRPr lang="en-US" sz="1400" dirty="0"/>
                    </a:p>
                  </a:txBody>
                  <a:tcPr/>
                </a:tc>
                <a:tc>
                  <a:txBody>
                    <a:bodyPr/>
                    <a:lstStyle/>
                    <a:p>
                      <a:pPr algn="l"/>
                      <a:r>
                        <a:rPr lang="en-US" sz="1400" dirty="0" smtClean="0"/>
                        <a:t>2</a:t>
                      </a:r>
                      <a:endParaRPr lang="en-US" sz="1400" dirty="0"/>
                    </a:p>
                  </a:txBody>
                  <a:tcPr/>
                </a:tc>
              </a:tr>
              <a:tr h="309831">
                <a:tc>
                  <a:txBody>
                    <a:bodyPr/>
                    <a:lstStyle/>
                    <a:p>
                      <a:pPr algn="l"/>
                      <a:r>
                        <a:rPr lang="en-US" sz="1400" dirty="0" smtClean="0"/>
                        <a:t>Australia</a:t>
                      </a:r>
                      <a:endParaRPr lang="en-US" sz="1400" dirty="0"/>
                    </a:p>
                  </a:txBody>
                  <a:tcPr/>
                </a:tc>
                <a:tc>
                  <a:txBody>
                    <a:bodyPr/>
                    <a:lstStyle/>
                    <a:p>
                      <a:pPr algn="l"/>
                      <a:r>
                        <a:rPr lang="en-US" sz="1400" dirty="0" smtClean="0"/>
                        <a:t>0.765</a:t>
                      </a:r>
                      <a:endParaRPr lang="en-US" sz="1400" dirty="0"/>
                    </a:p>
                  </a:txBody>
                  <a:tcPr/>
                </a:tc>
                <a:tc>
                  <a:txBody>
                    <a:bodyPr/>
                    <a:lstStyle/>
                    <a:p>
                      <a:pPr algn="l"/>
                      <a:r>
                        <a:rPr lang="en-US" sz="1400" dirty="0" smtClean="0"/>
                        <a:t>3</a:t>
                      </a:r>
                      <a:endParaRPr lang="en-US" sz="1400" dirty="0"/>
                    </a:p>
                  </a:txBody>
                  <a:tcPr/>
                </a:tc>
              </a:tr>
              <a:tr h="309831">
                <a:tc>
                  <a:txBody>
                    <a:bodyPr/>
                    <a:lstStyle/>
                    <a:p>
                      <a:pPr algn="l"/>
                      <a:r>
                        <a:rPr lang="en-US" sz="1400" dirty="0" smtClean="0"/>
                        <a:t>Malaysia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0.765</a:t>
                      </a:r>
                    </a:p>
                  </a:txBody>
                  <a:tcPr/>
                </a:tc>
                <a:tc>
                  <a:txBody>
                    <a:bodyPr/>
                    <a:lstStyle/>
                    <a:p>
                      <a:pPr algn="l"/>
                      <a:r>
                        <a:rPr lang="en-US" sz="1400" dirty="0" smtClean="0"/>
                        <a:t>3</a:t>
                      </a:r>
                      <a:endParaRPr lang="en-US" sz="1400" dirty="0"/>
                    </a:p>
                  </a:txBody>
                  <a:tcPr/>
                </a:tc>
              </a:tr>
              <a:tr h="309831">
                <a:tc>
                  <a:txBody>
                    <a:bodyPr/>
                    <a:lstStyle/>
                    <a:p>
                      <a:pPr algn="l"/>
                      <a:r>
                        <a:rPr lang="en-US" sz="1400" dirty="0" smtClean="0"/>
                        <a:t>Oman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0.765</a:t>
                      </a:r>
                    </a:p>
                  </a:txBody>
                  <a:tcPr/>
                </a:tc>
                <a:tc>
                  <a:txBody>
                    <a:bodyPr/>
                    <a:lstStyle/>
                    <a:p>
                      <a:pPr algn="l"/>
                      <a:r>
                        <a:rPr lang="en-US" sz="1400" dirty="0" smtClean="0"/>
                        <a:t>3</a:t>
                      </a:r>
                      <a:endParaRPr lang="en-US" sz="1400" dirty="0"/>
                    </a:p>
                  </a:txBody>
                  <a:tcPr/>
                </a:tc>
              </a:tr>
              <a:tr h="309831">
                <a:tc>
                  <a:txBody>
                    <a:bodyPr/>
                    <a:lstStyle/>
                    <a:p>
                      <a:pPr algn="l"/>
                      <a:r>
                        <a:rPr lang="en-US" sz="1400" dirty="0" smtClean="0"/>
                        <a:t>New Zealand</a:t>
                      </a:r>
                      <a:endParaRPr lang="en-US" sz="1400" dirty="0"/>
                    </a:p>
                  </a:txBody>
                  <a:tcPr/>
                </a:tc>
                <a:tc>
                  <a:txBody>
                    <a:bodyPr/>
                    <a:lstStyle/>
                    <a:p>
                      <a:pPr algn="l"/>
                      <a:r>
                        <a:rPr lang="en-US" sz="1400" dirty="0" smtClean="0"/>
                        <a:t>0.735</a:t>
                      </a:r>
                      <a:endParaRPr lang="en-US" sz="1400" dirty="0"/>
                    </a:p>
                  </a:txBody>
                  <a:tcPr/>
                </a:tc>
                <a:tc>
                  <a:txBody>
                    <a:bodyPr/>
                    <a:lstStyle/>
                    <a:p>
                      <a:pPr algn="l"/>
                      <a:r>
                        <a:rPr lang="en-US" sz="1400" dirty="0" smtClean="0"/>
                        <a:t>4</a:t>
                      </a:r>
                      <a:endParaRPr lang="en-US" sz="1400" dirty="0"/>
                    </a:p>
                  </a:txBody>
                  <a:tcPr/>
                </a:tc>
              </a:tr>
              <a:tr h="309831">
                <a:tc>
                  <a:txBody>
                    <a:bodyPr/>
                    <a:lstStyle/>
                    <a:p>
                      <a:pPr algn="l"/>
                      <a:r>
                        <a:rPr lang="en-US" sz="1400" dirty="0" smtClean="0"/>
                        <a:t>Norway</a:t>
                      </a:r>
                      <a:endParaRPr lang="en-US" sz="1400" dirty="0"/>
                    </a:p>
                  </a:txBody>
                  <a:tcPr/>
                </a:tc>
                <a:tc>
                  <a:txBody>
                    <a:bodyPr/>
                    <a:lstStyle/>
                    <a:p>
                      <a:pPr algn="l"/>
                      <a:r>
                        <a:rPr lang="en-US" sz="1400" dirty="0" smtClean="0"/>
                        <a:t>0.735</a:t>
                      </a:r>
                      <a:endParaRPr lang="en-US" sz="1400" dirty="0"/>
                    </a:p>
                  </a:txBody>
                  <a:tcPr/>
                </a:tc>
                <a:tc>
                  <a:txBody>
                    <a:bodyPr/>
                    <a:lstStyle/>
                    <a:p>
                      <a:pPr algn="l"/>
                      <a:r>
                        <a:rPr lang="en-US" sz="1400" dirty="0" smtClean="0"/>
                        <a:t>4</a:t>
                      </a:r>
                      <a:endParaRPr lang="en-US" sz="1400" dirty="0"/>
                    </a:p>
                  </a:txBody>
                  <a:tcPr/>
                </a:tc>
              </a:tr>
              <a:tr h="309831">
                <a:tc>
                  <a:txBody>
                    <a:bodyPr/>
                    <a:lstStyle/>
                    <a:p>
                      <a:pPr algn="l"/>
                      <a:r>
                        <a:rPr lang="en-US" sz="1400" dirty="0" smtClean="0"/>
                        <a:t>Brazil</a:t>
                      </a:r>
                      <a:endParaRPr lang="en-US" sz="1400" dirty="0"/>
                    </a:p>
                  </a:txBody>
                  <a:tcPr/>
                </a:tc>
                <a:tc>
                  <a:txBody>
                    <a:bodyPr/>
                    <a:lstStyle/>
                    <a:p>
                      <a:pPr algn="l"/>
                      <a:r>
                        <a:rPr lang="en-US" sz="1400" dirty="0" smtClean="0"/>
                        <a:t>0.706</a:t>
                      </a:r>
                      <a:endParaRPr lang="en-US" sz="1400" dirty="0"/>
                    </a:p>
                  </a:txBody>
                  <a:tcPr/>
                </a:tc>
                <a:tc>
                  <a:txBody>
                    <a:bodyPr/>
                    <a:lstStyle/>
                    <a:p>
                      <a:pPr algn="l"/>
                      <a:r>
                        <a:rPr lang="en-US" sz="1400" dirty="0" smtClean="0"/>
                        <a:t>5</a:t>
                      </a:r>
                      <a:endParaRPr lang="en-US" sz="1400" dirty="0"/>
                    </a:p>
                  </a:txBody>
                  <a:tcPr/>
                </a:tc>
              </a:tr>
              <a:tr h="309831">
                <a:tc>
                  <a:txBody>
                    <a:bodyPr/>
                    <a:lstStyle/>
                    <a:p>
                      <a:pPr algn="l"/>
                      <a:r>
                        <a:rPr lang="en-US" sz="1400" dirty="0" smtClean="0"/>
                        <a:t>Estonia</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0.706</a:t>
                      </a:r>
                      <a:endParaRPr lang="en-US" sz="1400" dirty="0"/>
                    </a:p>
                  </a:txBody>
                  <a:tcPr/>
                </a:tc>
                <a:tc>
                  <a:txBody>
                    <a:bodyPr/>
                    <a:lstStyle/>
                    <a:p>
                      <a:pPr algn="l"/>
                      <a:r>
                        <a:rPr lang="en-US" sz="1400" dirty="0" smtClean="0"/>
                        <a:t>5</a:t>
                      </a:r>
                      <a:endParaRPr lang="en-US" sz="1400" dirty="0"/>
                    </a:p>
                  </a:txBody>
                  <a:tcPr/>
                </a:tc>
              </a:tr>
              <a:tr h="309831">
                <a:tc>
                  <a:txBody>
                    <a:bodyPr/>
                    <a:lstStyle/>
                    <a:p>
                      <a:pPr algn="l"/>
                      <a:r>
                        <a:rPr lang="en-US" sz="1400" dirty="0" smtClean="0"/>
                        <a:t>Germany</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0.706</a:t>
                      </a:r>
                      <a:endParaRPr lang="en-US" sz="1400" dirty="0"/>
                    </a:p>
                  </a:txBody>
                  <a:tcPr/>
                </a:tc>
                <a:tc>
                  <a:txBody>
                    <a:bodyPr/>
                    <a:lstStyle/>
                    <a:p>
                      <a:pPr algn="l"/>
                      <a:r>
                        <a:rPr lang="en-US" sz="1400" dirty="0" smtClean="0"/>
                        <a:t>5</a:t>
                      </a:r>
                      <a:endParaRPr lang="en-US" sz="1400" dirty="0"/>
                    </a:p>
                  </a:txBody>
                  <a:tcPr/>
                </a:tc>
              </a:tr>
              <a:tr h="309831">
                <a:tc>
                  <a:txBody>
                    <a:bodyPr/>
                    <a:lstStyle/>
                    <a:p>
                      <a:pPr algn="l"/>
                      <a:r>
                        <a:rPr lang="en-US" sz="1400" dirty="0" smtClean="0"/>
                        <a:t>India</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0.706</a:t>
                      </a:r>
                      <a:endParaRPr lang="en-US" sz="1400" dirty="0"/>
                    </a:p>
                  </a:txBody>
                  <a:tcPr/>
                </a:tc>
                <a:tc>
                  <a:txBody>
                    <a:bodyPr/>
                    <a:lstStyle/>
                    <a:p>
                      <a:pPr algn="l"/>
                      <a:r>
                        <a:rPr lang="en-US" sz="1400" dirty="0" smtClean="0"/>
                        <a:t>5</a:t>
                      </a:r>
                      <a:endParaRPr lang="en-US" sz="1400" dirty="0"/>
                    </a:p>
                  </a:txBody>
                  <a:tcPr/>
                </a:tc>
              </a:tr>
              <a:tr h="309831">
                <a:tc>
                  <a:txBody>
                    <a:bodyPr/>
                    <a:lstStyle/>
                    <a:p>
                      <a:pPr algn="l"/>
                      <a:r>
                        <a:rPr lang="en-US" sz="1400" dirty="0" smtClean="0"/>
                        <a:t>Japan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0.706</a:t>
                      </a:r>
                      <a:endParaRPr lang="en-US" sz="1400" dirty="0"/>
                    </a:p>
                  </a:txBody>
                  <a:tcPr/>
                </a:tc>
                <a:tc>
                  <a:txBody>
                    <a:bodyPr/>
                    <a:lstStyle/>
                    <a:p>
                      <a:pPr algn="l"/>
                      <a:r>
                        <a:rPr lang="en-US" sz="1400" dirty="0" smtClean="0"/>
                        <a:t>5</a:t>
                      </a:r>
                      <a:endParaRPr lang="en-US" sz="1400" dirty="0"/>
                    </a:p>
                  </a:txBody>
                  <a:tcPr/>
                </a:tc>
              </a:tr>
              <a:tr h="309831">
                <a:tc>
                  <a:txBody>
                    <a:bodyPr/>
                    <a:lstStyle/>
                    <a:p>
                      <a:pPr algn="l"/>
                      <a:r>
                        <a:rPr lang="en-US" sz="1400" dirty="0" smtClean="0"/>
                        <a:t>Republic of</a:t>
                      </a:r>
                      <a:r>
                        <a:rPr lang="en-US" sz="1400" baseline="0" dirty="0" smtClean="0"/>
                        <a:t> Korea</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0.706</a:t>
                      </a:r>
                      <a:endParaRPr lang="en-US" sz="1400" dirty="0"/>
                    </a:p>
                  </a:txBody>
                  <a:tcPr/>
                </a:tc>
                <a:tc>
                  <a:txBody>
                    <a:bodyPr/>
                    <a:lstStyle/>
                    <a:p>
                      <a:pPr algn="l"/>
                      <a:r>
                        <a:rPr lang="en-US" sz="1400" dirty="0" smtClean="0"/>
                        <a:t>5</a:t>
                      </a:r>
                      <a:endParaRPr lang="en-US" sz="1400" dirty="0"/>
                    </a:p>
                  </a:txBody>
                  <a:tcPr/>
                </a:tc>
              </a:tr>
              <a:tr h="309831">
                <a:tc>
                  <a:txBody>
                    <a:bodyPr/>
                    <a:lstStyle/>
                    <a:p>
                      <a:pPr algn="l"/>
                      <a:r>
                        <a:rPr lang="en-US" sz="1400" dirty="0" smtClean="0"/>
                        <a:t>United Kingdom</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0.706</a:t>
                      </a:r>
                      <a:endParaRPr lang="en-US" sz="1400" dirty="0"/>
                    </a:p>
                  </a:txBody>
                  <a:tcPr/>
                </a:tc>
                <a:tc>
                  <a:txBody>
                    <a:bodyPr/>
                    <a:lstStyle/>
                    <a:p>
                      <a:pPr algn="l"/>
                      <a:r>
                        <a:rPr lang="en-US" sz="1400" dirty="0" smtClean="0"/>
                        <a:t>5</a:t>
                      </a:r>
                      <a:endParaRPr lang="en-US" sz="1400" dirty="0"/>
                    </a:p>
                  </a:txBody>
                  <a:tcPr/>
                </a:tc>
              </a:tr>
            </a:tbl>
          </a:graphicData>
        </a:graphic>
      </p:graphicFrame>
      <p:sp>
        <p:nvSpPr>
          <p:cNvPr id="6" name="Rectangle 5"/>
          <p:cNvSpPr/>
          <p:nvPr/>
        </p:nvSpPr>
        <p:spPr>
          <a:xfrm>
            <a:off x="1673489" y="681702"/>
            <a:ext cx="5593391" cy="646331"/>
          </a:xfrm>
          <a:prstGeom prst="rect">
            <a:avLst/>
          </a:prstGeom>
        </p:spPr>
        <p:txBody>
          <a:bodyPr wrap="none">
            <a:spAutoFit/>
          </a:bodyPr>
          <a:lstStyle/>
          <a:p>
            <a:pPr algn="ctr"/>
            <a:r>
              <a:rPr lang="en-US" sz="3600" b="1" dirty="0">
                <a:solidFill>
                  <a:srgbClr val="1F497D"/>
                </a:solidFill>
              </a:rPr>
              <a:t>Global Ranking 2014 - Top 5 </a:t>
            </a:r>
          </a:p>
        </p:txBody>
      </p:sp>
    </p:spTree>
    <p:extLst>
      <p:ext uri="{BB962C8B-B14F-4D97-AF65-F5344CB8AC3E}">
        <p14:creationId xmlns:p14="http://schemas.microsoft.com/office/powerpoint/2010/main" val="153752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3404DC-88EC-4CBE-BB7A-129CEF4CFB82}" type="slidenum">
              <a:rPr lang="en-US" smtClean="0">
                <a:solidFill>
                  <a:prstClr val="black">
                    <a:tint val="75000"/>
                  </a:prstClr>
                </a:solidFill>
              </a:rPr>
              <a:pPr/>
              <a:t>16</a:t>
            </a:fld>
            <a:endParaRPr lang="en-US" dirty="0">
              <a:solidFill>
                <a:prstClr val="black">
                  <a:tint val="75000"/>
                </a:prstClr>
              </a:solidFill>
            </a:endParaRPr>
          </a:p>
        </p:txBody>
      </p:sp>
      <p:sp>
        <p:nvSpPr>
          <p:cNvPr id="3" name="Rectangle 2"/>
          <p:cNvSpPr/>
          <p:nvPr/>
        </p:nvSpPr>
        <p:spPr>
          <a:xfrm>
            <a:off x="688823" y="706219"/>
            <a:ext cx="7542584" cy="646331"/>
          </a:xfrm>
          <a:prstGeom prst="rect">
            <a:avLst/>
          </a:prstGeom>
        </p:spPr>
        <p:txBody>
          <a:bodyPr wrap="square">
            <a:spAutoFit/>
          </a:bodyPr>
          <a:lstStyle/>
          <a:p>
            <a:pPr algn="ctr"/>
            <a:r>
              <a:rPr lang="en-US" sz="3600" b="1" dirty="0" err="1">
                <a:solidFill>
                  <a:srgbClr val="1F497D"/>
                </a:solidFill>
              </a:rPr>
              <a:t>Cyberwellness</a:t>
            </a:r>
            <a:r>
              <a:rPr lang="en-US" sz="3600" b="1" dirty="0">
                <a:solidFill>
                  <a:srgbClr val="1F497D"/>
                </a:solidFill>
              </a:rPr>
              <a:t> Country Profiles</a:t>
            </a:r>
            <a:endParaRPr lang="de-CH" sz="3600" b="1" dirty="0">
              <a:solidFill>
                <a:srgbClr val="1F497D"/>
              </a:solidFill>
            </a:endParaRPr>
          </a:p>
        </p:txBody>
      </p:sp>
      <p:sp>
        <p:nvSpPr>
          <p:cNvPr id="4" name="Content Placeholder 2"/>
          <p:cNvSpPr txBox="1">
            <a:spLocks/>
          </p:cNvSpPr>
          <p:nvPr/>
        </p:nvSpPr>
        <p:spPr>
          <a:xfrm>
            <a:off x="381000" y="1351326"/>
            <a:ext cx="4345632" cy="436367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dirty="0" smtClean="0">
                <a:solidFill>
                  <a:prstClr val="black"/>
                </a:solidFill>
              </a:rPr>
              <a:t>Factual information on cybersecurity achievements on each country based on the GCA pillars</a:t>
            </a:r>
          </a:p>
          <a:p>
            <a:r>
              <a:rPr lang="en-US" sz="3000" dirty="0" smtClean="0">
                <a:solidFill>
                  <a:prstClr val="black"/>
                </a:solidFill>
              </a:rPr>
              <a:t>Live documents </a:t>
            </a:r>
          </a:p>
          <a:p>
            <a:r>
              <a:rPr lang="en-US" sz="3000" dirty="0" smtClean="0">
                <a:solidFill>
                  <a:prstClr val="black"/>
                </a:solidFill>
              </a:rPr>
              <a:t>Invite countries to assist us in maintaining updated information</a:t>
            </a:r>
          </a:p>
          <a:p>
            <a:pPr marL="0" indent="0">
              <a:buNone/>
            </a:pPr>
            <a:r>
              <a:rPr lang="en-US" sz="3000" dirty="0" smtClean="0">
                <a:solidFill>
                  <a:srgbClr val="FF0000"/>
                </a:solidFill>
              </a:rPr>
              <a:t>Example →</a:t>
            </a:r>
          </a:p>
          <a:p>
            <a:pPr marL="0" indent="0">
              <a:buFont typeface="Arial" panose="020B0604020202020204" pitchFamily="34" charset="0"/>
              <a:buNone/>
            </a:pPr>
            <a:r>
              <a:rPr lang="en-US" sz="3000" dirty="0">
                <a:solidFill>
                  <a:prstClr val="black"/>
                </a:solidFill>
              </a:rPr>
              <a:t>	</a:t>
            </a:r>
            <a:r>
              <a:rPr lang="en-US" sz="3000" dirty="0" smtClean="0">
                <a:solidFill>
                  <a:prstClr val="black"/>
                </a:solidFill>
              </a:rPr>
              <a:t>	</a:t>
            </a:r>
            <a:endParaRPr lang="en-US" dirty="0">
              <a:solidFill>
                <a:prstClr val="black"/>
              </a:solidFill>
            </a:endParaRPr>
          </a:p>
        </p:txBody>
      </p:sp>
      <p:pic>
        <p:nvPicPr>
          <p:cNvPr id="6" name="Picture 5"/>
          <p:cNvPicPr>
            <a:picLocks noChangeAspect="1"/>
          </p:cNvPicPr>
          <p:nvPr/>
        </p:nvPicPr>
        <p:blipFill>
          <a:blip r:embed="rId2"/>
          <a:stretch>
            <a:fillRect/>
          </a:stretch>
        </p:blipFill>
        <p:spPr>
          <a:xfrm>
            <a:off x="4691300" y="1352550"/>
            <a:ext cx="3971925" cy="5505450"/>
          </a:xfrm>
          <a:prstGeom prst="rect">
            <a:avLst/>
          </a:prstGeom>
        </p:spPr>
      </p:pic>
    </p:spTree>
    <p:extLst>
      <p:ext uri="{BB962C8B-B14F-4D97-AF65-F5344CB8AC3E}">
        <p14:creationId xmlns:p14="http://schemas.microsoft.com/office/powerpoint/2010/main" val="1614840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p:txBody>
          <a:bodyPr/>
          <a:lstStyle>
            <a:lvl1pPr>
              <a:defRPr sz="1600">
                <a:solidFill>
                  <a:schemeClr val="bg1"/>
                </a:solidFill>
                <a:latin typeface="Times New Roman" pitchFamily="18" charset="0"/>
              </a:defRPr>
            </a:lvl1pPr>
            <a:lvl2pPr marL="742950" indent="-285750">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fld id="{31F72D91-F56F-40DA-988B-0E4B58682E47}" type="slidenum">
              <a:rPr lang="en-US" altLang="en-US" sz="1000" smtClean="0">
                <a:solidFill>
                  <a:srgbClr val="5D6B6A"/>
                </a:solidFill>
                <a:latin typeface="Zurich BT" charset="0"/>
              </a:rPr>
              <a:t>17</a:t>
            </a:fld>
            <a:endParaRPr lang="en-US" altLang="en-US" sz="1000" dirty="0">
              <a:solidFill>
                <a:srgbClr val="5D6B6A"/>
              </a:solidFill>
              <a:latin typeface="Zurich BT" charset="0"/>
            </a:endParaRPr>
          </a:p>
        </p:txBody>
      </p:sp>
      <p:sp>
        <p:nvSpPr>
          <p:cNvPr id="2" name="Title 1"/>
          <p:cNvSpPr>
            <a:spLocks noGrp="1"/>
          </p:cNvSpPr>
          <p:nvPr>
            <p:ph type="title" idx="4294967295"/>
          </p:nvPr>
        </p:nvSpPr>
        <p:spPr>
          <a:xfrm>
            <a:off x="466725" y="606091"/>
            <a:ext cx="8229600" cy="914400"/>
          </a:xfrm>
        </p:spPr>
        <p:txBody>
          <a:bodyPr>
            <a:normAutofit/>
          </a:bodyPr>
          <a:lstStyle/>
          <a:p>
            <a:r>
              <a:rPr lang="en-US" sz="2400" b="1" dirty="0" smtClean="0">
                <a:solidFill>
                  <a:schemeClr val="tx2"/>
                </a:solidFill>
              </a:rPr>
              <a:t>Enhancing Cybersecurity in Least Developed Countries project </a:t>
            </a:r>
            <a:endParaRPr lang="en-US" sz="2400" b="1" dirty="0">
              <a:solidFill>
                <a:schemeClr val="tx2"/>
              </a:solidFill>
            </a:endParaRPr>
          </a:p>
        </p:txBody>
      </p:sp>
      <p:sp>
        <p:nvSpPr>
          <p:cNvPr id="1136643" name="Rectangle 2"/>
          <p:cNvSpPr>
            <a:spLocks noGrp="1" noChangeArrowheads="1"/>
          </p:cNvSpPr>
          <p:nvPr>
            <p:ph idx="4294967295"/>
          </p:nvPr>
        </p:nvSpPr>
        <p:spPr>
          <a:xfrm>
            <a:off x="304800" y="1676400"/>
            <a:ext cx="8553450" cy="4094374"/>
          </a:xfrm>
          <a:ln>
            <a:noFill/>
          </a:ln>
        </p:spPr>
        <p:txBody>
          <a:bodyPr>
            <a:noAutofit/>
          </a:bodyPr>
          <a:lstStyle/>
          <a:p>
            <a:pPr marL="0" indent="0">
              <a:buNone/>
              <a:defRPr/>
            </a:pPr>
            <a:r>
              <a:rPr lang="en-US" sz="1800" dirty="0" smtClean="0"/>
              <a:t>Aims at supporting the 49 Least Developed Countries in strengthening their cybersecurity capabilities.</a:t>
            </a:r>
          </a:p>
          <a:p>
            <a:pPr marL="0" lvl="1" indent="0" defTabSz="457200" eaLnBrk="0" hangingPunct="0">
              <a:buNone/>
              <a:defRPr/>
            </a:pPr>
            <a:r>
              <a:rPr lang="en-US" sz="1800" u="sng" dirty="0" smtClean="0"/>
              <a:t>How</a:t>
            </a:r>
            <a:r>
              <a:rPr lang="en-US" sz="1800" dirty="0" smtClean="0"/>
              <a:t> </a:t>
            </a:r>
            <a:endParaRPr lang="en-US" sz="1800" dirty="0"/>
          </a:p>
          <a:p>
            <a:pPr marL="342900" lvl="1" indent="-342900" defTabSz="457200" eaLnBrk="0" hangingPunct="0">
              <a:buFont typeface="Arial" charset="0"/>
              <a:buChar char="•"/>
              <a:defRPr/>
            </a:pPr>
            <a:r>
              <a:rPr lang="en-US" sz="1800" b="1" dirty="0" smtClean="0"/>
              <a:t>Assessment </a:t>
            </a:r>
            <a:r>
              <a:rPr lang="en-US" sz="1800" dirty="0"/>
              <a:t>for selected key government </a:t>
            </a:r>
            <a:r>
              <a:rPr lang="en-US" sz="1800" dirty="0" smtClean="0"/>
              <a:t>ministries &amp; </a:t>
            </a:r>
          </a:p>
          <a:p>
            <a:pPr marL="0" lvl="1" indent="0" defTabSz="457200" eaLnBrk="0" hangingPunct="0">
              <a:buNone/>
              <a:defRPr/>
            </a:pPr>
            <a:r>
              <a:rPr lang="en-US" sz="1800" dirty="0"/>
              <a:t> </a:t>
            </a:r>
            <a:r>
              <a:rPr lang="en-US" sz="1800" dirty="0" smtClean="0"/>
              <a:t>    subsequent </a:t>
            </a:r>
            <a:r>
              <a:rPr lang="en-US" sz="1800" b="1" dirty="0" smtClean="0"/>
              <a:t>solutions provision</a:t>
            </a:r>
          </a:p>
          <a:p>
            <a:pPr marL="342900" lvl="1" indent="-342900" defTabSz="457200" eaLnBrk="0" hangingPunct="0">
              <a:buFont typeface="Arial" charset="0"/>
              <a:buChar char="•"/>
              <a:defRPr/>
            </a:pPr>
            <a:r>
              <a:rPr lang="en-US" sz="1800" b="1" dirty="0" smtClean="0"/>
              <a:t>Capacity building </a:t>
            </a:r>
            <a:r>
              <a:rPr lang="en-US" sz="1800" dirty="0" smtClean="0"/>
              <a:t>through training of trainers, workshops,..</a:t>
            </a:r>
          </a:p>
          <a:p>
            <a:pPr marL="342900" lvl="1" indent="-342900" defTabSz="457200" eaLnBrk="0" hangingPunct="0">
              <a:buFont typeface="Arial" charset="0"/>
              <a:buChar char="•"/>
              <a:defRPr/>
            </a:pPr>
            <a:r>
              <a:rPr lang="en-US" sz="1800" b="1" dirty="0" err="1" smtClean="0"/>
              <a:t>Customised</a:t>
            </a:r>
            <a:r>
              <a:rPr lang="en-US" sz="1800" b="1" dirty="0" smtClean="0"/>
              <a:t> guidelines </a:t>
            </a:r>
            <a:r>
              <a:rPr lang="en-US" sz="1800" dirty="0" smtClean="0"/>
              <a:t>on legislation, regulation and technologies</a:t>
            </a:r>
          </a:p>
          <a:p>
            <a:pPr marL="0" indent="0">
              <a:buNone/>
              <a:defRPr/>
            </a:pPr>
            <a:r>
              <a:rPr lang="en-US" sz="1800" u="sng" dirty="0" smtClean="0"/>
              <a:t>End Result</a:t>
            </a:r>
          </a:p>
          <a:p>
            <a:pPr>
              <a:defRPr/>
            </a:pPr>
            <a:r>
              <a:rPr lang="en-US" sz="1800" dirty="0" smtClean="0"/>
              <a:t>protection of their national infrastructure, including the critical information infrastructure, </a:t>
            </a:r>
            <a:r>
              <a:rPr lang="en-US" sz="1800" b="1" dirty="0" smtClean="0"/>
              <a:t>thereby making the Internet safer </a:t>
            </a:r>
            <a:r>
              <a:rPr lang="en-US" sz="1800" dirty="0" smtClean="0"/>
              <a:t>and protecting Internet users</a:t>
            </a:r>
          </a:p>
          <a:p>
            <a:pPr>
              <a:defRPr/>
            </a:pPr>
            <a:r>
              <a:rPr lang="en-US" sz="1800" dirty="0" smtClean="0"/>
              <a:t>serve national priorities and </a:t>
            </a:r>
            <a:r>
              <a:rPr lang="en-US" sz="1800" b="1" dirty="0" smtClean="0"/>
              <a:t>maximize socio-economic benefits</a:t>
            </a:r>
            <a:r>
              <a:rPr lang="en-US" sz="1800" dirty="0" smtClean="0"/>
              <a:t> in line with the objectives of the World Summit on the Information Society (WSIS) and the Millennium Development Goals (MDGs).</a:t>
            </a:r>
          </a:p>
        </p:txBody>
      </p:sp>
      <p:sp>
        <p:nvSpPr>
          <p:cNvPr id="5123" name="Slide Number Placeholder 4"/>
          <p:cNvSpPr txBox="1">
            <a:spLocks noGrp="1"/>
          </p:cNvSpPr>
          <p:nvPr/>
        </p:nvSpPr>
        <p:spPr bwMode="auto">
          <a:xfrm>
            <a:off x="8543344" y="6381750"/>
            <a:ext cx="184731"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bg1"/>
                </a:solidFill>
                <a:latin typeface="Times New Roman" pitchFamily="18" charset="0"/>
              </a:defRPr>
            </a:lvl1pPr>
            <a:lvl2pPr marL="37931725" indent="-37474525">
              <a:defRPr sz="1600">
                <a:solidFill>
                  <a:schemeClr val="bg1"/>
                </a:solidFill>
                <a:latin typeface="Times New Roman" pitchFamily="18" charset="0"/>
              </a:defRPr>
            </a:lvl2pPr>
            <a:lvl3pPr marL="1143000" indent="-228600">
              <a:defRPr sz="1600">
                <a:solidFill>
                  <a:schemeClr val="bg1"/>
                </a:solidFill>
                <a:latin typeface="Times New Roman" pitchFamily="18" charset="0"/>
              </a:defRPr>
            </a:lvl3pPr>
            <a:lvl4pPr marL="1600200" indent="-228600">
              <a:defRPr sz="1600">
                <a:solidFill>
                  <a:schemeClr val="bg1"/>
                </a:solidFill>
                <a:latin typeface="Times New Roman" pitchFamily="18" charset="0"/>
              </a:defRPr>
            </a:lvl4pPr>
            <a:lvl5pPr marL="2057400" indent="-228600">
              <a:defRPr sz="1600">
                <a:solidFill>
                  <a:schemeClr val="bg1"/>
                </a:solidFill>
                <a:latin typeface="Times New Roman" pitchFamily="18" charset="0"/>
              </a:defRPr>
            </a:lvl5pPr>
            <a:lvl6pPr marL="25146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6pPr>
            <a:lvl7pPr marL="29718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7pPr>
            <a:lvl8pPr marL="34290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8pPr>
            <a:lvl9pPr marL="3886200" indent="-228600" eaLnBrk="0" fontAlgn="base" hangingPunct="0">
              <a:spcBef>
                <a:spcPct val="0"/>
              </a:spcBef>
              <a:spcAft>
                <a:spcPct val="0"/>
              </a:spcAft>
              <a:buClr>
                <a:schemeClr val="tx1"/>
              </a:buClr>
              <a:buFont typeface="Arial" pitchFamily="34" charset="0"/>
              <a:defRPr sz="1600">
                <a:solidFill>
                  <a:schemeClr val="bg1"/>
                </a:solidFill>
                <a:latin typeface="Times New Roman" pitchFamily="18" charset="0"/>
              </a:defRPr>
            </a:lvl9pPr>
          </a:lstStyle>
          <a:p>
            <a:pPr algn="r" eaLnBrk="1" hangingPunct="1">
              <a:buClrTx/>
              <a:buFontTx/>
              <a:buNone/>
            </a:pPr>
            <a:endParaRPr lang="en-US" altLang="en-US" sz="1000" dirty="0">
              <a:solidFill>
                <a:srgbClr val="0E438A"/>
              </a:solidFill>
              <a:latin typeface="Zurich BT" charset="0"/>
              <a:ea typeface="ヒラギノ角ゴ Pro W3" pitchFamily="82" charset="-128"/>
              <a:cs typeface="Times New Roman" pitchFamily="18" charset="0"/>
            </a:endParaRPr>
          </a:p>
        </p:txBody>
      </p:sp>
      <p:sp>
        <p:nvSpPr>
          <p:cNvPr id="3" name="TextBox 2"/>
          <p:cNvSpPr txBox="1"/>
          <p:nvPr/>
        </p:nvSpPr>
        <p:spPr>
          <a:xfrm>
            <a:off x="2286000" y="1229114"/>
            <a:ext cx="5486400" cy="369332"/>
          </a:xfrm>
          <a:prstGeom prst="rect">
            <a:avLst/>
          </a:prstGeom>
          <a:noFill/>
        </p:spPr>
        <p:txBody>
          <a:bodyPr wrap="square" rtlCol="0">
            <a:spAutoFit/>
          </a:bodyPr>
          <a:lstStyle/>
          <a:p>
            <a:r>
              <a:rPr lang="en-US" b="1" i="1" dirty="0" smtClean="0">
                <a:solidFill>
                  <a:schemeClr val="tx2"/>
                </a:solidFill>
              </a:rPr>
              <a:t>We are only as secure as our weakest link</a:t>
            </a:r>
            <a:endParaRPr lang="en-US" i="1" dirty="0">
              <a:solidFill>
                <a:schemeClr val="tx2"/>
              </a:solidFill>
            </a:endParaRPr>
          </a:p>
        </p:txBody>
      </p:sp>
      <p:pic>
        <p:nvPicPr>
          <p:cNvPr id="6" name="Picture 5"/>
          <p:cNvPicPr>
            <a:picLocks noChangeAspect="1"/>
          </p:cNvPicPr>
          <p:nvPr/>
        </p:nvPicPr>
        <p:blipFill>
          <a:blip r:embed="rId3" cstate="print"/>
          <a:stretch>
            <a:fillRect/>
          </a:stretch>
        </p:blipFill>
        <p:spPr>
          <a:xfrm>
            <a:off x="7439644" y="2057400"/>
            <a:ext cx="1695450" cy="1652161"/>
          </a:xfrm>
          <a:prstGeom prst="rect">
            <a:avLst/>
          </a:prstGeom>
        </p:spPr>
      </p:pic>
      <p:sp>
        <p:nvSpPr>
          <p:cNvPr id="5" name="Textfeld 4"/>
          <p:cNvSpPr txBox="1"/>
          <p:nvPr/>
        </p:nvSpPr>
        <p:spPr>
          <a:xfrm>
            <a:off x="466725" y="5692819"/>
            <a:ext cx="8391525" cy="646331"/>
          </a:xfrm>
          <a:prstGeom prst="rect">
            <a:avLst/>
          </a:prstGeom>
          <a:noFill/>
        </p:spPr>
        <p:txBody>
          <a:bodyPr wrap="square" rtlCol="0">
            <a:spAutoFit/>
          </a:bodyPr>
          <a:lstStyle/>
          <a:p>
            <a:endParaRPr lang="en-US" dirty="0" smtClean="0"/>
          </a:p>
          <a:p>
            <a:r>
              <a:rPr lang="en-US" b="1" dirty="0" smtClean="0">
                <a:solidFill>
                  <a:schemeClr val="accent1"/>
                </a:solidFill>
              </a:rPr>
              <a:t>Implemented in 4 countries- different stages of planning/implementation in 15 more</a:t>
            </a:r>
            <a:endParaRPr lang="en-US" b="1" dirty="0">
              <a:solidFill>
                <a:schemeClr val="accent1"/>
              </a:solidFill>
            </a:endParaRPr>
          </a:p>
        </p:txBody>
      </p:sp>
    </p:spTree>
    <p:extLst>
      <p:ext uri="{BB962C8B-B14F-4D97-AF65-F5344CB8AC3E}">
        <p14:creationId xmlns:p14="http://schemas.microsoft.com/office/powerpoint/2010/main" val="62348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846004"/>
            <a:ext cx="8229600" cy="71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3600" b="1" dirty="0" smtClean="0">
                <a:solidFill>
                  <a:srgbClr val="1F497D"/>
                </a:solidFill>
                <a:latin typeface="Calibri"/>
              </a:rPr>
              <a:t>Child Online Protection Initiative</a:t>
            </a:r>
            <a:endParaRPr lang="en-US" altLang="en-US" sz="3600" b="1" dirty="0">
              <a:solidFill>
                <a:srgbClr val="1F497D"/>
              </a:solidFill>
              <a:latin typeface="Calibri"/>
            </a:endParaRPr>
          </a:p>
        </p:txBody>
      </p:sp>
      <p:pic>
        <p:nvPicPr>
          <p:cNvPr id="3" name="Picture 3"/>
          <p:cNvPicPr>
            <a:picLocks noChangeAspect="1" noChangeArrowheads="1"/>
          </p:cNvPicPr>
          <p:nvPr/>
        </p:nvPicPr>
        <p:blipFill>
          <a:blip r:embed="rId3" cstate="print"/>
          <a:srcRect/>
          <a:stretch>
            <a:fillRect/>
          </a:stretch>
        </p:blipFill>
        <p:spPr bwMode="auto">
          <a:xfrm>
            <a:off x="294594" y="1628800"/>
            <a:ext cx="4232885" cy="3024336"/>
          </a:xfrm>
          <a:prstGeom prst="rect">
            <a:avLst/>
          </a:prstGeom>
          <a:noFill/>
          <a:ln w="25400" algn="ctr">
            <a:noFill/>
            <a:miter lim="800000"/>
            <a:headEnd/>
            <a:tailEnd/>
          </a:ln>
        </p:spPr>
      </p:pic>
      <p:sp>
        <p:nvSpPr>
          <p:cNvPr id="4" name="Rectangle 3"/>
          <p:cNvSpPr>
            <a:spLocks noChangeArrowheads="1"/>
          </p:cNvSpPr>
          <p:nvPr/>
        </p:nvSpPr>
        <p:spPr bwMode="auto">
          <a:xfrm>
            <a:off x="4860031" y="1628877"/>
            <a:ext cx="4142621" cy="3672331"/>
          </a:xfrm>
          <a:prstGeom prst="rect">
            <a:avLst/>
          </a:prstGeom>
          <a:noFill/>
          <a:ln w="9525">
            <a:noFill/>
            <a:miter lim="800000"/>
            <a:headEnd/>
            <a:tailEnd/>
          </a:ln>
        </p:spPr>
        <p:txBody>
          <a:bodyPr/>
          <a:lstStyle/>
          <a:p>
            <a:pPr eaLnBrk="0" fontAlgn="base" hangingPunct="0">
              <a:spcBef>
                <a:spcPct val="20000"/>
              </a:spcBef>
              <a:spcAft>
                <a:spcPct val="0"/>
              </a:spcAft>
              <a:buClr>
                <a:prstClr val="black"/>
              </a:buClr>
              <a:buSzPct val="110000"/>
            </a:pPr>
            <a:r>
              <a:rPr lang="en-US" sz="2400" dirty="0">
                <a:solidFill>
                  <a:prstClr val="black"/>
                </a:solidFill>
              </a:rPr>
              <a:t>Key </a:t>
            </a:r>
            <a:r>
              <a:rPr lang="en-US" sz="2400" dirty="0" smtClean="0">
                <a:solidFill>
                  <a:prstClr val="black"/>
                </a:solidFill>
              </a:rPr>
              <a:t>Objectives:</a:t>
            </a:r>
          </a:p>
          <a:p>
            <a:pPr marL="342900" indent="-342900" eaLnBrk="0" fontAlgn="base" hangingPunct="0">
              <a:spcBef>
                <a:spcPct val="20000"/>
              </a:spcBef>
              <a:spcAft>
                <a:spcPct val="0"/>
              </a:spcAft>
              <a:buClr>
                <a:prstClr val="black"/>
              </a:buClr>
              <a:buSzPct val="110000"/>
              <a:buFont typeface="Wingdings" pitchFamily="2" charset="2"/>
              <a:buChar char="§"/>
            </a:pPr>
            <a:r>
              <a:rPr lang="en-US" sz="2400" dirty="0" smtClean="0">
                <a:solidFill>
                  <a:prstClr val="black"/>
                </a:solidFill>
              </a:rPr>
              <a:t>Identify </a:t>
            </a:r>
            <a:r>
              <a:rPr lang="en-US" sz="2400" dirty="0">
                <a:solidFill>
                  <a:prstClr val="black"/>
                </a:solidFill>
              </a:rPr>
              <a:t>risks and vulnerabilities to </a:t>
            </a:r>
            <a:r>
              <a:rPr lang="en-US" sz="2400" dirty="0" smtClean="0">
                <a:solidFill>
                  <a:prstClr val="black"/>
                </a:solidFill>
              </a:rPr>
              <a:t>children </a:t>
            </a:r>
            <a:r>
              <a:rPr lang="en-US" sz="2400" dirty="0">
                <a:solidFill>
                  <a:prstClr val="black"/>
                </a:solidFill>
              </a:rPr>
              <a:t>in </a:t>
            </a:r>
            <a:r>
              <a:rPr lang="en-US" sz="2400" dirty="0" smtClean="0">
                <a:solidFill>
                  <a:prstClr val="black"/>
                </a:solidFill>
              </a:rPr>
              <a:t>cyberspace</a:t>
            </a:r>
          </a:p>
          <a:p>
            <a:pPr marL="342900" indent="-342900" eaLnBrk="0" fontAlgn="base" hangingPunct="0">
              <a:spcBef>
                <a:spcPct val="20000"/>
              </a:spcBef>
              <a:spcAft>
                <a:spcPct val="0"/>
              </a:spcAft>
              <a:buClr>
                <a:prstClr val="black"/>
              </a:buClr>
              <a:buSzPct val="110000"/>
              <a:buFont typeface="Wingdings" pitchFamily="2" charset="2"/>
              <a:buChar char="§"/>
            </a:pPr>
            <a:r>
              <a:rPr lang="en-US" sz="2400" dirty="0" smtClean="0">
                <a:solidFill>
                  <a:prstClr val="black"/>
                </a:solidFill>
              </a:rPr>
              <a:t>Create awareness</a:t>
            </a:r>
          </a:p>
          <a:p>
            <a:pPr marL="342900" indent="-342900" eaLnBrk="0" fontAlgn="base" hangingPunct="0">
              <a:spcBef>
                <a:spcPct val="20000"/>
              </a:spcBef>
              <a:spcAft>
                <a:spcPct val="0"/>
              </a:spcAft>
              <a:buClr>
                <a:prstClr val="black"/>
              </a:buClr>
              <a:buSzPct val="110000"/>
              <a:buFont typeface="Wingdings" pitchFamily="2" charset="2"/>
              <a:buChar char="§"/>
            </a:pPr>
            <a:r>
              <a:rPr lang="en-US" sz="2400" dirty="0" smtClean="0">
                <a:solidFill>
                  <a:prstClr val="black"/>
                </a:solidFill>
              </a:rPr>
              <a:t>Develop </a:t>
            </a:r>
            <a:r>
              <a:rPr lang="en-US" sz="2400" dirty="0">
                <a:solidFill>
                  <a:prstClr val="black"/>
                </a:solidFill>
              </a:rPr>
              <a:t>practical tools to help minimize </a:t>
            </a:r>
            <a:r>
              <a:rPr lang="en-US" sz="2400" dirty="0" smtClean="0">
                <a:solidFill>
                  <a:prstClr val="black"/>
                </a:solidFill>
              </a:rPr>
              <a:t>risk</a:t>
            </a:r>
          </a:p>
          <a:p>
            <a:pPr marL="342900" indent="-342900" eaLnBrk="0" fontAlgn="base" hangingPunct="0">
              <a:spcBef>
                <a:spcPct val="20000"/>
              </a:spcBef>
              <a:spcAft>
                <a:spcPct val="0"/>
              </a:spcAft>
              <a:buClr>
                <a:prstClr val="black"/>
              </a:buClr>
              <a:buSzPct val="110000"/>
              <a:buFont typeface="Wingdings" pitchFamily="2" charset="2"/>
              <a:buChar char="§"/>
            </a:pPr>
            <a:r>
              <a:rPr lang="en-US" sz="2400" dirty="0" smtClean="0">
                <a:solidFill>
                  <a:prstClr val="black"/>
                </a:solidFill>
              </a:rPr>
              <a:t>Share </a:t>
            </a:r>
            <a:r>
              <a:rPr lang="en-US" sz="2400" dirty="0">
                <a:solidFill>
                  <a:prstClr val="black"/>
                </a:solidFill>
              </a:rPr>
              <a:t>knowledge and </a:t>
            </a:r>
            <a:r>
              <a:rPr lang="en-US" sz="2400" dirty="0" smtClean="0">
                <a:solidFill>
                  <a:prstClr val="black"/>
                </a:solidFill>
              </a:rPr>
              <a:t>experience</a:t>
            </a:r>
            <a:endParaRPr lang="en-US" sz="2400" dirty="0">
              <a:solidFill>
                <a:prstClr val="black"/>
              </a:solidFill>
            </a:endParaRPr>
          </a:p>
        </p:txBody>
      </p:sp>
      <p:sp>
        <p:nvSpPr>
          <p:cNvPr id="5" name="TextBox 4"/>
          <p:cNvSpPr txBox="1"/>
          <p:nvPr/>
        </p:nvSpPr>
        <p:spPr>
          <a:xfrm>
            <a:off x="267230" y="5010015"/>
            <a:ext cx="8229600" cy="1569660"/>
          </a:xfrm>
          <a:prstGeom prst="rect">
            <a:avLst/>
          </a:prstGeom>
          <a:noFill/>
        </p:spPr>
        <p:txBody>
          <a:bodyPr wrap="square" rtlCol="0">
            <a:spAutoFit/>
          </a:bodyPr>
          <a:lstStyle/>
          <a:p>
            <a:r>
              <a:rPr lang="en-US" sz="2400" dirty="0" smtClean="0">
                <a:solidFill>
                  <a:prstClr val="black"/>
                </a:solidFill>
              </a:rPr>
              <a:t>Partners: </a:t>
            </a:r>
          </a:p>
          <a:p>
            <a:pPr marL="285750" indent="-285750">
              <a:buFontTx/>
              <a:buChar char="-"/>
            </a:pPr>
            <a:r>
              <a:rPr lang="en-US" sz="2400" dirty="0" smtClean="0">
                <a:solidFill>
                  <a:prstClr val="black"/>
                </a:solidFill>
              </a:rPr>
              <a:t>10 international organizations</a:t>
            </a:r>
          </a:p>
          <a:p>
            <a:pPr marL="285750" indent="-285750">
              <a:buFontTx/>
              <a:buChar char="-"/>
            </a:pPr>
            <a:r>
              <a:rPr lang="en-US" sz="2400" dirty="0" smtClean="0">
                <a:solidFill>
                  <a:prstClr val="black"/>
                </a:solidFill>
              </a:rPr>
              <a:t>34 civil society organizations</a:t>
            </a:r>
          </a:p>
          <a:p>
            <a:pPr marL="285750" indent="-285750">
              <a:buFontTx/>
              <a:buChar char="-"/>
            </a:pPr>
            <a:r>
              <a:rPr lang="en-US" sz="2400" dirty="0" smtClean="0">
                <a:solidFill>
                  <a:prstClr val="black"/>
                </a:solidFill>
              </a:rPr>
              <a:t>13 private sector organizations</a:t>
            </a:r>
            <a:endParaRPr lang="en-US" sz="2400" dirty="0">
              <a:solidFill>
                <a:prstClr val="black"/>
              </a:solidFill>
            </a:endParaRPr>
          </a:p>
        </p:txBody>
      </p:sp>
      <p:sp>
        <p:nvSpPr>
          <p:cNvPr id="6" name="Slide Number Placeholder 5"/>
          <p:cNvSpPr>
            <a:spLocks noGrp="1"/>
          </p:cNvSpPr>
          <p:nvPr>
            <p:ph type="sldNum" sz="quarter" idx="12"/>
          </p:nvPr>
        </p:nvSpPr>
        <p:spPr/>
        <p:txBody>
          <a:bodyPr/>
          <a:lstStyle/>
          <a:p>
            <a:fld id="{7C3404DC-88EC-4CBE-BB7A-129CEF4CFB8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552441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3766" y="744538"/>
            <a:ext cx="8229600" cy="914400"/>
          </a:xfrm>
        </p:spPr>
        <p:txBody>
          <a:bodyPr>
            <a:normAutofit/>
          </a:bodyPr>
          <a:lstStyle/>
          <a:p>
            <a:pPr fontAlgn="base">
              <a:spcAft>
                <a:spcPct val="0"/>
              </a:spcAft>
            </a:pPr>
            <a:r>
              <a:rPr lang="en-US" sz="4000" b="1" dirty="0" smtClean="0">
                <a:solidFill>
                  <a:srgbClr val="1F497D"/>
                </a:solidFill>
                <a:sym typeface="Arial" pitchFamily="34" charset="0"/>
              </a:rPr>
              <a:t>ITU Study Groups</a:t>
            </a:r>
            <a:endParaRPr lang="de-CH" sz="4000" b="1" dirty="0">
              <a:solidFill>
                <a:srgbClr val="1F497D"/>
              </a:solidFill>
              <a:sym typeface="Arial" pitchFamily="34" charset="0"/>
            </a:endParaRPr>
          </a:p>
        </p:txBody>
      </p:sp>
      <p:sp>
        <p:nvSpPr>
          <p:cNvPr id="3" name="Content Placeholder 2"/>
          <p:cNvSpPr>
            <a:spLocks noGrp="1"/>
          </p:cNvSpPr>
          <p:nvPr>
            <p:ph idx="4294967295"/>
          </p:nvPr>
        </p:nvSpPr>
        <p:spPr>
          <a:xfrm>
            <a:off x="273132" y="1752600"/>
            <a:ext cx="8870868" cy="4495800"/>
          </a:xfrm>
        </p:spPr>
        <p:txBody>
          <a:bodyPr>
            <a:normAutofit fontScale="92500"/>
          </a:bodyPr>
          <a:lstStyle/>
          <a:p>
            <a:pPr>
              <a:buFont typeface="Wingdings" panose="05000000000000000000" pitchFamily="2" charset="2"/>
              <a:buChar char="§"/>
            </a:pPr>
            <a:r>
              <a:rPr lang="en-US" sz="2800" dirty="0" smtClean="0"/>
              <a:t>A platform for information exchange between ITU Member States and Sector </a:t>
            </a:r>
            <a:r>
              <a:rPr lang="en-US" sz="2800" dirty="0"/>
              <a:t>M</a:t>
            </a:r>
            <a:r>
              <a:rPr lang="en-US" sz="2800" dirty="0" smtClean="0"/>
              <a:t>embers (industry, academia etc.)</a:t>
            </a:r>
          </a:p>
          <a:p>
            <a:pPr marL="0" indent="0">
              <a:buNone/>
            </a:pPr>
            <a:endParaRPr lang="en-US" sz="2800" dirty="0" smtClean="0"/>
          </a:p>
          <a:p>
            <a:pPr>
              <a:buFont typeface="Wingdings" panose="05000000000000000000" pitchFamily="2" charset="2"/>
              <a:buChar char="§"/>
            </a:pPr>
            <a:r>
              <a:rPr lang="en-US" sz="2800" dirty="0" smtClean="0"/>
              <a:t>ITU-D Study Group 2 </a:t>
            </a:r>
          </a:p>
          <a:p>
            <a:pPr lvl="1">
              <a:buFont typeface="Wingdings" panose="05000000000000000000" pitchFamily="2" charset="2"/>
              <a:buChar char="Ø"/>
            </a:pPr>
            <a:r>
              <a:rPr lang="en-US" sz="2400" dirty="0" smtClean="0"/>
              <a:t>Question 3/2: Securing </a:t>
            </a:r>
            <a:r>
              <a:rPr lang="en-US" sz="2400" dirty="0"/>
              <a:t>information and Communication networks: </a:t>
            </a:r>
            <a:r>
              <a:rPr lang="en-US" sz="2400" dirty="0" smtClean="0"/>
              <a:t> Best practices </a:t>
            </a:r>
            <a:r>
              <a:rPr lang="en-US" sz="2400" dirty="0"/>
              <a:t>for developing a culture of Cybersecurity </a:t>
            </a:r>
            <a:endParaRPr lang="en-US" sz="2400" dirty="0" smtClean="0"/>
          </a:p>
          <a:p>
            <a:pPr marL="0" indent="0">
              <a:buNone/>
            </a:pPr>
            <a:endParaRPr lang="en-US" sz="2800" dirty="0"/>
          </a:p>
          <a:p>
            <a:pPr>
              <a:buFont typeface="Wingdings" panose="05000000000000000000" pitchFamily="2" charset="2"/>
              <a:buChar char="§"/>
            </a:pPr>
            <a:r>
              <a:rPr lang="en-US" sz="2800" dirty="0" smtClean="0"/>
              <a:t>ITU-T Study Group 17 : Security </a:t>
            </a:r>
          </a:p>
          <a:p>
            <a:pPr lvl="1">
              <a:buFont typeface="Wingdings" panose="05000000000000000000" pitchFamily="2" charset="2"/>
              <a:buChar char="Ø"/>
            </a:pPr>
            <a:r>
              <a:rPr lang="en-US" sz="2400" dirty="0" err="1"/>
              <a:t>S</a:t>
            </a:r>
            <a:r>
              <a:rPr lang="en-US" sz="2400" dirty="0" err="1" smtClean="0"/>
              <a:t>tandardisation</a:t>
            </a:r>
            <a:r>
              <a:rPr lang="en-US" sz="2400" dirty="0" smtClean="0"/>
              <a:t> work on cybersecurity </a:t>
            </a:r>
          </a:p>
        </p:txBody>
      </p:sp>
      <p:sp>
        <p:nvSpPr>
          <p:cNvPr id="4" name="Foliennummernplatzhalter 3"/>
          <p:cNvSpPr>
            <a:spLocks noGrp="1"/>
          </p:cNvSpPr>
          <p:nvPr>
            <p:ph type="sldNum" sz="quarter" idx="12"/>
          </p:nvPr>
        </p:nvSpPr>
        <p:spPr/>
        <p:txBody>
          <a:bodyPr/>
          <a:lstStyle/>
          <a:p>
            <a:fld id="{7C3404DC-88EC-4CBE-BB7A-129CEF4CFB82}"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455411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5158" y="804152"/>
            <a:ext cx="8229600" cy="914400"/>
          </a:xfrm>
        </p:spPr>
        <p:txBody>
          <a:bodyPr>
            <a:normAutofit fontScale="90000"/>
          </a:bodyPr>
          <a:lstStyle/>
          <a:p>
            <a:pPr lvl="0" defTabSz="449263" eaLnBrk="0" hangingPunct="0">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3600" b="1" dirty="0" err="1" smtClean="0">
                <a:solidFill>
                  <a:srgbClr val="1F497D"/>
                </a:solidFill>
                <a:ea typeface="+mn-ea"/>
                <a:cs typeface="+mn-cs"/>
              </a:rPr>
              <a:t>ITU’s</a:t>
            </a:r>
            <a:r>
              <a:rPr lang="it-IT" sz="3600" b="1" dirty="0" smtClean="0">
                <a:solidFill>
                  <a:srgbClr val="1F497D"/>
                </a:solidFill>
                <a:ea typeface="+mn-ea"/>
                <a:cs typeface="+mn-cs"/>
              </a:rPr>
              <a:t> mandate on </a:t>
            </a:r>
            <a:r>
              <a:rPr lang="it-IT" sz="3600" b="1" dirty="0" err="1" smtClean="0">
                <a:solidFill>
                  <a:srgbClr val="1F497D"/>
                </a:solidFill>
                <a:ea typeface="+mn-ea"/>
                <a:cs typeface="+mn-cs"/>
              </a:rPr>
              <a:t>Cybersecurity</a:t>
            </a:r>
            <a:r>
              <a:rPr lang="it-IT" sz="3600" b="1" dirty="0">
                <a:solidFill>
                  <a:srgbClr val="1F497D"/>
                </a:solidFill>
                <a:ea typeface="+mn-ea"/>
                <a:cs typeface="+mn-cs"/>
              </a:rPr>
              <a:t/>
            </a:r>
            <a:br>
              <a:rPr lang="it-IT" sz="3600" b="1" dirty="0">
                <a:solidFill>
                  <a:srgbClr val="1F497D"/>
                </a:solidFill>
                <a:ea typeface="+mn-ea"/>
                <a:cs typeface="+mn-cs"/>
              </a:rPr>
            </a:br>
            <a:endParaRPr lang="en-US" sz="3200" dirty="0"/>
          </a:p>
        </p:txBody>
      </p:sp>
      <p:sp>
        <p:nvSpPr>
          <p:cNvPr id="5" name="Content Placeholder 1"/>
          <p:cNvSpPr txBox="1">
            <a:spLocks/>
          </p:cNvSpPr>
          <p:nvPr/>
        </p:nvSpPr>
        <p:spPr bwMode="auto">
          <a:xfrm>
            <a:off x="892311" y="1573122"/>
            <a:ext cx="4752527" cy="738664"/>
          </a:xfrm>
          <a:prstGeom prst="rect">
            <a:avLst/>
          </a:prstGeom>
        </p:spPr>
        <p:txBody>
          <a:bodyPr wrap="square">
            <a:spAutoFit/>
          </a:bodyPr>
          <a:lstStyle>
            <a:defPPr>
              <a:defRPr lang="en-US"/>
            </a:defPPr>
            <a:lvl1pPr marL="285750" indent="-285750">
              <a:spcBef>
                <a:spcPts val="1200"/>
              </a:spcBef>
              <a:spcAft>
                <a:spcPts val="1200"/>
              </a:spcAft>
              <a:buFont typeface="Arial" pitchFamily="34" charset="0"/>
              <a:buChar char="•"/>
              <a:defRPr>
                <a:latin typeface="Calibri" pitchFamily="34" charset="0"/>
              </a:defRPr>
            </a:lvl1pPr>
          </a:lstStyle>
          <a:p>
            <a:pPr marL="0" indent="0">
              <a:spcBef>
                <a:spcPts val="0"/>
              </a:spcBef>
              <a:spcAft>
                <a:spcPts val="0"/>
              </a:spcAft>
              <a:buNone/>
            </a:pPr>
            <a:r>
              <a:rPr lang="en-US" sz="1400" dirty="0"/>
              <a:t>2003 – </a:t>
            </a:r>
            <a:r>
              <a:rPr lang="en-US" sz="1400" dirty="0" smtClean="0"/>
              <a:t>2005</a:t>
            </a:r>
          </a:p>
          <a:p>
            <a:pPr marL="0" indent="0">
              <a:spcBef>
                <a:spcPts val="0"/>
              </a:spcBef>
              <a:spcAft>
                <a:spcPts val="0"/>
              </a:spcAft>
              <a:buNone/>
            </a:pPr>
            <a:r>
              <a:rPr lang="en-US" sz="1400" dirty="0" smtClean="0"/>
              <a:t>WSIS </a:t>
            </a:r>
            <a:r>
              <a:rPr lang="en-US" sz="1400" dirty="0"/>
              <a:t>entrusted ITU as sole facilitator for WSIS Action Line </a:t>
            </a:r>
            <a:r>
              <a:rPr lang="en-US" sz="1400" dirty="0" smtClean="0"/>
              <a:t>C5 - “</a:t>
            </a:r>
            <a:r>
              <a:rPr lang="en-US" sz="1400" b="1" dirty="0" smtClean="0"/>
              <a:t>Building </a:t>
            </a:r>
            <a:r>
              <a:rPr lang="en-US" sz="1400" b="1" dirty="0"/>
              <a:t>Confidence and Security in the use of ICTs</a:t>
            </a:r>
            <a:r>
              <a:rPr lang="en-US" sz="1400" dirty="0"/>
              <a:t>”</a:t>
            </a:r>
          </a:p>
        </p:txBody>
      </p:sp>
      <p:pic>
        <p:nvPicPr>
          <p:cNvPr id="6" name="Picture 2"/>
          <p:cNvPicPr>
            <a:picLocks noChangeAspect="1" noChangeArrowheads="1"/>
          </p:cNvPicPr>
          <p:nvPr/>
        </p:nvPicPr>
        <p:blipFill>
          <a:blip r:embed="rId3" cstate="print"/>
          <a:srcRect/>
          <a:stretch>
            <a:fillRect/>
          </a:stretch>
        </p:blipFill>
        <p:spPr bwMode="auto">
          <a:xfrm>
            <a:off x="5839158" y="1509034"/>
            <a:ext cx="2619042" cy="771781"/>
          </a:xfrm>
          <a:prstGeom prst="rect">
            <a:avLst/>
          </a:prstGeom>
          <a:noFill/>
          <a:ln w="9525">
            <a:noFill/>
            <a:miter lim="800000"/>
            <a:headEnd/>
            <a:tailEnd/>
          </a:ln>
        </p:spPr>
      </p:pic>
      <p:sp>
        <p:nvSpPr>
          <p:cNvPr id="8" name="Content Placeholder 1"/>
          <p:cNvSpPr txBox="1">
            <a:spLocks/>
          </p:cNvSpPr>
          <p:nvPr/>
        </p:nvSpPr>
        <p:spPr bwMode="auto">
          <a:xfrm>
            <a:off x="3172824" y="2704066"/>
            <a:ext cx="5010073" cy="1169551"/>
          </a:xfrm>
          <a:prstGeom prst="rect">
            <a:avLst/>
          </a:prstGeom>
        </p:spPr>
        <p:txBody>
          <a:bodyPr wrap="square">
            <a:spAutoFit/>
          </a:bodyPr>
          <a:lstStyle>
            <a:defPPr>
              <a:defRPr lang="en-US"/>
            </a:defPPr>
            <a:lvl1pPr marL="0" indent="0">
              <a:spcBef>
                <a:spcPts val="0"/>
              </a:spcBef>
              <a:spcAft>
                <a:spcPts val="0"/>
              </a:spcAft>
              <a:buFont typeface="Arial" pitchFamily="34" charset="0"/>
              <a:buNone/>
              <a:defRPr>
                <a:latin typeface="Calibri" pitchFamily="34" charset="0"/>
              </a:defRPr>
            </a:lvl1pPr>
          </a:lstStyle>
          <a:p>
            <a:r>
              <a:rPr lang="en-US" sz="1400" dirty="0"/>
              <a:t>2007</a:t>
            </a:r>
          </a:p>
          <a:p>
            <a:r>
              <a:rPr lang="en-US" sz="1400" b="1" dirty="0" smtClean="0"/>
              <a:t>Global Cybersecurity </a:t>
            </a:r>
            <a:r>
              <a:rPr lang="en-US" sz="1400" b="1" dirty="0"/>
              <a:t>Agenda (GCA) </a:t>
            </a:r>
            <a:r>
              <a:rPr lang="en-US" sz="1400" dirty="0" smtClean="0"/>
              <a:t>was launched by ITU Secretary General</a:t>
            </a:r>
            <a:endParaRPr lang="en-US" sz="1400" dirty="0"/>
          </a:p>
          <a:p>
            <a:r>
              <a:rPr lang="en-US" sz="1400" dirty="0" smtClean="0"/>
              <a:t>The GCA is a </a:t>
            </a:r>
            <a:r>
              <a:rPr lang="en-US" sz="1400" b="1" dirty="0" smtClean="0"/>
              <a:t>framework </a:t>
            </a:r>
            <a:r>
              <a:rPr lang="en-US" sz="1400" b="1" dirty="0"/>
              <a:t>for international cooperation in cybersecurity</a:t>
            </a:r>
          </a:p>
        </p:txBody>
      </p:sp>
      <p:pic>
        <p:nvPicPr>
          <p:cNvPr id="9" name="Picture 8" descr="pillars"/>
          <p:cNvPicPr>
            <a:picLocks noChangeAspect="1" noChangeArrowheads="1"/>
          </p:cNvPicPr>
          <p:nvPr/>
        </p:nvPicPr>
        <p:blipFill>
          <a:blip r:embed="rId4" cstate="print"/>
          <a:srcRect/>
          <a:stretch>
            <a:fillRect/>
          </a:stretch>
        </p:blipFill>
        <p:spPr bwMode="auto">
          <a:xfrm>
            <a:off x="1038558" y="2573594"/>
            <a:ext cx="1447800" cy="1342233"/>
          </a:xfrm>
          <a:prstGeom prst="rect">
            <a:avLst/>
          </a:prstGeom>
          <a:noFill/>
          <a:ln w="9525">
            <a:noFill/>
            <a:miter lim="800000"/>
            <a:headEnd/>
            <a:tailEnd/>
          </a:ln>
        </p:spPr>
      </p:pic>
      <p:pic>
        <p:nvPicPr>
          <p:cNvPr id="10" name="Picture 6" descr="gca-banner"/>
          <p:cNvPicPr>
            <a:picLocks noChangeAspect="1" noChangeArrowheads="1"/>
          </p:cNvPicPr>
          <p:nvPr/>
        </p:nvPicPr>
        <p:blipFill>
          <a:blip r:embed="rId5" cstate="print"/>
          <a:srcRect/>
          <a:stretch>
            <a:fillRect/>
          </a:stretch>
        </p:blipFill>
        <p:spPr bwMode="auto">
          <a:xfrm>
            <a:off x="5077158" y="4174497"/>
            <a:ext cx="2889447" cy="455723"/>
          </a:xfrm>
          <a:prstGeom prst="rect">
            <a:avLst/>
          </a:prstGeom>
          <a:noFill/>
          <a:ln w="9525">
            <a:noFill/>
            <a:miter lim="800000"/>
            <a:headEnd/>
            <a:tailEnd/>
          </a:ln>
        </p:spPr>
      </p:pic>
      <p:sp>
        <p:nvSpPr>
          <p:cNvPr id="11" name="Content Placeholder 1"/>
          <p:cNvSpPr txBox="1">
            <a:spLocks/>
          </p:cNvSpPr>
          <p:nvPr/>
        </p:nvSpPr>
        <p:spPr bwMode="auto">
          <a:xfrm>
            <a:off x="1038558" y="4240122"/>
            <a:ext cx="3962400" cy="738664"/>
          </a:xfrm>
          <a:prstGeom prst="rect">
            <a:avLst/>
          </a:prstGeom>
        </p:spPr>
        <p:txBody>
          <a:bodyPr wrap="square">
            <a:spAutoFit/>
          </a:bodyPr>
          <a:lstStyle>
            <a:defPPr>
              <a:defRPr lang="en-US"/>
            </a:defPPr>
            <a:lvl1pPr marL="0" indent="0">
              <a:spcBef>
                <a:spcPts val="0"/>
              </a:spcBef>
              <a:spcAft>
                <a:spcPts val="0"/>
              </a:spcAft>
              <a:buFont typeface="Arial" pitchFamily="34" charset="0"/>
              <a:buNone/>
              <a:defRPr sz="1600">
                <a:latin typeface="Calibri" pitchFamily="34" charset="0"/>
              </a:defRPr>
            </a:lvl1pPr>
          </a:lstStyle>
          <a:p>
            <a:r>
              <a:rPr lang="en-US" sz="1400" dirty="0"/>
              <a:t>2008 </a:t>
            </a:r>
            <a:r>
              <a:rPr lang="en-US" sz="1400" dirty="0" smtClean="0"/>
              <a:t>to date</a:t>
            </a:r>
            <a:endParaRPr lang="en-US" sz="1400" dirty="0"/>
          </a:p>
          <a:p>
            <a:r>
              <a:rPr lang="en-US" sz="1400" dirty="0" smtClean="0"/>
              <a:t>ITU </a:t>
            </a:r>
            <a:r>
              <a:rPr lang="en-US" sz="1400" dirty="0"/>
              <a:t>Membership endorsed the GCA as the ITU-wide strategy on international cooperation.</a:t>
            </a:r>
          </a:p>
        </p:txBody>
      </p:sp>
      <p:pic>
        <p:nvPicPr>
          <p:cNvPr id="12" name="Picture 4" descr="http://groups.itu.int/Portals/32/images/banners/banner-childonlineprotection.JPG">
            <a:hlinkClick r:id="rId6"/>
          </p:cNvPr>
          <p:cNvPicPr>
            <a:picLocks noChangeAspect="1" noChangeArrowheads="1"/>
          </p:cNvPicPr>
          <p:nvPr/>
        </p:nvPicPr>
        <p:blipFill>
          <a:blip r:embed="rId7" cstate="print"/>
          <a:srcRect/>
          <a:stretch>
            <a:fillRect/>
          </a:stretch>
        </p:blipFill>
        <p:spPr bwMode="auto">
          <a:xfrm>
            <a:off x="6560232" y="4773522"/>
            <a:ext cx="1288745" cy="229838"/>
          </a:xfrm>
          <a:prstGeom prst="rect">
            <a:avLst/>
          </a:prstGeom>
          <a:noFill/>
        </p:spPr>
      </p:pic>
      <p:sp>
        <p:nvSpPr>
          <p:cNvPr id="3" name="Rounded Rectangle 2"/>
          <p:cNvSpPr/>
          <p:nvPr/>
        </p:nvSpPr>
        <p:spPr>
          <a:xfrm>
            <a:off x="657558" y="1413752"/>
            <a:ext cx="7924800" cy="997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657558" y="2487522"/>
            <a:ext cx="7924800" cy="152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657558" y="4087722"/>
            <a:ext cx="79248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892311" y="5392130"/>
            <a:ext cx="7565889" cy="954107"/>
          </a:xfrm>
          <a:prstGeom prst="rect">
            <a:avLst/>
          </a:prstGeom>
        </p:spPr>
        <p:txBody>
          <a:bodyPr wrap="square">
            <a:spAutoFit/>
          </a:bodyPr>
          <a:lstStyle/>
          <a:p>
            <a:pPr>
              <a:buFont typeface="Arial" pitchFamily="34" charset="0"/>
              <a:buNone/>
            </a:pPr>
            <a:r>
              <a:rPr lang="en-US" sz="1400" dirty="0">
                <a:latin typeface="Calibri" pitchFamily="34" charset="0"/>
              </a:rPr>
              <a:t>Building confidence and security in the use of ICTs is widely present in </a:t>
            </a:r>
            <a:r>
              <a:rPr lang="en-US" sz="1400" b="1" dirty="0" smtClean="0">
                <a:latin typeface="Calibri" pitchFamily="34" charset="0"/>
              </a:rPr>
              <a:t>ITU </a:t>
            </a:r>
            <a:r>
              <a:rPr lang="en-US" sz="1400" dirty="0" smtClean="0">
                <a:latin typeface="Calibri" pitchFamily="34" charset="0"/>
              </a:rPr>
              <a:t>resolutions</a:t>
            </a:r>
            <a:r>
              <a:rPr lang="en-US" sz="1400" dirty="0">
                <a:latin typeface="Calibri" pitchFamily="34" charset="0"/>
              </a:rPr>
              <a:t>. </a:t>
            </a:r>
            <a:endParaRPr lang="en-US" sz="1400" dirty="0" smtClean="0">
              <a:latin typeface="Calibri" pitchFamily="34" charset="0"/>
            </a:endParaRPr>
          </a:p>
          <a:p>
            <a:pPr>
              <a:buFont typeface="Arial" pitchFamily="34" charset="0"/>
              <a:buNone/>
            </a:pPr>
            <a:r>
              <a:rPr lang="en-US" sz="1400" dirty="0" smtClean="0">
                <a:latin typeface="Calibri" pitchFamily="34" charset="0"/>
              </a:rPr>
              <a:t>In particular several </a:t>
            </a:r>
            <a:r>
              <a:rPr lang="en-US" sz="1400" b="1" dirty="0" smtClean="0">
                <a:latin typeface="Calibri" pitchFamily="34" charset="0"/>
              </a:rPr>
              <a:t>ITU Conferences (ITU Plenipotentiary- PP, WTSA, </a:t>
            </a:r>
            <a:r>
              <a:rPr lang="en-US" sz="1400" b="1" dirty="0">
                <a:latin typeface="Calibri" pitchFamily="34" charset="0"/>
              </a:rPr>
              <a:t>and </a:t>
            </a:r>
            <a:r>
              <a:rPr lang="en-US" sz="1400" b="1" dirty="0" smtClean="0">
                <a:latin typeface="Calibri" pitchFamily="34" charset="0"/>
              </a:rPr>
              <a:t>WTDC) </a:t>
            </a:r>
            <a:r>
              <a:rPr lang="en-US" sz="1400" dirty="0" smtClean="0">
                <a:latin typeface="Calibri" pitchFamily="34" charset="0"/>
              </a:rPr>
              <a:t>have</a:t>
            </a:r>
            <a:r>
              <a:rPr lang="en-US" sz="1400" b="1" dirty="0" smtClean="0">
                <a:latin typeface="Calibri" pitchFamily="34" charset="0"/>
              </a:rPr>
              <a:t> </a:t>
            </a:r>
            <a:r>
              <a:rPr lang="en-US" sz="1400" dirty="0">
                <a:latin typeface="Calibri" pitchFamily="34" charset="0"/>
              </a:rPr>
              <a:t>produced Resolutions </a:t>
            </a:r>
            <a:r>
              <a:rPr lang="en-US" sz="1400" dirty="0" smtClean="0">
                <a:latin typeface="Calibri" pitchFamily="34" charset="0"/>
              </a:rPr>
              <a:t>(PP </a:t>
            </a:r>
            <a:r>
              <a:rPr lang="en-US" sz="1400" dirty="0">
                <a:latin typeface="Calibri" pitchFamily="34" charset="0"/>
              </a:rPr>
              <a:t>Res 130, 174, 179, </a:t>
            </a:r>
            <a:r>
              <a:rPr lang="en-US" sz="1400" dirty="0" smtClean="0">
                <a:latin typeface="Calibri" pitchFamily="34" charset="0"/>
              </a:rPr>
              <a:t>181, WTSA </a:t>
            </a:r>
            <a:r>
              <a:rPr lang="en-US" sz="1400" dirty="0">
                <a:latin typeface="Calibri" pitchFamily="34" charset="0"/>
              </a:rPr>
              <a:t>Res 50, 52, 58,  </a:t>
            </a:r>
            <a:r>
              <a:rPr lang="en-US" sz="1400" dirty="0" smtClean="0">
                <a:latin typeface="Calibri" pitchFamily="34" charset="0"/>
              </a:rPr>
              <a:t>and WTDC 45, 67, 69) touching </a:t>
            </a:r>
            <a:r>
              <a:rPr lang="en-US" sz="1400" dirty="0">
                <a:latin typeface="Calibri" pitchFamily="34" charset="0"/>
              </a:rPr>
              <a:t>on the most relevant ICT security related issues, from legal to policy, to technical and organization measures.</a:t>
            </a:r>
          </a:p>
        </p:txBody>
      </p:sp>
      <p:sp>
        <p:nvSpPr>
          <p:cNvPr id="16" name="Rounded Rectangle 15"/>
          <p:cNvSpPr/>
          <p:nvPr/>
        </p:nvSpPr>
        <p:spPr>
          <a:xfrm>
            <a:off x="660634" y="5306921"/>
            <a:ext cx="7924800" cy="11646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liennummernplatzhalter 6"/>
          <p:cNvSpPr>
            <a:spLocks noGrp="1"/>
          </p:cNvSpPr>
          <p:nvPr>
            <p:ph type="sldNum" sz="quarter" idx="12"/>
          </p:nvPr>
        </p:nvSpPr>
        <p:spPr/>
        <p:txBody>
          <a:bodyPr/>
          <a:lstStyle/>
          <a:p>
            <a:fld id="{7C3404DC-88EC-4CBE-BB7A-129CEF4CFB82}"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501235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055" y="5685191"/>
            <a:ext cx="1634358" cy="735461"/>
          </a:xfrm>
          <a:prstGeom prst="rect">
            <a:avLst/>
          </a:prstGeom>
        </p:spPr>
      </p:pic>
      <p:sp>
        <p:nvSpPr>
          <p:cNvPr id="2" name="Slide Number Placeholder 1"/>
          <p:cNvSpPr>
            <a:spLocks noGrp="1"/>
          </p:cNvSpPr>
          <p:nvPr>
            <p:ph type="sldNum" sz="quarter" idx="12"/>
          </p:nvPr>
        </p:nvSpPr>
        <p:spPr/>
        <p:txBody>
          <a:bodyPr/>
          <a:lstStyle/>
          <a:p>
            <a:fld id="{7C3404DC-88EC-4CBE-BB7A-129CEF4CFB82}" type="slidenum">
              <a:rPr lang="en-US" smtClean="0">
                <a:solidFill>
                  <a:prstClr val="black">
                    <a:tint val="75000"/>
                  </a:prstClr>
                </a:solidFill>
              </a:rPr>
              <a:pPr/>
              <a:t>20</a:t>
            </a:fld>
            <a:endParaRPr lang="en-US">
              <a:solidFill>
                <a:prstClr val="black">
                  <a:tint val="75000"/>
                </a:prstClr>
              </a:solidFill>
            </a:endParaRPr>
          </a:p>
        </p:txBody>
      </p:sp>
      <p:sp>
        <p:nvSpPr>
          <p:cNvPr id="4" name="Rectangle 3"/>
          <p:cNvSpPr/>
          <p:nvPr/>
        </p:nvSpPr>
        <p:spPr>
          <a:xfrm>
            <a:off x="246783" y="1828800"/>
            <a:ext cx="6172200" cy="553998"/>
          </a:xfrm>
          <a:prstGeom prst="rect">
            <a:avLst/>
          </a:prstGeom>
        </p:spPr>
        <p:txBody>
          <a:bodyPr wrap="square">
            <a:spAutoFit/>
          </a:bodyPr>
          <a:lstStyle/>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dirty="0" smtClean="0">
                <a:solidFill>
                  <a:prstClr val="black"/>
                </a:solidFill>
              </a:rPr>
              <a:t>Best practices  in cybercrime legislations,  joint technical assistance to member states, information sharing</a:t>
            </a:r>
            <a:endParaRPr lang="it-IT" sz="1500" dirty="0">
              <a:solidFill>
                <a:prstClr val="black"/>
              </a:solidFill>
              <a:sym typeface="Arial" pitchFamily="34" charset="0"/>
            </a:endParaRPr>
          </a:p>
        </p:txBody>
      </p:sp>
      <p:sp>
        <p:nvSpPr>
          <p:cNvPr id="5" name="Rectangle 4"/>
          <p:cNvSpPr/>
          <p:nvPr/>
        </p:nvSpPr>
        <p:spPr>
          <a:xfrm>
            <a:off x="2659567" y="2514600"/>
            <a:ext cx="5837216" cy="553998"/>
          </a:xfrm>
          <a:prstGeom prst="rect">
            <a:avLst/>
          </a:prstGeom>
        </p:spPr>
        <p:txBody>
          <a:bodyPr wrap="square">
            <a:spAutoFit/>
          </a:bodyPr>
          <a:lstStyle/>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500" dirty="0" smtClean="0">
                <a:solidFill>
                  <a:prstClr val="black"/>
                </a:solidFill>
                <a:sym typeface="Arial" pitchFamily="34" charset="0"/>
              </a:rPr>
              <a:t>Tap on expertise </a:t>
            </a:r>
            <a:r>
              <a:rPr lang="en-US" sz="1500" dirty="0">
                <a:solidFill>
                  <a:prstClr val="black"/>
                </a:solidFill>
                <a:sym typeface="Arial" pitchFamily="34" charset="0"/>
              </a:rPr>
              <a:t>of globally recognized industry </a:t>
            </a:r>
            <a:r>
              <a:rPr lang="en-US" sz="1500" dirty="0" smtClean="0">
                <a:solidFill>
                  <a:prstClr val="black"/>
                </a:solidFill>
                <a:sym typeface="Arial" pitchFamily="34" charset="0"/>
              </a:rPr>
              <a:t>players and accelerate info sharing with ITU member states</a:t>
            </a:r>
            <a:endParaRPr lang="it-IT" sz="1500" dirty="0">
              <a:solidFill>
                <a:prstClr val="black"/>
              </a:solidFill>
              <a:sym typeface="Arial" pitchFamily="34" charset="0"/>
            </a:endParaRPr>
          </a:p>
        </p:txBody>
      </p:sp>
      <p:pic>
        <p:nvPicPr>
          <p:cNvPr id="6" name="Picture 3"/>
          <p:cNvPicPr>
            <a:picLocks noChangeAspect="1" noChangeArrowheads="1"/>
          </p:cNvPicPr>
          <p:nvPr/>
        </p:nvPicPr>
        <p:blipFill>
          <a:blip r:embed="rId4" cstate="print">
            <a:lum contrast="10000"/>
          </a:blip>
          <a:srcRect/>
          <a:stretch>
            <a:fillRect/>
          </a:stretch>
        </p:blipFill>
        <p:spPr bwMode="auto">
          <a:xfrm>
            <a:off x="5791200" y="1828800"/>
            <a:ext cx="1828398" cy="476145"/>
          </a:xfrm>
          <a:prstGeom prst="rect">
            <a:avLst/>
          </a:prstGeom>
          <a:noFill/>
          <a:ln w="9525">
            <a:noFill/>
            <a:miter lim="800000"/>
            <a:headEnd/>
            <a:tailEnd/>
          </a:ln>
        </p:spPr>
      </p:pic>
      <p:sp>
        <p:nvSpPr>
          <p:cNvPr id="7" name="Rectangle 8"/>
          <p:cNvSpPr>
            <a:spLocks noChangeArrowheads="1"/>
          </p:cNvSpPr>
          <p:nvPr/>
        </p:nvSpPr>
        <p:spPr bwMode="auto">
          <a:xfrm>
            <a:off x="971049" y="632690"/>
            <a:ext cx="7134461" cy="7761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3600" b="1" dirty="0" smtClean="0">
                <a:solidFill>
                  <a:srgbClr val="1F497D"/>
                </a:solidFill>
                <a:sym typeface="Arial" pitchFamily="34" charset="0"/>
              </a:rPr>
              <a:t>Building a global partnership</a:t>
            </a:r>
            <a:endParaRPr lang="de-CH" sz="3600" b="1" dirty="0">
              <a:solidFill>
                <a:srgbClr val="1F497D"/>
              </a:solidFill>
              <a:sym typeface="Arial" pitchFamily="34" charset="0"/>
            </a:endParaRPr>
          </a:p>
        </p:txBody>
      </p:sp>
      <p:pic>
        <p:nvPicPr>
          <p:cNvPr id="8" name="Picture 2" descr="Symantec | United Sta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428" y="2514600"/>
            <a:ext cx="1386410" cy="380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6827" y="2438400"/>
            <a:ext cx="1098384" cy="6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79" y="3539292"/>
            <a:ext cx="1724008" cy="46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763898" y="3581878"/>
            <a:ext cx="6480547" cy="323165"/>
          </a:xfrm>
          <a:prstGeom prst="rect">
            <a:avLst/>
          </a:prstGeom>
        </p:spPr>
        <p:txBody>
          <a:bodyPr wrap="square">
            <a:spAutoFit/>
          </a:bodyPr>
          <a:lstStyle/>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dirty="0">
                <a:solidFill>
                  <a:prstClr val="black"/>
                </a:solidFill>
                <a:sym typeface="Arial" pitchFamily="34" charset="0"/>
              </a:rPr>
              <a:t>Collaboration with </a:t>
            </a:r>
            <a:r>
              <a:rPr lang="it-IT" sz="1500" dirty="0" smtClean="0">
                <a:solidFill>
                  <a:prstClr val="black"/>
                </a:solidFill>
                <a:sym typeface="Arial" pitchFamily="34" charset="0"/>
              </a:rPr>
              <a:t>ABI Research – </a:t>
            </a:r>
            <a:r>
              <a:rPr lang="it-IT" sz="1500" b="1" dirty="0" smtClean="0">
                <a:solidFill>
                  <a:prstClr val="black"/>
                </a:solidFill>
                <a:sym typeface="Arial" pitchFamily="34" charset="0"/>
              </a:rPr>
              <a:t>The Global Cybersecurity Index (GCI)</a:t>
            </a:r>
            <a:endParaRPr lang="it-IT" sz="1500" b="1" dirty="0">
              <a:solidFill>
                <a:prstClr val="black"/>
              </a:solidFill>
              <a:sym typeface="Arial" pitchFamily="34" charset="0"/>
            </a:endParaRPr>
          </a:p>
        </p:txBody>
      </p:sp>
      <p:pic>
        <p:nvPicPr>
          <p:cNvPr id="12" name="Picture 9" descr="FIRS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9195" y="4796183"/>
            <a:ext cx="1215109" cy="7425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6428" y="4843604"/>
            <a:ext cx="7208816" cy="553998"/>
          </a:xfrm>
          <a:prstGeom prst="rect">
            <a:avLst/>
          </a:prstGeom>
        </p:spPr>
        <p:txBody>
          <a:bodyPr wrap="square">
            <a:spAutoFit/>
          </a:bodyPr>
          <a:lstStyle/>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dirty="0">
                <a:solidFill>
                  <a:prstClr val="black"/>
                </a:solidFill>
                <a:sym typeface="Arial" pitchFamily="34" charset="0"/>
              </a:rPr>
              <a:t>Collaboration with </a:t>
            </a:r>
            <a:r>
              <a:rPr lang="it-IT" sz="1500" dirty="0" smtClean="0">
                <a:solidFill>
                  <a:prstClr val="black"/>
                </a:solidFill>
                <a:sym typeface="Arial" pitchFamily="34" charset="0"/>
              </a:rPr>
              <a:t>FIRST – To share best practices on computer incident response, engage in joint events, facilitate affiliation of national CIRTS of member states</a:t>
            </a:r>
            <a:endParaRPr lang="it-IT" sz="1500" dirty="0">
              <a:solidFill>
                <a:prstClr val="black"/>
              </a:solidFill>
              <a:sym typeface="Arial" pitchFamily="34" charset="0"/>
            </a:endParaRPr>
          </a:p>
        </p:txBody>
      </p:sp>
      <p:pic>
        <p:nvPicPr>
          <p:cNvPr id="14" name="Picture 2" descr="C:\Users\obiso\Pictures\downloa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5283" y="5619601"/>
            <a:ext cx="946970" cy="5570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ita.gov.om/ITAPortal/NewImages/eOman_logo.gif"/>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31789" y="5604107"/>
            <a:ext cx="561705" cy="6789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902253" y="5553301"/>
            <a:ext cx="7208816" cy="323165"/>
          </a:xfrm>
          <a:prstGeom prst="rect">
            <a:avLst/>
          </a:prstGeom>
        </p:spPr>
        <p:txBody>
          <a:bodyPr wrap="square">
            <a:spAutoFit/>
          </a:bodyPr>
          <a:lstStyle/>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dirty="0">
                <a:solidFill>
                  <a:prstClr val="black"/>
                </a:solidFill>
                <a:sym typeface="Arial" pitchFamily="34" charset="0"/>
              </a:rPr>
              <a:t>Collaboration with </a:t>
            </a:r>
            <a:r>
              <a:rPr lang="it-IT" sz="1500" dirty="0" smtClean="0">
                <a:solidFill>
                  <a:prstClr val="black"/>
                </a:solidFill>
                <a:sym typeface="Arial" pitchFamily="34" charset="0"/>
              </a:rPr>
              <a:t>Member States – </a:t>
            </a:r>
            <a:r>
              <a:rPr lang="it-IT" sz="1500" b="1" dirty="0" smtClean="0">
                <a:solidFill>
                  <a:prstClr val="black"/>
                </a:solidFill>
                <a:sym typeface="Arial" pitchFamily="34" charset="0"/>
              </a:rPr>
              <a:t>Regional Cybersecurity Centres</a:t>
            </a:r>
            <a:endParaRPr lang="it-IT" sz="1500" b="1" dirty="0">
              <a:solidFill>
                <a:prstClr val="black"/>
              </a:solidFill>
              <a:sym typeface="Arial" pitchFamily="34" charset="0"/>
            </a:endParaRPr>
          </a:p>
        </p:txBody>
      </p:sp>
      <p:pic>
        <p:nvPicPr>
          <p:cNvPr id="1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9004" y="3941107"/>
            <a:ext cx="896242" cy="91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447800" y="1375364"/>
            <a:ext cx="5437240" cy="323165"/>
          </a:xfrm>
          <a:prstGeom prst="rect">
            <a:avLst/>
          </a:prstGeom>
        </p:spPr>
        <p:txBody>
          <a:bodyPr wrap="square">
            <a:spAutoFit/>
          </a:bodyPr>
          <a:lstStyle/>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500" dirty="0" smtClean="0">
                <a:sym typeface="Arial" pitchFamily="34" charset="0"/>
              </a:rPr>
              <a:t>Founding Member and Co-</a:t>
            </a:r>
            <a:r>
              <a:rPr lang="en-US" sz="1500" dirty="0" err="1" smtClean="0">
                <a:sym typeface="Arial" pitchFamily="34" charset="0"/>
              </a:rPr>
              <a:t>initiatior</a:t>
            </a:r>
            <a:r>
              <a:rPr lang="en-US" sz="1500" dirty="0" smtClean="0">
                <a:sym typeface="Arial" pitchFamily="34" charset="0"/>
              </a:rPr>
              <a:t> of  CSIRT Maturity initiative  </a:t>
            </a:r>
            <a:endParaRPr lang="it-IT" sz="1500" dirty="0" smtClean="0">
              <a:sym typeface="Arial" pitchFamily="34" charset="0"/>
            </a:endParaRPr>
          </a:p>
        </p:txBody>
      </p:sp>
      <p:sp>
        <p:nvSpPr>
          <p:cNvPr id="20" name="Rectangle 19"/>
          <p:cNvSpPr/>
          <p:nvPr/>
        </p:nvSpPr>
        <p:spPr>
          <a:xfrm>
            <a:off x="2921745" y="5943600"/>
            <a:ext cx="4164855" cy="323165"/>
          </a:xfrm>
          <a:prstGeom prst="rect">
            <a:avLst/>
          </a:prstGeom>
        </p:spPr>
        <p:txBody>
          <a:bodyPr wrap="square">
            <a:spAutoFit/>
          </a:bodyPr>
          <a:lstStyle/>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dirty="0" smtClean="0">
                <a:solidFill>
                  <a:prstClr val="black"/>
                </a:solidFill>
                <a:sym typeface="Arial" pitchFamily="34" charset="0"/>
              </a:rPr>
              <a:t>Joint activities  to combat the proliferation of SPAM</a:t>
            </a:r>
          </a:p>
        </p:txBody>
      </p:sp>
      <p:sp>
        <p:nvSpPr>
          <p:cNvPr id="3" name="Rectangle 2"/>
          <p:cNvSpPr/>
          <p:nvPr/>
        </p:nvSpPr>
        <p:spPr>
          <a:xfrm>
            <a:off x="5265344" y="4179019"/>
            <a:ext cx="2678344" cy="553998"/>
          </a:xfrm>
          <a:prstGeom prst="rect">
            <a:avLst/>
          </a:prstGeom>
        </p:spPr>
        <p:txBody>
          <a:bodyPr wrap="square">
            <a:spAutoFit/>
          </a:bodyPr>
          <a:lstStyle/>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500" dirty="0">
                <a:solidFill>
                  <a:prstClr val="black"/>
                </a:solidFill>
                <a:sym typeface="Arial" pitchFamily="34" charset="0"/>
              </a:rPr>
              <a:t>Capacity building initiatives, </a:t>
            </a:r>
            <a:endParaRPr lang="en-US" sz="1500" dirty="0" smtClean="0">
              <a:solidFill>
                <a:prstClr val="black"/>
              </a:solidFill>
              <a:sym typeface="Arial" pitchFamily="34" charset="0"/>
            </a:endParaRPr>
          </a:p>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500" dirty="0" smtClean="0">
                <a:solidFill>
                  <a:prstClr val="black"/>
                </a:solidFill>
                <a:sym typeface="Arial" pitchFamily="34" charset="0"/>
              </a:rPr>
              <a:t>joint </a:t>
            </a:r>
            <a:r>
              <a:rPr lang="en-US" sz="1500" dirty="0">
                <a:solidFill>
                  <a:prstClr val="black"/>
                </a:solidFill>
                <a:sym typeface="Arial" pitchFamily="34" charset="0"/>
              </a:rPr>
              <a:t>consultations </a:t>
            </a:r>
            <a:r>
              <a:rPr lang="en-US" sz="1500" dirty="0" smtClean="0">
                <a:solidFill>
                  <a:prstClr val="black"/>
                </a:solidFill>
                <a:sym typeface="Arial" pitchFamily="34" charset="0"/>
              </a:rPr>
              <a:t>and </a:t>
            </a:r>
            <a:r>
              <a:rPr lang="en-US" sz="1500" dirty="0">
                <a:solidFill>
                  <a:prstClr val="black"/>
                </a:solidFill>
                <a:sym typeface="Arial" pitchFamily="34" charset="0"/>
              </a:rPr>
              <a:t>more. </a:t>
            </a:r>
            <a:endParaRPr lang="it-IT" sz="1500" dirty="0" smtClean="0">
              <a:solidFill>
                <a:prstClr val="black"/>
              </a:solidFill>
              <a:sym typeface="Arial" pitchFamily="34" charset="0"/>
            </a:endParaRP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85131" y="2962375"/>
            <a:ext cx="880126" cy="572082"/>
          </a:xfrm>
          <a:prstGeom prst="rect">
            <a:avLst/>
          </a:prstGeom>
        </p:spPr>
      </p:pic>
      <p:sp>
        <p:nvSpPr>
          <p:cNvPr id="22" name="Rectangle 21"/>
          <p:cNvSpPr/>
          <p:nvPr/>
        </p:nvSpPr>
        <p:spPr>
          <a:xfrm>
            <a:off x="246783" y="3151510"/>
            <a:ext cx="6480547" cy="323165"/>
          </a:xfrm>
          <a:prstGeom prst="rect">
            <a:avLst/>
          </a:prstGeom>
        </p:spPr>
        <p:txBody>
          <a:bodyPr wrap="square">
            <a:spAutoFit/>
          </a:bodyPr>
          <a:lstStyle/>
          <a:p>
            <a:pP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500" dirty="0">
                <a:solidFill>
                  <a:prstClr val="black"/>
                </a:solidFill>
                <a:sym typeface="Arial" pitchFamily="34" charset="0"/>
              </a:rPr>
              <a:t>Collaboration </a:t>
            </a:r>
            <a:r>
              <a:rPr lang="it-IT" sz="1500" dirty="0" smtClean="0">
                <a:solidFill>
                  <a:prstClr val="black"/>
                </a:solidFill>
                <a:sym typeface="Arial" pitchFamily="34" charset="0"/>
              </a:rPr>
              <a:t>in Study Group 2 Question 3  and in Cyberdrills</a:t>
            </a:r>
            <a:endParaRPr lang="it-IT" sz="1500" b="1" dirty="0">
              <a:solidFill>
                <a:prstClr val="black"/>
              </a:solidFill>
              <a:sym typeface="Arial" pitchFamily="34" charset="0"/>
            </a:endParaRPr>
          </a:p>
        </p:txBody>
      </p:sp>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428" y="4090156"/>
            <a:ext cx="631350" cy="631350"/>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3886" y="4038600"/>
            <a:ext cx="688952" cy="731226"/>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0609" y="4039385"/>
            <a:ext cx="1194582" cy="651283"/>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52962" y="4082020"/>
            <a:ext cx="1499072" cy="606008"/>
          </a:xfrm>
          <a:prstGeom prst="rect">
            <a:avLst/>
          </a:prstGeom>
        </p:spPr>
      </p:pic>
      <p:pic>
        <p:nvPicPr>
          <p:cNvPr id="27" name="Picture 26"/>
          <p:cNvPicPr>
            <a:picLocks noChangeAspect="1"/>
          </p:cNvPicPr>
          <p:nvPr/>
        </p:nvPicPr>
        <p:blipFill>
          <a:blip r:embed="rId17"/>
          <a:stretch>
            <a:fillRect/>
          </a:stretch>
        </p:blipFill>
        <p:spPr>
          <a:xfrm>
            <a:off x="402010" y="1402837"/>
            <a:ext cx="1121990" cy="317931"/>
          </a:xfrm>
          <a:prstGeom prst="rect">
            <a:avLst/>
          </a:prstGeom>
        </p:spPr>
      </p:pic>
    </p:spTree>
    <p:extLst>
      <p:ext uri="{BB962C8B-B14F-4D97-AF65-F5344CB8AC3E}">
        <p14:creationId xmlns:p14="http://schemas.microsoft.com/office/powerpoint/2010/main" val="3981574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914400" y="606042"/>
            <a:ext cx="8229600" cy="70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3600" b="1" dirty="0" smtClean="0">
                <a:solidFill>
                  <a:srgbClr val="1F497D"/>
                </a:solidFill>
                <a:latin typeface="Calibri"/>
              </a:rPr>
              <a:t>Collaboration with  </a:t>
            </a:r>
            <a:endParaRPr lang="en-US" altLang="en-US" sz="3600" b="1" dirty="0">
              <a:solidFill>
                <a:srgbClr val="1F497D"/>
              </a:solidFill>
              <a:latin typeface="Calibri"/>
            </a:endParaRPr>
          </a:p>
        </p:txBody>
      </p:sp>
      <p:sp>
        <p:nvSpPr>
          <p:cNvPr id="3" name="Rectangle 2"/>
          <p:cNvSpPr/>
          <p:nvPr/>
        </p:nvSpPr>
        <p:spPr>
          <a:xfrm>
            <a:off x="182467" y="1488543"/>
            <a:ext cx="8869698" cy="5349157"/>
          </a:xfrm>
          <a:prstGeom prst="rect">
            <a:avLst/>
          </a:prstGeom>
        </p:spPr>
        <p:txBody>
          <a:bodyPr wrap="square">
            <a:spAutoFit/>
          </a:bodyPr>
          <a:lstStyle/>
          <a:p>
            <a:pPr marL="342900" indent="-342900">
              <a:spcBef>
                <a:spcPct val="20000"/>
              </a:spcBef>
              <a:buFont typeface="Arial" panose="020B0604020202020204" pitchFamily="34" charset="0"/>
              <a:buChar char="•"/>
            </a:pPr>
            <a:r>
              <a:rPr lang="en-US" sz="2800" dirty="0"/>
              <a:t>Cooperation agreement signed in </a:t>
            </a:r>
            <a:r>
              <a:rPr lang="en-US" sz="2800" dirty="0" smtClean="0"/>
              <a:t>2014</a:t>
            </a:r>
          </a:p>
          <a:p>
            <a:pPr marL="800100" lvl="1" indent="-342900">
              <a:spcBef>
                <a:spcPct val="20000"/>
              </a:spcBef>
              <a:buFont typeface="Wingdings" panose="05000000000000000000" pitchFamily="2" charset="2"/>
              <a:buChar char="Ø"/>
            </a:pPr>
            <a:r>
              <a:rPr lang="en-US" sz="2000" dirty="0">
                <a:solidFill>
                  <a:prstClr val="black"/>
                </a:solidFill>
              </a:rPr>
              <a:t>ITU will facilitate the affiliation process of ITU Member State’s national CIRTs to FIRST</a:t>
            </a:r>
            <a:r>
              <a:rPr lang="en-US" sz="2000" dirty="0" smtClean="0">
                <a:solidFill>
                  <a:prstClr val="black"/>
                </a:solidFill>
              </a:rPr>
              <a:t>.</a:t>
            </a:r>
          </a:p>
          <a:p>
            <a:pPr marL="800100" lvl="1" indent="-342900">
              <a:spcBef>
                <a:spcPct val="20000"/>
              </a:spcBef>
              <a:buFont typeface="Wingdings" panose="05000000000000000000" pitchFamily="2" charset="2"/>
              <a:buChar char="Ø"/>
            </a:pPr>
            <a:r>
              <a:rPr lang="en-US" sz="2000" dirty="0" smtClean="0">
                <a:solidFill>
                  <a:prstClr val="black"/>
                </a:solidFill>
              </a:rPr>
              <a:t>ITU </a:t>
            </a:r>
            <a:r>
              <a:rPr lang="en-US" sz="2000" dirty="0">
                <a:solidFill>
                  <a:prstClr val="black"/>
                </a:solidFill>
              </a:rPr>
              <a:t>will be able to make use of FIRST’s Best Practice Guide Library (BPGL) throughout the various phases of its CIRT establishment </a:t>
            </a:r>
            <a:r>
              <a:rPr lang="en-US" sz="2000" dirty="0" err="1">
                <a:solidFill>
                  <a:prstClr val="black"/>
                </a:solidFill>
              </a:rPr>
              <a:t>programme</a:t>
            </a:r>
            <a:r>
              <a:rPr lang="en-US" sz="2000" dirty="0">
                <a:solidFill>
                  <a:prstClr val="black"/>
                </a:solidFill>
              </a:rPr>
              <a:t>.</a:t>
            </a:r>
            <a:r>
              <a:rPr lang="en-US" sz="2000" dirty="0" smtClean="0">
                <a:solidFill>
                  <a:prstClr val="black"/>
                </a:solidFill>
              </a:rPr>
              <a:t>​​</a:t>
            </a:r>
          </a:p>
          <a:p>
            <a:pPr marL="800100" lvl="1" indent="-342900">
              <a:spcBef>
                <a:spcPct val="20000"/>
              </a:spcBef>
              <a:buFont typeface="Wingdings" panose="05000000000000000000" pitchFamily="2" charset="2"/>
              <a:buChar char="Ø"/>
            </a:pPr>
            <a:r>
              <a:rPr lang="en-US" sz="2000" dirty="0" smtClean="0">
                <a:solidFill>
                  <a:prstClr val="black"/>
                </a:solidFill>
              </a:rPr>
              <a:t>FIRST </a:t>
            </a:r>
            <a:r>
              <a:rPr lang="en-US" sz="2000" dirty="0">
                <a:solidFill>
                  <a:prstClr val="black"/>
                </a:solidFill>
              </a:rPr>
              <a:t>will facilitate the interaction between ITU and FIRST Members within its various fora, to enable more effective cooperation among existing and newly established CIRTs and thus enhance the global cybersecurity development process</a:t>
            </a:r>
            <a:r>
              <a:rPr lang="en-US" sz="2000" dirty="0" smtClean="0">
                <a:solidFill>
                  <a:prstClr val="black"/>
                </a:solidFill>
              </a:rPr>
              <a:t>.</a:t>
            </a:r>
          </a:p>
          <a:p>
            <a:pPr marL="800100" lvl="1" indent="-342900">
              <a:spcBef>
                <a:spcPct val="20000"/>
              </a:spcBef>
              <a:buFont typeface="Wingdings" panose="05000000000000000000" pitchFamily="2" charset="2"/>
              <a:buChar char="Ø"/>
            </a:pPr>
            <a:r>
              <a:rPr lang="en-US" sz="2000" dirty="0" smtClean="0">
                <a:solidFill>
                  <a:prstClr val="black"/>
                </a:solidFill>
              </a:rPr>
              <a:t>FIRST </a:t>
            </a:r>
            <a:r>
              <a:rPr lang="en-US" sz="2000" dirty="0">
                <a:solidFill>
                  <a:prstClr val="black"/>
                </a:solidFill>
              </a:rPr>
              <a:t>and ITU will engage each other in relevant conferences or fora that will allow more interaction and </a:t>
            </a:r>
            <a:r>
              <a:rPr lang="en-US" sz="2000" dirty="0" smtClean="0">
                <a:solidFill>
                  <a:prstClr val="black"/>
                </a:solidFill>
              </a:rPr>
              <a:t>cooperation.</a:t>
            </a:r>
          </a:p>
          <a:p>
            <a:pPr marL="457200" indent="-457200">
              <a:spcBef>
                <a:spcPct val="20000"/>
              </a:spcBef>
              <a:buFont typeface="Arial" panose="020B0604020202020204" pitchFamily="34" charset="0"/>
              <a:buChar char="•"/>
            </a:pPr>
            <a:r>
              <a:rPr lang="en-US" sz="2800" dirty="0" smtClean="0">
                <a:solidFill>
                  <a:prstClr val="black"/>
                </a:solidFill>
              </a:rPr>
              <a:t>Recently </a:t>
            </a:r>
            <a:endParaRPr lang="en-US" sz="2800" dirty="0" smtClean="0"/>
          </a:p>
          <a:p>
            <a:pPr marL="800100" lvl="1" indent="-342900">
              <a:spcBef>
                <a:spcPct val="20000"/>
              </a:spcBef>
              <a:buFont typeface="Wingdings" panose="05000000000000000000" pitchFamily="2" charset="2"/>
              <a:buChar char="Ø"/>
            </a:pPr>
            <a:r>
              <a:rPr lang="en-US" sz="2000" dirty="0">
                <a:solidFill>
                  <a:prstClr val="black"/>
                </a:solidFill>
              </a:rPr>
              <a:t>Waiver of FIRST affiliation application fees for CIRTs participating in ITU </a:t>
            </a:r>
            <a:r>
              <a:rPr lang="en-US" sz="2000" dirty="0" err="1">
                <a:solidFill>
                  <a:prstClr val="black"/>
                </a:solidFill>
              </a:rPr>
              <a:t>Cyberdrills</a:t>
            </a:r>
            <a:r>
              <a:rPr lang="en-US" sz="2000" dirty="0">
                <a:solidFill>
                  <a:prstClr val="black"/>
                </a:solidFill>
              </a:rPr>
              <a:t>. </a:t>
            </a:r>
          </a:p>
          <a:p>
            <a:pPr marL="342900" indent="-342900">
              <a:buFont typeface="Wingdings" panose="05000000000000000000" pitchFamily="2" charset="2"/>
              <a:buChar char="Ø"/>
            </a:pPr>
            <a:endParaRPr lang="en-US" sz="2000" dirty="0">
              <a:solidFill>
                <a:prstClr val="black"/>
              </a:solidFill>
              <a:ea typeface="SimSun" panose="02010600030101010101" pitchFamily="2" charset="-122"/>
              <a:cs typeface="Arial" panose="020B0604020202020204" pitchFamily="34" charset="0"/>
            </a:endParaRPr>
          </a:p>
        </p:txBody>
      </p:sp>
      <p:sp>
        <p:nvSpPr>
          <p:cNvPr id="5" name="Slide Number Placeholder 4"/>
          <p:cNvSpPr>
            <a:spLocks noGrp="1"/>
          </p:cNvSpPr>
          <p:nvPr>
            <p:ph type="sldNum" sz="quarter" idx="12"/>
          </p:nvPr>
        </p:nvSpPr>
        <p:spPr/>
        <p:txBody>
          <a:bodyPr/>
          <a:lstStyle/>
          <a:p>
            <a:fld id="{7C3404DC-88EC-4CBE-BB7A-129CEF4CFB82}" type="slidenum">
              <a:rPr lang="en-US" smtClean="0">
                <a:solidFill>
                  <a:prstClr val="black">
                    <a:tint val="75000"/>
                  </a:prstClr>
                </a:solidFill>
              </a:rPr>
              <a:pPr/>
              <a:t>21</a:t>
            </a:fld>
            <a:endParaRPr lang="en-US" dirty="0">
              <a:solidFill>
                <a:prstClr val="black">
                  <a:tint val="75000"/>
                </a:prstClr>
              </a:solidFill>
            </a:endParaRPr>
          </a:p>
        </p:txBody>
      </p:sp>
      <p:pic>
        <p:nvPicPr>
          <p:cNvPr id="6" name="Picture 9" descr="FI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8088" y="606042"/>
            <a:ext cx="1751494" cy="107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2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880847"/>
            <a:ext cx="8229600" cy="70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3600" b="1" dirty="0" smtClean="0">
                <a:solidFill>
                  <a:srgbClr val="1F497D"/>
                </a:solidFill>
                <a:latin typeface="Calibri"/>
              </a:rPr>
              <a:t>UN-wide cooperation mechanisms</a:t>
            </a:r>
            <a:endParaRPr lang="en-US" altLang="en-US" sz="3600" b="1" dirty="0">
              <a:solidFill>
                <a:srgbClr val="1F497D"/>
              </a:solidFill>
              <a:latin typeface="Calibri"/>
            </a:endParaRPr>
          </a:p>
        </p:txBody>
      </p:sp>
      <p:sp>
        <p:nvSpPr>
          <p:cNvPr id="3" name="Rectangle 2"/>
          <p:cNvSpPr/>
          <p:nvPr/>
        </p:nvSpPr>
        <p:spPr>
          <a:xfrm>
            <a:off x="191749" y="1751809"/>
            <a:ext cx="8869698" cy="4708981"/>
          </a:xfrm>
          <a:prstGeom prst="rect">
            <a:avLst/>
          </a:prstGeom>
        </p:spPr>
        <p:txBody>
          <a:bodyPr wrap="square">
            <a:spAutoFit/>
          </a:bodyPr>
          <a:lstStyle/>
          <a:p>
            <a:r>
              <a:rPr lang="en-US" sz="2400" b="1" dirty="0" smtClean="0">
                <a:solidFill>
                  <a:prstClr val="black"/>
                </a:solidFill>
              </a:rPr>
              <a:t>UN-wide Framework on Cybersecurity and Cybercrime (2013)</a:t>
            </a:r>
          </a:p>
          <a:p>
            <a:pPr marL="800100" lvl="1" indent="-342900">
              <a:buFont typeface="Arial" panose="020B0604020202020204" pitchFamily="34" charset="0"/>
              <a:buChar char="•"/>
            </a:pPr>
            <a:endParaRPr lang="en-US" sz="2400" b="1" dirty="0">
              <a:solidFill>
                <a:prstClr val="black"/>
              </a:solidFill>
            </a:endParaRPr>
          </a:p>
          <a:p>
            <a:pPr marL="800100" lvl="1" indent="-342900">
              <a:buFont typeface="Wingdings" panose="05000000000000000000" pitchFamily="2" charset="2"/>
              <a:buChar char="Ø"/>
            </a:pPr>
            <a:r>
              <a:rPr lang="de-CH" sz="2000" dirty="0" smtClean="0">
                <a:solidFill>
                  <a:prstClr val="black"/>
                </a:solidFill>
              </a:rPr>
              <a:t>Developed </a:t>
            </a:r>
            <a:r>
              <a:rPr lang="de-CH" sz="2000" dirty="0">
                <a:solidFill>
                  <a:prstClr val="black"/>
                </a:solidFill>
              </a:rPr>
              <a:t>by ITU and UNODC along with 33 UN </a:t>
            </a:r>
            <a:r>
              <a:rPr lang="de-CH" sz="2000" dirty="0" smtClean="0">
                <a:solidFill>
                  <a:prstClr val="black"/>
                </a:solidFill>
              </a:rPr>
              <a:t>Agencies.</a:t>
            </a:r>
          </a:p>
          <a:p>
            <a:pPr marL="800100" lvl="1" indent="-342900">
              <a:buFont typeface="Wingdings" panose="05000000000000000000" pitchFamily="2" charset="2"/>
              <a:buChar char="Ø"/>
            </a:pPr>
            <a:r>
              <a:rPr lang="en-US" sz="2000" dirty="0" smtClean="0">
                <a:solidFill>
                  <a:prstClr val="black"/>
                </a:solidFill>
              </a:rPr>
              <a:t>Enables </a:t>
            </a:r>
            <a:r>
              <a:rPr lang="en-US" sz="2000" dirty="0">
                <a:solidFill>
                  <a:prstClr val="black"/>
                </a:solidFill>
              </a:rPr>
              <a:t>e</a:t>
            </a:r>
            <a:r>
              <a:rPr lang="en-US" sz="2000" dirty="0" smtClean="0">
                <a:solidFill>
                  <a:prstClr val="black"/>
                </a:solidFill>
              </a:rPr>
              <a:t>nhanced </a:t>
            </a:r>
            <a:r>
              <a:rPr lang="en-US" sz="2000" dirty="0">
                <a:solidFill>
                  <a:prstClr val="black"/>
                </a:solidFill>
              </a:rPr>
              <a:t>coordination among UN entities in their response to concerns of Member States regarding cybercrime and cybersecurity </a:t>
            </a:r>
            <a:endParaRPr lang="de-CH" sz="2000" dirty="0">
              <a:solidFill>
                <a:prstClr val="black"/>
              </a:solidFill>
            </a:endParaRPr>
          </a:p>
          <a:p>
            <a:pPr lvl="1"/>
            <a:endParaRPr lang="en-US" sz="2000" b="1" dirty="0">
              <a:solidFill>
                <a:prstClr val="black"/>
              </a:solidFill>
            </a:endParaRPr>
          </a:p>
          <a:p>
            <a:r>
              <a:rPr lang="en-US" sz="2400" b="1" dirty="0">
                <a:solidFill>
                  <a:prstClr val="black"/>
                </a:solidFill>
                <a:ea typeface="SimSun" panose="02010600030101010101" pitchFamily="2" charset="-122"/>
                <a:cs typeface="Arial" panose="020B0604020202020204" pitchFamily="34" charset="0"/>
              </a:rPr>
              <a:t>UN System Internal Coordination Plan on Cybersecurity and Cybercrime </a:t>
            </a:r>
            <a:r>
              <a:rPr lang="en-US" sz="2400" b="1" dirty="0" smtClean="0">
                <a:solidFill>
                  <a:prstClr val="black"/>
                </a:solidFill>
                <a:ea typeface="SimSun" panose="02010600030101010101" pitchFamily="2" charset="-122"/>
                <a:cs typeface="Arial" panose="020B0604020202020204" pitchFamily="34" charset="0"/>
              </a:rPr>
              <a:t>(2014)</a:t>
            </a:r>
            <a:endParaRPr lang="en-US" sz="2400" b="1" dirty="0">
              <a:solidFill>
                <a:prstClr val="black"/>
              </a:solidFill>
              <a:ea typeface="SimSun" panose="02010600030101010101" pitchFamily="2" charset="-122"/>
              <a:cs typeface="Arial" panose="020B0604020202020204" pitchFamily="34" charset="0"/>
            </a:endParaRPr>
          </a:p>
          <a:p>
            <a:endParaRPr lang="en-US" sz="2400" b="1" dirty="0" smtClean="0">
              <a:solidFill>
                <a:prstClr val="black"/>
              </a:solidFill>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sz="2000" dirty="0" smtClean="0">
                <a:solidFill>
                  <a:prstClr val="black"/>
                </a:solidFill>
                <a:ea typeface="SimSun" panose="02010600030101010101" pitchFamily="2" charset="-122"/>
                <a:cs typeface="Arial" panose="020B0604020202020204" pitchFamily="34" charset="0"/>
              </a:rPr>
              <a:t>Developed building </a:t>
            </a:r>
            <a:r>
              <a:rPr lang="en-US" sz="2000" dirty="0">
                <a:solidFill>
                  <a:prstClr val="black"/>
                </a:solidFill>
                <a:ea typeface="SimSun" panose="02010600030101010101" pitchFamily="2" charset="-122"/>
                <a:cs typeface="Arial" panose="020B0604020202020204" pitchFamily="34" charset="0"/>
              </a:rPr>
              <a:t>on the UN-wide Framework on Cybersecurity and </a:t>
            </a:r>
            <a:r>
              <a:rPr lang="en-US" sz="2000" dirty="0" smtClean="0">
                <a:solidFill>
                  <a:prstClr val="black"/>
                </a:solidFill>
                <a:ea typeface="SimSun" panose="02010600030101010101" pitchFamily="2" charset="-122"/>
                <a:cs typeface="Arial" panose="020B0604020202020204" pitchFamily="34" charset="0"/>
              </a:rPr>
              <a:t>Cybercrime upon request by the UN Secretary-General, Mr. Ban Ki-moon</a:t>
            </a:r>
          </a:p>
          <a:p>
            <a:pPr marL="800100" lvl="1" indent="-342900">
              <a:buFont typeface="Wingdings" panose="05000000000000000000" pitchFamily="2" charset="2"/>
              <a:buChar char="Ø"/>
            </a:pPr>
            <a:r>
              <a:rPr lang="en-US" sz="2000" dirty="0" smtClean="0">
                <a:solidFill>
                  <a:prstClr val="black"/>
                </a:solidFill>
                <a:ea typeface="SimSun" panose="02010600030101010101" pitchFamily="2" charset="-122"/>
                <a:cs typeface="Arial" panose="020B0604020202020204" pitchFamily="34" charset="0"/>
              </a:rPr>
              <a:t>Designed </a:t>
            </a:r>
            <a:r>
              <a:rPr lang="en-US" sz="2000" dirty="0">
                <a:solidFill>
                  <a:prstClr val="black"/>
                </a:solidFill>
                <a:ea typeface="SimSun" panose="02010600030101010101" pitchFamily="2" charset="-122"/>
                <a:cs typeface="Arial" panose="020B0604020202020204" pitchFamily="34" charset="0"/>
              </a:rPr>
              <a:t>as a guide to improve the internal coordination activities of the UN system organizations on related matters</a:t>
            </a:r>
            <a:endParaRPr lang="en-US" sz="2000" dirty="0" smtClean="0">
              <a:solidFill>
                <a:prstClr val="black"/>
              </a:solidFill>
              <a:ea typeface="SimSun" panose="02010600030101010101" pitchFamily="2" charset="-122"/>
              <a:cs typeface="Arial" panose="020B0604020202020204" pitchFamily="34" charset="0"/>
            </a:endParaRPr>
          </a:p>
          <a:p>
            <a:pPr marL="342900" indent="-342900">
              <a:buFont typeface="Wingdings" panose="05000000000000000000" pitchFamily="2" charset="2"/>
              <a:buChar char="Ø"/>
            </a:pPr>
            <a:endParaRPr lang="en-US" sz="2000" dirty="0">
              <a:solidFill>
                <a:prstClr val="black"/>
              </a:solidFill>
              <a:ea typeface="SimSun" panose="02010600030101010101" pitchFamily="2" charset="-122"/>
              <a:cs typeface="Arial" panose="020B0604020202020204" pitchFamily="34" charset="0"/>
            </a:endParaRPr>
          </a:p>
        </p:txBody>
      </p:sp>
      <p:sp>
        <p:nvSpPr>
          <p:cNvPr id="5" name="Slide Number Placeholder 4"/>
          <p:cNvSpPr>
            <a:spLocks noGrp="1"/>
          </p:cNvSpPr>
          <p:nvPr>
            <p:ph type="sldNum" sz="quarter" idx="12"/>
          </p:nvPr>
        </p:nvSpPr>
        <p:spPr/>
        <p:txBody>
          <a:bodyPr/>
          <a:lstStyle/>
          <a:p>
            <a:fld id="{7C3404DC-88EC-4CBE-BB7A-129CEF4CFB82}"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8966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313997" y="1091499"/>
            <a:ext cx="8458200" cy="5530665"/>
          </a:xfrm>
        </p:spPr>
        <p:txBody>
          <a:bodyPr>
            <a:normAutofit/>
          </a:bodyPr>
          <a:lstStyle/>
          <a:p>
            <a:r>
              <a:rPr lang="en-US" sz="2800" dirty="0" smtClean="0"/>
              <a:t>WSIS Forum 2015</a:t>
            </a:r>
          </a:p>
          <a:p>
            <a:pPr lvl="1">
              <a:buFont typeface="Wingdings" panose="05000000000000000000" pitchFamily="2" charset="2"/>
              <a:buChar char="Ø"/>
            </a:pPr>
            <a:r>
              <a:rPr lang="de-CH" sz="2400" dirty="0" smtClean="0"/>
              <a:t>Many Cybersecurity related sessions </a:t>
            </a:r>
          </a:p>
          <a:p>
            <a:pPr lvl="1">
              <a:buFont typeface="Wingdings" panose="05000000000000000000" pitchFamily="2" charset="2"/>
              <a:buChar char="Ø"/>
            </a:pPr>
            <a:r>
              <a:rPr lang="de-CH" sz="2400" dirty="0" smtClean="0"/>
              <a:t>Launching of GCI  &amp; Cyberwellness report 28 May @14h Room A </a:t>
            </a:r>
          </a:p>
          <a:p>
            <a:r>
              <a:rPr lang="en-US" sz="2800" dirty="0" err="1" smtClean="0"/>
              <a:t>Cyberdrills</a:t>
            </a:r>
            <a:r>
              <a:rPr lang="en-US" sz="2800" dirty="0" smtClean="0"/>
              <a:t> </a:t>
            </a:r>
          </a:p>
          <a:p>
            <a:pPr lvl="1">
              <a:buFont typeface="Wingdings" panose="05000000000000000000" pitchFamily="2" charset="2"/>
              <a:buChar char="Ø"/>
            </a:pPr>
            <a:r>
              <a:rPr lang="en-US" sz="2400" dirty="0"/>
              <a:t>Americas : Columbia 3-6 August </a:t>
            </a:r>
          </a:p>
          <a:p>
            <a:pPr lvl="1">
              <a:buFont typeface="Wingdings" panose="05000000000000000000" pitchFamily="2" charset="2"/>
              <a:buChar char="Ø"/>
            </a:pPr>
            <a:r>
              <a:rPr lang="en-US" sz="2400" dirty="0" smtClean="0"/>
              <a:t>Europe </a:t>
            </a:r>
            <a:r>
              <a:rPr lang="en-US" sz="2400" dirty="0"/>
              <a:t>&amp;</a:t>
            </a:r>
            <a:r>
              <a:rPr lang="en-US" sz="2400" dirty="0" smtClean="0"/>
              <a:t> CIS :  Montenegro  30 September to 2 October</a:t>
            </a:r>
          </a:p>
          <a:p>
            <a:pPr marL="342900" lvl="1" indent="-342900">
              <a:buFont typeface="Arial" panose="020B0604020202020204" pitchFamily="34" charset="0"/>
              <a:buChar char="•"/>
            </a:pPr>
            <a:r>
              <a:rPr lang="en-US" dirty="0"/>
              <a:t>Other</a:t>
            </a:r>
          </a:p>
          <a:p>
            <a:pPr lvl="1">
              <a:buFont typeface="Wingdings" panose="05000000000000000000" pitchFamily="2" charset="2"/>
              <a:buChar char="Ø"/>
            </a:pPr>
            <a:r>
              <a:rPr lang="en-US" sz="2400" dirty="0"/>
              <a:t> International Conference "Keeping Children and Young People Safe Online", Warsaw, </a:t>
            </a:r>
            <a:r>
              <a:rPr lang="en-US" sz="2400" dirty="0" smtClean="0"/>
              <a:t>Poland, 22-23 September</a:t>
            </a:r>
          </a:p>
          <a:p>
            <a:pPr lvl="1">
              <a:buFont typeface="Wingdings" panose="05000000000000000000" pitchFamily="2" charset="2"/>
              <a:buChar char="Ø"/>
            </a:pPr>
            <a:r>
              <a:rPr lang="en-US" sz="2400" dirty="0" smtClean="0"/>
              <a:t>ITU </a:t>
            </a:r>
            <a:r>
              <a:rPr lang="en-US" sz="2400" dirty="0"/>
              <a:t>Asia-Pacific training on Cybercrime Investigation and </a:t>
            </a:r>
            <a:r>
              <a:rPr lang="en-US" sz="2400" dirty="0" smtClean="0"/>
              <a:t>Forensics, 30 November to 3 December</a:t>
            </a:r>
            <a:endParaRPr lang="en-US" sz="2400" dirty="0"/>
          </a:p>
          <a:p>
            <a:pPr marL="457200" lvl="1" indent="0">
              <a:buNone/>
            </a:pPr>
            <a:endParaRPr lang="en-US" sz="2400" dirty="0" smtClean="0"/>
          </a:p>
          <a:p>
            <a:pPr marL="0" indent="0">
              <a:buNone/>
            </a:pPr>
            <a:endParaRPr lang="en-US" dirty="0" smtClean="0"/>
          </a:p>
          <a:p>
            <a:pPr>
              <a:buFont typeface="Wingdings" panose="05000000000000000000" pitchFamily="2" charset="2"/>
              <a:buChar char="Ø"/>
            </a:pPr>
            <a:endParaRPr lang="en-US" dirty="0" smtClean="0"/>
          </a:p>
          <a:p>
            <a:endParaRPr lang="en-US" dirty="0"/>
          </a:p>
        </p:txBody>
      </p:sp>
      <p:sp>
        <p:nvSpPr>
          <p:cNvPr id="5" name="Title 1"/>
          <p:cNvSpPr txBox="1">
            <a:spLocks/>
          </p:cNvSpPr>
          <p:nvPr/>
        </p:nvSpPr>
        <p:spPr bwMode="auto">
          <a:xfrm>
            <a:off x="428297" y="545198"/>
            <a:ext cx="8229600" cy="71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3600" b="1" dirty="0" smtClean="0">
                <a:solidFill>
                  <a:srgbClr val="1F497D"/>
                </a:solidFill>
                <a:latin typeface="Calibri"/>
              </a:rPr>
              <a:t>Upcoming ITU Cybersecurity Events </a:t>
            </a:r>
            <a:endParaRPr lang="en-US" altLang="en-US" sz="3600" b="1" dirty="0">
              <a:solidFill>
                <a:srgbClr val="1F497D"/>
              </a:solidFill>
              <a:latin typeface="Calibri"/>
            </a:endParaRPr>
          </a:p>
        </p:txBody>
      </p:sp>
      <p:sp>
        <p:nvSpPr>
          <p:cNvPr id="3" name="Foliennummernplatzhalter 2"/>
          <p:cNvSpPr>
            <a:spLocks noGrp="1"/>
          </p:cNvSpPr>
          <p:nvPr>
            <p:ph type="sldNum" sz="quarter" idx="12"/>
          </p:nvPr>
        </p:nvSpPr>
        <p:spPr/>
        <p:txBody>
          <a:bodyPr/>
          <a:lstStyle/>
          <a:p>
            <a:fld id="{7C3404DC-88EC-4CBE-BB7A-129CEF4CFB82}"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807501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a:defRPr/>
            </a:pPr>
            <a:fld id="{4DB54604-9C69-46EE-8BEB-A1814A05A947}" type="slidenum">
              <a:rPr lang="en-US" smtClean="0">
                <a:solidFill>
                  <a:prstClr val="black">
                    <a:tint val="75000"/>
                  </a:prstClr>
                </a:solidFill>
              </a:rPr>
              <a:pPr>
                <a:defRPr/>
              </a:pPr>
              <a:t>24</a:t>
            </a:fld>
            <a:endParaRPr lang="en-US">
              <a:solidFill>
                <a:prstClr val="black">
                  <a:tint val="75000"/>
                </a:prstClr>
              </a:solidFill>
            </a:endParaRPr>
          </a:p>
        </p:txBody>
      </p:sp>
      <p:sp>
        <p:nvSpPr>
          <p:cNvPr id="4" name="Title 3"/>
          <p:cNvSpPr>
            <a:spLocks noGrp="1"/>
          </p:cNvSpPr>
          <p:nvPr>
            <p:ph type="ctrTitle" idx="4294967295"/>
          </p:nvPr>
        </p:nvSpPr>
        <p:spPr>
          <a:xfrm>
            <a:off x="0" y="2514600"/>
            <a:ext cx="9144000" cy="1470025"/>
          </a:xfrm>
        </p:spPr>
        <p:style>
          <a:lnRef idx="1">
            <a:schemeClr val="accent5"/>
          </a:lnRef>
          <a:fillRef idx="3">
            <a:schemeClr val="accent5"/>
          </a:fillRef>
          <a:effectRef idx="2">
            <a:schemeClr val="accent5"/>
          </a:effectRef>
          <a:fontRef idx="minor">
            <a:schemeClr val="lt1"/>
          </a:fontRef>
        </p:style>
        <p:txBody>
          <a:bodyPr/>
          <a:lstStyle/>
          <a:p>
            <a:r>
              <a:rPr lang="de-CH" dirty="0" smtClean="0">
                <a:solidFill>
                  <a:schemeClr val="bg1"/>
                </a:solidFill>
              </a:rPr>
              <a:t>Thank You - Merci</a:t>
            </a:r>
            <a:endParaRPr lang="de-CH" sz="3600" dirty="0">
              <a:solidFill>
                <a:schemeClr val="bg1"/>
              </a:solidFill>
            </a:endParaRPr>
          </a:p>
        </p:txBody>
      </p:sp>
      <p:sp>
        <p:nvSpPr>
          <p:cNvPr id="2" name="TextBox 1"/>
          <p:cNvSpPr txBox="1"/>
          <p:nvPr/>
        </p:nvSpPr>
        <p:spPr>
          <a:xfrm>
            <a:off x="304800" y="5049400"/>
            <a:ext cx="8534400" cy="1292662"/>
          </a:xfrm>
          <a:prstGeom prst="rect">
            <a:avLst/>
          </a:prstGeom>
          <a:noFill/>
        </p:spPr>
        <p:txBody>
          <a:bodyPr wrap="square" rtlCol="0">
            <a:spAutoFit/>
          </a:bodyPr>
          <a:lstStyle/>
          <a:p>
            <a:pPr algn="ctr">
              <a:lnSpc>
                <a:spcPct val="150000"/>
              </a:lnSpc>
            </a:pPr>
            <a:r>
              <a:rPr lang="de-CH" sz="2400" dirty="0" smtClean="0"/>
              <a:t>http</a:t>
            </a:r>
            <a:r>
              <a:rPr lang="de-CH" sz="2400" dirty="0"/>
              <a:t>://</a:t>
            </a:r>
            <a:r>
              <a:rPr lang="de-CH" sz="2400" dirty="0" smtClean="0"/>
              <a:t>www.itu.int/en/ITU-D/Cybersecurity</a:t>
            </a:r>
            <a:endParaRPr lang="de-CH" sz="2800" dirty="0"/>
          </a:p>
          <a:p>
            <a:pPr algn="ctr">
              <a:lnSpc>
                <a:spcPct val="150000"/>
              </a:lnSpc>
            </a:pPr>
            <a:r>
              <a:rPr lang="de-CH" sz="2800" dirty="0" smtClean="0">
                <a:solidFill>
                  <a:srgbClr val="FF0000"/>
                </a:solidFill>
              </a:rPr>
              <a:t>cybersecurity@itu.int</a:t>
            </a:r>
            <a:endParaRPr lang="en-US" sz="2400" dirty="0"/>
          </a:p>
        </p:txBody>
      </p:sp>
    </p:spTree>
    <p:extLst>
      <p:ext uri="{BB962C8B-B14F-4D97-AF65-F5344CB8AC3E}">
        <p14:creationId xmlns:p14="http://schemas.microsoft.com/office/powerpoint/2010/main" val="2300157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ChangeArrowheads="1"/>
          </p:cNvSpPr>
          <p:nvPr/>
        </p:nvSpPr>
        <p:spPr bwMode="auto">
          <a:xfrm>
            <a:off x="127591" y="935018"/>
            <a:ext cx="9016409" cy="7716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de-CH" sz="3200" b="1" dirty="0">
                <a:solidFill>
                  <a:srgbClr val="1F497D"/>
                </a:solidFill>
              </a:rPr>
              <a:t>Global </a:t>
            </a:r>
            <a:r>
              <a:rPr lang="de-CH" sz="3200" b="1" dirty="0" err="1">
                <a:solidFill>
                  <a:srgbClr val="1F497D"/>
                </a:solidFill>
              </a:rPr>
              <a:t>Cybersecurity</a:t>
            </a:r>
            <a:r>
              <a:rPr lang="de-CH" sz="3200" b="1" dirty="0">
                <a:solidFill>
                  <a:srgbClr val="1F497D"/>
                </a:solidFill>
              </a:rPr>
              <a:t> Agenda (GCA) </a:t>
            </a:r>
          </a:p>
        </p:txBody>
      </p:sp>
      <p:sp>
        <p:nvSpPr>
          <p:cNvPr id="20486" name="Rectangle 4"/>
          <p:cNvSpPr>
            <a:spLocks noChangeArrowheads="1"/>
          </p:cNvSpPr>
          <p:nvPr/>
        </p:nvSpPr>
        <p:spPr bwMode="auto">
          <a:xfrm>
            <a:off x="452104" y="1169571"/>
            <a:ext cx="8372475" cy="4114818"/>
          </a:xfrm>
          <a:prstGeom prst="rect">
            <a:avLst/>
          </a:prstGeom>
          <a:noFill/>
          <a:ln w="9525">
            <a:noFill/>
            <a:miter lim="800000"/>
            <a:headEnd/>
            <a:tailEnd/>
          </a:ln>
        </p:spPr>
        <p:txBody>
          <a:bodyPr/>
          <a:lstStyle/>
          <a:p>
            <a:pPr marL="342900" indent="-342900" eaLnBrk="0" hangingPunct="0">
              <a:spcBef>
                <a:spcPts val="600"/>
              </a:spcBef>
              <a:spcAft>
                <a:spcPts val="600"/>
              </a:spcAft>
              <a:buClr>
                <a:schemeClr val="tx1"/>
              </a:buClr>
              <a:buSzPct val="110000"/>
            </a:pPr>
            <a:endParaRPr lang="en-US" sz="2000" b="0" dirty="0">
              <a:solidFill>
                <a:schemeClr val="tx1"/>
              </a:solidFill>
            </a:endParaRPr>
          </a:p>
        </p:txBody>
      </p:sp>
      <p:sp>
        <p:nvSpPr>
          <p:cNvPr id="11" name="Rectangle 1"/>
          <p:cNvSpPr>
            <a:spLocks noChangeArrowheads="1"/>
          </p:cNvSpPr>
          <p:nvPr/>
        </p:nvSpPr>
        <p:spPr bwMode="auto">
          <a:xfrm>
            <a:off x="180530" y="1941194"/>
            <a:ext cx="5869173" cy="4664165"/>
          </a:xfrm>
          <a:prstGeom prst="rect">
            <a:avLst/>
          </a:prstGeom>
          <a:noFill/>
          <a:ln w="9525">
            <a:noFill/>
            <a:round/>
            <a:headEnd/>
            <a:tailEnd/>
          </a:ln>
        </p:spPr>
        <p:txBody>
          <a:bodyPr lIns="90000" tIns="46800" rIns="90000" bIns="46800"/>
          <a:lstStyle/>
          <a:p>
            <a:pPr marL="285750" indent="-285750" defTabSz="449263">
              <a:lnSpc>
                <a:spcPct val="90000"/>
              </a:lnSpc>
              <a:spcBef>
                <a:spcPts val="600"/>
              </a:spcBef>
              <a:spcAft>
                <a:spcPts val="600"/>
              </a:spcAft>
              <a:buSzPct val="110000"/>
              <a:buFont typeface="Arial" panose="020B0604020202020204" pitchFamily="34" charset="0"/>
              <a:buChar char="•"/>
              <a:tabLst>
                <a:tab pos="2651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b="0" dirty="0" smtClean="0">
                <a:sym typeface="Arial" pitchFamily="34" charset="0"/>
              </a:rPr>
              <a:t>GCA </a:t>
            </a:r>
            <a:r>
              <a:rPr lang="en-US" sz="1600" b="0" dirty="0">
                <a:sym typeface="Arial" pitchFamily="34" charset="0"/>
              </a:rPr>
              <a:t>is designed for cooperation and efficiency, encouraging collaboration with and between all relevant partners, and building on existing initiatives to avoid duplicating </a:t>
            </a:r>
            <a:r>
              <a:rPr lang="en-US" sz="1600" b="0" dirty="0" smtClean="0">
                <a:sym typeface="Arial" pitchFamily="34" charset="0"/>
              </a:rPr>
              <a:t>efforts.</a:t>
            </a:r>
          </a:p>
          <a:p>
            <a:pPr marL="285750" indent="-285750" defTabSz="449263">
              <a:lnSpc>
                <a:spcPct val="90000"/>
              </a:lnSpc>
              <a:spcBef>
                <a:spcPts val="600"/>
              </a:spcBef>
              <a:spcAft>
                <a:spcPts val="600"/>
              </a:spcAft>
              <a:buSzPct val="110000"/>
              <a:buFont typeface="Arial" panose="020B0604020202020204" pitchFamily="34" charset="0"/>
              <a:buChar char="•"/>
              <a:tabLst>
                <a:tab pos="2651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b="0" dirty="0" smtClean="0">
                <a:sym typeface="Arial" pitchFamily="34" charset="0"/>
              </a:rPr>
              <a:t>GCA </a:t>
            </a:r>
            <a:r>
              <a:rPr lang="en-US" sz="1600" b="0" dirty="0">
                <a:sym typeface="Arial" pitchFamily="34" charset="0"/>
              </a:rPr>
              <a:t>builds upon five </a:t>
            </a:r>
            <a:r>
              <a:rPr lang="en-US" sz="1600" b="0" dirty="0" smtClean="0">
                <a:sym typeface="Arial" pitchFamily="34" charset="0"/>
              </a:rPr>
              <a:t>pillars:</a:t>
            </a:r>
            <a:endParaRPr lang="en-US" sz="1600" dirty="0">
              <a:sym typeface="Arial" pitchFamily="34" charset="0"/>
            </a:endParaRPr>
          </a:p>
          <a:p>
            <a:pPr marL="800100" lvl="1" indent="-342900" defTabSz="449263">
              <a:lnSpc>
                <a:spcPct val="90000"/>
              </a:lnSpc>
              <a:spcBef>
                <a:spcPts val="600"/>
              </a:spcBef>
              <a:spcAft>
                <a:spcPts val="600"/>
              </a:spcAft>
              <a:buSzPct val="110000"/>
              <a:buFont typeface="+mj-lt"/>
              <a:buAutoNum type="arabicPeriod"/>
              <a:tabLst>
                <a:tab pos="2651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dirty="0" smtClean="0">
                <a:sym typeface="Arial" pitchFamily="34" charset="0"/>
              </a:rPr>
              <a:t>Legal Measures</a:t>
            </a:r>
          </a:p>
          <a:p>
            <a:pPr marL="800100" lvl="1" indent="-342900" defTabSz="449263">
              <a:lnSpc>
                <a:spcPct val="90000"/>
              </a:lnSpc>
              <a:spcBef>
                <a:spcPts val="600"/>
              </a:spcBef>
              <a:spcAft>
                <a:spcPts val="600"/>
              </a:spcAft>
              <a:buSzPct val="110000"/>
              <a:buFont typeface="+mj-lt"/>
              <a:buAutoNum type="arabicPeriod"/>
              <a:tabLst>
                <a:tab pos="2651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dirty="0" smtClean="0">
                <a:sym typeface="Arial" pitchFamily="34" charset="0"/>
              </a:rPr>
              <a:t>Technical </a:t>
            </a:r>
            <a:r>
              <a:rPr lang="en-US" sz="1600" dirty="0">
                <a:sym typeface="Arial" pitchFamily="34" charset="0"/>
              </a:rPr>
              <a:t>and Procedural </a:t>
            </a:r>
            <a:r>
              <a:rPr lang="en-US" sz="1600" dirty="0" smtClean="0">
                <a:sym typeface="Arial" pitchFamily="34" charset="0"/>
              </a:rPr>
              <a:t>Measures</a:t>
            </a:r>
          </a:p>
          <a:p>
            <a:pPr marL="800100" lvl="1" indent="-342900" defTabSz="449263">
              <a:lnSpc>
                <a:spcPct val="90000"/>
              </a:lnSpc>
              <a:spcBef>
                <a:spcPts val="600"/>
              </a:spcBef>
              <a:spcAft>
                <a:spcPts val="600"/>
              </a:spcAft>
              <a:buSzPct val="110000"/>
              <a:buFont typeface="+mj-lt"/>
              <a:buAutoNum type="arabicPeriod"/>
              <a:tabLst>
                <a:tab pos="2651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dirty="0" smtClean="0">
                <a:sym typeface="Arial" pitchFamily="34" charset="0"/>
              </a:rPr>
              <a:t>Organizational Structure</a:t>
            </a:r>
          </a:p>
          <a:p>
            <a:pPr marL="800100" lvl="1" indent="-342900" defTabSz="449263">
              <a:lnSpc>
                <a:spcPct val="90000"/>
              </a:lnSpc>
              <a:spcBef>
                <a:spcPts val="600"/>
              </a:spcBef>
              <a:spcAft>
                <a:spcPts val="600"/>
              </a:spcAft>
              <a:buSzPct val="110000"/>
              <a:buFont typeface="+mj-lt"/>
              <a:buAutoNum type="arabicPeriod"/>
              <a:tabLst>
                <a:tab pos="2651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dirty="0" smtClean="0">
                <a:sym typeface="Arial" pitchFamily="34" charset="0"/>
              </a:rPr>
              <a:t>Capacity Building</a:t>
            </a:r>
          </a:p>
          <a:p>
            <a:pPr marL="800100" lvl="1" indent="-342900" defTabSz="449263">
              <a:lnSpc>
                <a:spcPct val="90000"/>
              </a:lnSpc>
              <a:spcBef>
                <a:spcPts val="600"/>
              </a:spcBef>
              <a:spcAft>
                <a:spcPts val="600"/>
              </a:spcAft>
              <a:buSzPct val="110000"/>
              <a:buFont typeface="+mj-lt"/>
              <a:buAutoNum type="arabicPeriod"/>
              <a:tabLst>
                <a:tab pos="2651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dirty="0" smtClean="0">
                <a:sym typeface="Arial" pitchFamily="34" charset="0"/>
              </a:rPr>
              <a:t>International </a:t>
            </a:r>
            <a:r>
              <a:rPr lang="en-US" sz="1600" dirty="0">
                <a:sym typeface="Arial" pitchFamily="34" charset="0"/>
              </a:rPr>
              <a:t>Cooperation  </a:t>
            </a:r>
            <a:endParaRPr lang="en-US" sz="1600" dirty="0" smtClean="0">
              <a:sym typeface="Arial" pitchFamily="34" charset="0"/>
            </a:endParaRPr>
          </a:p>
          <a:p>
            <a:pPr marL="342900" indent="-342900" defTabSz="449263">
              <a:lnSpc>
                <a:spcPct val="90000"/>
              </a:lnSpc>
              <a:spcBef>
                <a:spcPts val="600"/>
              </a:spcBef>
              <a:spcAft>
                <a:spcPts val="600"/>
              </a:spcAft>
              <a:buSzPct val="110000"/>
              <a:buFont typeface="Arial" panose="020B0604020202020204" pitchFamily="34" charset="0"/>
              <a:buChar char="•"/>
              <a:tabLst>
                <a:tab pos="2651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b="0" dirty="0" smtClean="0">
                <a:sym typeface="Arial" pitchFamily="34" charset="0"/>
              </a:rPr>
              <a:t>Since </a:t>
            </a:r>
            <a:r>
              <a:rPr lang="en-US" sz="1600" b="0" dirty="0">
                <a:sym typeface="Arial" pitchFamily="34" charset="0"/>
              </a:rPr>
              <a:t>its launch, GCA has attracted the support and recognition of leaders and cybersecurity experts around the world. </a:t>
            </a:r>
            <a:endParaRPr lang="en-US" sz="1600" dirty="0">
              <a:sym typeface="Arial" pitchFamily="34" charset="0"/>
            </a:endParaRPr>
          </a:p>
        </p:txBody>
      </p:sp>
      <p:pic>
        <p:nvPicPr>
          <p:cNvPr id="4098" name="Picture 2"/>
          <p:cNvPicPr>
            <a:picLocks noChangeAspect="1" noChangeArrowheads="1"/>
          </p:cNvPicPr>
          <p:nvPr/>
        </p:nvPicPr>
        <p:blipFill>
          <a:blip r:embed="rId3" cstate="print">
            <a:lum bright="6000"/>
          </a:blip>
          <a:srcRect/>
          <a:stretch>
            <a:fillRect/>
          </a:stretch>
        </p:blipFill>
        <p:spPr bwMode="auto">
          <a:xfrm>
            <a:off x="5844250" y="2133600"/>
            <a:ext cx="2980329" cy="2916236"/>
          </a:xfrm>
          <a:prstGeom prst="rect">
            <a:avLst/>
          </a:prstGeom>
          <a:noFill/>
          <a:ln w="9525">
            <a:solidFill>
              <a:srgbClr val="6699FF">
                <a:alpha val="98824"/>
              </a:srgbClr>
            </a:solidFill>
            <a:prstDash val="sysDot"/>
            <a:miter lim="800000"/>
            <a:headEnd/>
            <a:tailEnd/>
          </a:ln>
        </p:spPr>
      </p:pic>
      <p:sp>
        <p:nvSpPr>
          <p:cNvPr id="2" name="Foliennummernplatzhalter 1"/>
          <p:cNvSpPr>
            <a:spLocks noGrp="1"/>
          </p:cNvSpPr>
          <p:nvPr>
            <p:ph type="sldNum" sz="quarter" idx="12"/>
          </p:nvPr>
        </p:nvSpPr>
        <p:spPr/>
        <p:txBody>
          <a:bodyPr/>
          <a:lstStyle/>
          <a:p>
            <a:fld id="{7C3404DC-88EC-4CBE-BB7A-129CEF4CFB8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3041879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31"/>
          <p:cNvSpPr>
            <a:spLocks noChangeArrowheads="1"/>
          </p:cNvSpPr>
          <p:nvPr/>
        </p:nvSpPr>
        <p:spPr bwMode="auto">
          <a:xfrm>
            <a:off x="220202" y="1469792"/>
            <a:ext cx="8795658" cy="5167423"/>
          </a:xfrm>
          <a:prstGeom prst="ellipse">
            <a:avLst/>
          </a:prstGeom>
          <a:noFill/>
          <a:ln w="9525">
            <a:solidFill>
              <a:srgbClr val="CCECFF"/>
            </a:solidFill>
            <a:round/>
            <a:headEnd/>
            <a:tailEnd/>
          </a:ln>
          <a:effectLst/>
          <a:scene3d>
            <a:camera prst="orthographicFront"/>
            <a:lightRig rig="threePt" dir="t"/>
          </a:scene3d>
          <a:sp3d>
            <a:bevelT prst="angle"/>
          </a:sp3d>
        </p:spPr>
        <p:txBody>
          <a:bodyPr wrap="none" anchor="ctr"/>
          <a:lstStyle/>
          <a:p>
            <a:pPr defTabSz="449263">
              <a:buClr>
                <a:srgbClr val="000000"/>
              </a:buClr>
              <a:buSzPct val="100000"/>
              <a:buFont typeface="Times New Roman" pitchFamily="18" charset="0"/>
              <a:buNone/>
              <a:defRPr/>
            </a:pPr>
            <a:endParaRPr lang="en-US" sz="2400">
              <a:solidFill>
                <a:prstClr val="black"/>
              </a:solidFill>
              <a:cs typeface="Arial" pitchFamily="34" charset="0"/>
              <a:sym typeface="Arial" pitchFamily="34" charset="0"/>
            </a:endParaRPr>
          </a:p>
        </p:txBody>
      </p:sp>
      <p:grpSp>
        <p:nvGrpSpPr>
          <p:cNvPr id="27" name="Group 26"/>
          <p:cNvGrpSpPr/>
          <p:nvPr/>
        </p:nvGrpSpPr>
        <p:grpSpPr>
          <a:xfrm>
            <a:off x="4661574" y="4359780"/>
            <a:ext cx="4327525" cy="1815583"/>
            <a:chOff x="4416609" y="4155263"/>
            <a:chExt cx="4327525" cy="1815583"/>
          </a:xfrm>
        </p:grpSpPr>
        <p:sp>
          <p:nvSpPr>
            <p:cNvPr id="5" name="AutoShape 22"/>
            <p:cNvSpPr>
              <a:spLocks noChangeArrowheads="1"/>
            </p:cNvSpPr>
            <p:nvPr/>
          </p:nvSpPr>
          <p:spPr bwMode="auto">
            <a:xfrm>
              <a:off x="4873809" y="4513521"/>
              <a:ext cx="3870325" cy="1457325"/>
            </a:xfrm>
            <a:prstGeom prst="roundRect">
              <a:avLst>
                <a:gd name="adj" fmla="val 6769"/>
              </a:avLst>
            </a:prstGeom>
            <a:blipFill dpi="0" rotWithShape="0">
              <a:blip r:embed="rId3" cstate="print"/>
              <a:srcRect/>
              <a:stretch>
                <a:fillRect/>
              </a:stretch>
            </a:blipFill>
            <a:ln w="6480">
              <a:solidFill>
                <a:srgbClr val="C0C0C0"/>
              </a:solidFill>
              <a:miter lim="800000"/>
              <a:headEnd/>
              <a:tailEnd/>
            </a:ln>
            <a:effectLst>
              <a:outerShdw blurRad="63500" dist="17819" dir="2700000" algn="ctr" rotWithShape="0">
                <a:srgbClr val="C0C0C0">
                  <a:alpha val="50026"/>
                </a:srgbClr>
              </a:outerShdw>
            </a:effectLst>
          </p:spPr>
          <p:txBody>
            <a:bodyPr wrap="none" lIns="90000" tIns="46800" rIns="90000" bIns="46800" anchor="ctr"/>
            <a:lstStyle/>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a:solidFill>
                    <a:srgbClr val="1F497D"/>
                  </a:solidFill>
                  <a:cs typeface="Arial" pitchFamily="34" charset="0"/>
                  <a:sym typeface="Arial" pitchFamily="34" charset="0"/>
                </a:rPr>
                <a:t>ITU National Cybersecurity Strategy </a:t>
              </a:r>
              <a:r>
                <a:rPr lang="en-US" sz="1200" dirty="0" smtClean="0">
                  <a:solidFill>
                    <a:srgbClr val="1F497D"/>
                  </a:solidFill>
                  <a:cs typeface="Arial" pitchFamily="34" charset="0"/>
                  <a:sym typeface="Arial" pitchFamily="34" charset="0"/>
                </a:rPr>
                <a:t>Guide</a:t>
              </a:r>
              <a:endParaRPr lang="de-CH" sz="1200" dirty="0" smtClean="0">
                <a:solidFill>
                  <a:srgbClr val="1F497D"/>
                </a:solidFill>
                <a:cs typeface="Arial" pitchFamily="34" charset="0"/>
                <a:sym typeface="Arial" pitchFamily="34" charset="0"/>
              </a:endParaRP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CH" sz="1200" dirty="0" smtClean="0">
                  <a:solidFill>
                    <a:srgbClr val="1F497D"/>
                  </a:solidFill>
                  <a:cs typeface="Arial" pitchFamily="34" charset="0"/>
                  <a:sym typeface="Arial" pitchFamily="34" charset="0"/>
                </a:rPr>
                <a:t>Global </a:t>
              </a:r>
              <a:r>
                <a:rPr lang="de-CH" sz="1200" dirty="0">
                  <a:solidFill>
                    <a:srgbClr val="1F497D"/>
                  </a:solidFill>
                  <a:cs typeface="Arial" pitchFamily="34" charset="0"/>
                  <a:sym typeface="Arial" pitchFamily="34" charset="0"/>
                </a:rPr>
                <a:t>Cybersecurity Index (GCI)</a:t>
              </a:r>
              <a:endParaRPr lang="en-US" sz="1200" dirty="0">
                <a:solidFill>
                  <a:srgbClr val="1F497D"/>
                </a:solidFill>
                <a:cs typeface="Arial" pitchFamily="34" charset="0"/>
                <a:sym typeface="Arial" pitchFamily="34" charset="0"/>
              </a:endParaRP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err="1">
                  <a:solidFill>
                    <a:srgbClr val="1F497D"/>
                  </a:solidFill>
                  <a:ea typeface="Arial" charset="0"/>
                  <a:sym typeface="Arial" charset="0"/>
                </a:rPr>
                <a:t>Cyberwellness</a:t>
              </a:r>
              <a:r>
                <a:rPr lang="en-US" sz="1200" dirty="0">
                  <a:solidFill>
                    <a:srgbClr val="1F497D"/>
                  </a:solidFill>
                  <a:ea typeface="Arial" charset="0"/>
                  <a:sym typeface="Arial" charset="0"/>
                </a:rPr>
                <a:t> Profiles </a:t>
              </a:r>
              <a:endParaRPr lang="en-US" sz="1200" dirty="0">
                <a:solidFill>
                  <a:srgbClr val="1F497D"/>
                </a:solidFill>
                <a:cs typeface="Arial" pitchFamily="34" charset="0"/>
                <a:sym typeface="Arial" pitchFamily="34" charset="0"/>
              </a:endParaRP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cs typeface="Arial" pitchFamily="34" charset="0"/>
                  <a:sym typeface="Arial" pitchFamily="34" charset="0"/>
                </a:rPr>
                <a:t>Technical assistance and projects in LDCs</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a:solidFill>
                    <a:srgbClr val="1F497D"/>
                  </a:solidFill>
                  <a:cs typeface="Arial" pitchFamily="34" charset="0"/>
                  <a:sym typeface="Arial" pitchFamily="34" charset="0"/>
                </a:rPr>
                <a:t>Elaboration of Best Practices at ITU-D SG 2 Q3/2</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cs typeface="Arial" pitchFamily="34" charset="0"/>
                  <a:sym typeface="Arial" pitchFamily="34" charset="0"/>
                </a:rPr>
                <a:t>Regional </a:t>
              </a:r>
              <a:r>
                <a:rPr lang="en-US" sz="1200" dirty="0">
                  <a:solidFill>
                    <a:srgbClr val="1F497D"/>
                  </a:solidFill>
                  <a:cs typeface="Arial" pitchFamily="34" charset="0"/>
                  <a:sym typeface="Arial" pitchFamily="34" charset="0"/>
                </a:rPr>
                <a:t>Cybersecurity Workshops</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cs typeface="Arial" pitchFamily="34" charset="0"/>
                  <a:sym typeface="Arial" pitchFamily="34" charset="0"/>
                </a:rPr>
                <a:t>Training for high-level Member State officials</a:t>
              </a:r>
            </a:p>
          </p:txBody>
        </p:sp>
        <p:sp>
          <p:nvSpPr>
            <p:cNvPr id="6" name="AutoShape 23"/>
            <p:cNvSpPr>
              <a:spLocks noChangeArrowheads="1"/>
            </p:cNvSpPr>
            <p:nvPr/>
          </p:nvSpPr>
          <p:spPr bwMode="auto">
            <a:xfrm>
              <a:off x="4908735" y="4155263"/>
              <a:ext cx="2952750" cy="379413"/>
            </a:xfrm>
            <a:prstGeom prst="roundRect">
              <a:avLst>
                <a:gd name="adj" fmla="val 16667"/>
              </a:avLst>
            </a:prstGeom>
            <a:gradFill rotWithShape="0">
              <a:gsLst>
                <a:gs pos="0">
                  <a:srgbClr val="99CC00"/>
                </a:gs>
                <a:gs pos="100000">
                  <a:srgbClr val="465E00"/>
                </a:gs>
              </a:gsLst>
              <a:lin ang="5400000" scaled="1"/>
            </a:gradFill>
            <a:ln w="6480">
              <a:solidFill>
                <a:srgbClr val="000000"/>
              </a:solidFill>
              <a:miter lim="800000"/>
              <a:headEnd/>
              <a:tailEnd/>
            </a:ln>
            <a:effectLst>
              <a:outerShdw blurRad="63500" dist="107933" dir="18900000" algn="ctr" rotWithShape="0">
                <a:srgbClr val="000066">
                  <a:alpha val="50027"/>
                </a:srgbClr>
              </a:outerShdw>
            </a:effectLst>
          </p:spPr>
          <p:txBody>
            <a:bodyPr wrap="none" lIns="90000" tIns="46800" rIns="90000" bIns="46800" anchor="ctr"/>
            <a:lstStyle/>
            <a:p>
              <a:pPr algn="ctr" defTabSz="449263">
                <a:spcBef>
                  <a:spcPts val="67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600" dirty="0">
                  <a:solidFill>
                    <a:srgbClr val="FFFFFF"/>
                  </a:solidFill>
                  <a:ea typeface="ＭＳ Ｐゴシック" pitchFamily="34" charset="-128"/>
                  <a:sym typeface="Arial" charset="0"/>
                </a:rPr>
                <a:t>4. Capacity Building </a:t>
              </a:r>
            </a:p>
          </p:txBody>
        </p:sp>
        <p:pic>
          <p:nvPicPr>
            <p:cNvPr id="7" name="Picture 24"/>
            <p:cNvPicPr>
              <a:picLocks noChangeAspect="1" noChangeArrowheads="1"/>
            </p:cNvPicPr>
            <p:nvPr/>
          </p:nvPicPr>
          <p:blipFill>
            <a:blip r:embed="rId4" cstate="print"/>
            <a:srcRect/>
            <a:stretch>
              <a:fillRect/>
            </a:stretch>
          </p:blipFill>
          <p:spPr bwMode="auto">
            <a:xfrm>
              <a:off x="4416609" y="4361121"/>
              <a:ext cx="539751" cy="360363"/>
            </a:xfrm>
            <a:prstGeom prst="rect">
              <a:avLst/>
            </a:prstGeom>
            <a:noFill/>
            <a:ln w="9360">
              <a:solidFill>
                <a:srgbClr val="000000"/>
              </a:solidFill>
              <a:miter lim="800000"/>
              <a:headEnd/>
              <a:tailEnd/>
            </a:ln>
          </p:spPr>
        </p:pic>
      </p:grpSp>
      <p:sp>
        <p:nvSpPr>
          <p:cNvPr id="8" name="Text Box 29"/>
          <p:cNvSpPr txBox="1">
            <a:spLocks noChangeArrowheads="1"/>
          </p:cNvSpPr>
          <p:nvPr/>
        </p:nvSpPr>
        <p:spPr bwMode="auto">
          <a:xfrm>
            <a:off x="3787674" y="3352495"/>
            <a:ext cx="1852612" cy="860498"/>
          </a:xfrm>
          <a:prstGeom prst="rect">
            <a:avLst/>
          </a:prstGeom>
          <a:noFill/>
          <a:ln w="9525">
            <a:noFill/>
            <a:round/>
            <a:headEnd/>
            <a:tailEnd/>
          </a:ln>
        </p:spPr>
        <p:txBody>
          <a:bodyPr lIns="90000" tIns="45000" rIns="90000" bIns="45000"/>
          <a:lstStyle/>
          <a:p>
            <a:pPr algn="ctr" defTabSz="449263">
              <a:lnSpc>
                <a:spcPts val="18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rgbClr val="002060"/>
                </a:solidFill>
                <a:sym typeface="Arial" charset="0"/>
              </a:rPr>
              <a:t>Global </a:t>
            </a:r>
            <a:br>
              <a:rPr lang="it-IT" sz="2000" b="1" dirty="0">
                <a:solidFill>
                  <a:srgbClr val="002060"/>
                </a:solidFill>
                <a:sym typeface="Arial" charset="0"/>
              </a:rPr>
            </a:br>
            <a:r>
              <a:rPr lang="it-IT" sz="2000" b="1" dirty="0">
                <a:solidFill>
                  <a:srgbClr val="002060"/>
                </a:solidFill>
                <a:sym typeface="Arial" charset="0"/>
              </a:rPr>
              <a:t>Cybersecurity </a:t>
            </a:r>
            <a:br>
              <a:rPr lang="it-IT" sz="2000" b="1" dirty="0">
                <a:solidFill>
                  <a:srgbClr val="002060"/>
                </a:solidFill>
                <a:sym typeface="Arial" charset="0"/>
              </a:rPr>
            </a:br>
            <a:r>
              <a:rPr lang="it-IT" sz="2000" b="1" dirty="0">
                <a:solidFill>
                  <a:srgbClr val="002060"/>
                </a:solidFill>
                <a:sym typeface="Arial" charset="0"/>
              </a:rPr>
              <a:t>Agenda (GCA)</a:t>
            </a:r>
          </a:p>
        </p:txBody>
      </p:sp>
      <p:grpSp>
        <p:nvGrpSpPr>
          <p:cNvPr id="25" name="Group 24"/>
          <p:cNvGrpSpPr/>
          <p:nvPr/>
        </p:nvGrpSpPr>
        <p:grpSpPr>
          <a:xfrm>
            <a:off x="172192" y="3059547"/>
            <a:ext cx="3607083" cy="1384632"/>
            <a:chOff x="133350" y="2589213"/>
            <a:chExt cx="3586762" cy="1313935"/>
          </a:xfrm>
        </p:grpSpPr>
        <p:sp>
          <p:nvSpPr>
            <p:cNvPr id="9" name="AutoShape 26"/>
            <p:cNvSpPr>
              <a:spLocks noChangeArrowheads="1"/>
            </p:cNvSpPr>
            <p:nvPr/>
          </p:nvSpPr>
          <p:spPr bwMode="auto">
            <a:xfrm>
              <a:off x="587974" y="2970814"/>
              <a:ext cx="3132138" cy="932334"/>
            </a:xfrm>
            <a:prstGeom prst="roundRect">
              <a:avLst>
                <a:gd name="adj" fmla="val 6769"/>
              </a:avLst>
            </a:prstGeom>
            <a:blipFill dpi="0" rotWithShape="0">
              <a:blip r:embed="rId3" cstate="print"/>
              <a:srcRect/>
              <a:stretch>
                <a:fillRect/>
              </a:stretch>
            </a:blipFill>
            <a:ln w="6480">
              <a:solidFill>
                <a:srgbClr val="C0C0C0"/>
              </a:solidFill>
              <a:miter lim="800000"/>
              <a:headEnd/>
              <a:tailEnd/>
            </a:ln>
            <a:effectLst>
              <a:outerShdw blurRad="63500" dist="17819" dir="2700000" algn="ctr" rotWithShape="0">
                <a:srgbClr val="C0C0C0">
                  <a:alpha val="50026"/>
                </a:srgbClr>
              </a:outerShdw>
            </a:effectLst>
          </p:spPr>
          <p:txBody>
            <a:bodyPr wrap="none" lIns="90000" tIns="46800" rIns="90000" bIns="46800" anchor="ctr"/>
            <a:lstStyle/>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ea typeface="Arial" charset="0"/>
                  <a:sym typeface="Arial" charset="0"/>
                </a:rPr>
                <a:t>National CIRT deployment and cooperation</a:t>
              </a:r>
              <a:endParaRPr lang="en-US" sz="1200" dirty="0">
                <a:solidFill>
                  <a:srgbClr val="1F497D"/>
                </a:solidFill>
                <a:ea typeface="Arial" charset="0"/>
                <a:sym typeface="Arial" charset="0"/>
              </a:endParaRP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ea typeface="Arial" charset="0"/>
                  <a:sym typeface="Arial" charset="0"/>
                </a:rPr>
                <a:t>Regional Cybersecurity </a:t>
              </a:r>
              <a:r>
                <a:rPr lang="en-US" sz="1200" dirty="0" err="1" smtClean="0">
                  <a:solidFill>
                    <a:srgbClr val="1F497D"/>
                  </a:solidFill>
                  <a:ea typeface="Arial" charset="0"/>
                  <a:sym typeface="Arial" charset="0"/>
                </a:rPr>
                <a:t>Centres</a:t>
              </a:r>
              <a:r>
                <a:rPr lang="en-US" sz="1200" dirty="0" smtClean="0">
                  <a:solidFill>
                    <a:srgbClr val="1F497D"/>
                  </a:solidFill>
                  <a:ea typeface="Arial" charset="0"/>
                  <a:sym typeface="Arial" charset="0"/>
                </a:rPr>
                <a:t> (RCCs)</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CH" sz="1200" dirty="0" smtClean="0">
                  <a:solidFill>
                    <a:srgbClr val="1F497D"/>
                  </a:solidFill>
                  <a:cs typeface="Arial" pitchFamily="34" charset="0"/>
                  <a:sym typeface="Arial" pitchFamily="34" charset="0"/>
                </a:rPr>
                <a:t>Regional </a:t>
              </a:r>
              <a:r>
                <a:rPr lang="de-CH" sz="1200" dirty="0" err="1" smtClean="0">
                  <a:solidFill>
                    <a:srgbClr val="1F497D"/>
                  </a:solidFill>
                  <a:cs typeface="Arial" pitchFamily="34" charset="0"/>
                  <a:sym typeface="Arial" pitchFamily="34" charset="0"/>
                </a:rPr>
                <a:t>and</a:t>
              </a:r>
              <a:r>
                <a:rPr lang="de-CH" sz="1200" dirty="0" smtClean="0">
                  <a:solidFill>
                    <a:srgbClr val="1F497D"/>
                  </a:solidFill>
                  <a:cs typeface="Arial" pitchFamily="34" charset="0"/>
                  <a:sym typeface="Arial" pitchFamily="34" charset="0"/>
                </a:rPr>
                <a:t> International </a:t>
              </a:r>
              <a:r>
                <a:rPr lang="de-CH" sz="1200" dirty="0" err="1" smtClean="0">
                  <a:solidFill>
                    <a:srgbClr val="1F497D"/>
                  </a:solidFill>
                  <a:cs typeface="Arial" pitchFamily="34" charset="0"/>
                  <a:sym typeface="Arial" pitchFamily="34" charset="0"/>
                </a:rPr>
                <a:t>Cyber</a:t>
              </a:r>
              <a:r>
                <a:rPr lang="de-CH" sz="1200" dirty="0" smtClean="0">
                  <a:solidFill>
                    <a:srgbClr val="1F497D"/>
                  </a:solidFill>
                  <a:cs typeface="Arial" pitchFamily="34" charset="0"/>
                  <a:sym typeface="Arial" pitchFamily="34" charset="0"/>
                </a:rPr>
                <a:t> Drills </a:t>
              </a:r>
            </a:p>
          </p:txBody>
        </p:sp>
        <p:grpSp>
          <p:nvGrpSpPr>
            <p:cNvPr id="24" name="Group 23"/>
            <p:cNvGrpSpPr/>
            <p:nvPr/>
          </p:nvGrpSpPr>
          <p:grpSpPr>
            <a:xfrm>
              <a:off x="133350" y="2589213"/>
              <a:ext cx="3403301" cy="696912"/>
              <a:chOff x="133350" y="2589213"/>
              <a:chExt cx="3403301" cy="696912"/>
            </a:xfrm>
          </p:grpSpPr>
          <p:sp>
            <p:nvSpPr>
              <p:cNvPr id="10" name="AutoShape 27"/>
              <p:cNvSpPr>
                <a:spLocks noChangeArrowheads="1"/>
              </p:cNvSpPr>
              <p:nvPr/>
            </p:nvSpPr>
            <p:spPr bwMode="auto">
              <a:xfrm>
                <a:off x="406400" y="2589213"/>
                <a:ext cx="3130251" cy="387350"/>
              </a:xfrm>
              <a:prstGeom prst="roundRect">
                <a:avLst>
                  <a:gd name="adj" fmla="val 16667"/>
                </a:avLst>
              </a:prstGeom>
              <a:gradFill rotWithShape="0">
                <a:gsLst>
                  <a:gs pos="0">
                    <a:srgbClr val="333399"/>
                  </a:gs>
                  <a:gs pos="100000">
                    <a:srgbClr val="7C7CBD"/>
                  </a:gs>
                </a:gsLst>
                <a:lin ang="5400000" scaled="1"/>
              </a:gradFill>
              <a:ln w="6480">
                <a:solidFill>
                  <a:srgbClr val="000000"/>
                </a:solidFill>
                <a:miter lim="800000"/>
                <a:headEnd/>
                <a:tailEnd/>
              </a:ln>
              <a:effectLst>
                <a:outerShdw blurRad="63500" dist="107933" dir="18900000" algn="ctr" rotWithShape="0">
                  <a:srgbClr val="000066">
                    <a:alpha val="50027"/>
                  </a:srgbClr>
                </a:outerShdw>
              </a:effectLst>
            </p:spPr>
            <p:txBody>
              <a:bodyPr wrap="none" lIns="90000" tIns="46800" rIns="90000" bIns="46800" anchor="ctr"/>
              <a:lstStyle/>
              <a:p>
                <a:pPr algn="ctr" defTabSz="449263">
                  <a:spcBef>
                    <a:spcPts val="67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600" dirty="0">
                    <a:solidFill>
                      <a:srgbClr val="FFFFFF"/>
                    </a:solidFill>
                    <a:ea typeface="ＭＳ Ｐゴシック" pitchFamily="34" charset="-128"/>
                    <a:sym typeface="Arial" charset="0"/>
                  </a:rPr>
                  <a:t>3. Organizational</a:t>
                </a:r>
                <a:r>
                  <a:rPr lang="it-IT" sz="1600" dirty="0">
                    <a:solidFill>
                      <a:srgbClr val="1B5BA2"/>
                    </a:solidFill>
                    <a:ea typeface="ＭＳ Ｐゴシック" pitchFamily="34" charset="-128"/>
                    <a:sym typeface="Arial" charset="0"/>
                  </a:rPr>
                  <a:t> </a:t>
                </a:r>
                <a:r>
                  <a:rPr lang="it-IT" sz="1600" dirty="0">
                    <a:solidFill>
                      <a:srgbClr val="FFFFFF"/>
                    </a:solidFill>
                    <a:ea typeface="ＭＳ Ｐゴシック" pitchFamily="34" charset="-128"/>
                    <a:sym typeface="Arial" charset="0"/>
                  </a:rPr>
                  <a:t>Structures</a:t>
                </a:r>
              </a:p>
            </p:txBody>
          </p:sp>
          <p:pic>
            <p:nvPicPr>
              <p:cNvPr id="11" name="Picture 28"/>
              <p:cNvPicPr>
                <a:picLocks noChangeAspect="1" noChangeArrowheads="1"/>
              </p:cNvPicPr>
              <p:nvPr/>
            </p:nvPicPr>
            <p:blipFill>
              <a:blip r:embed="rId5" cstate="print"/>
              <a:srcRect/>
              <a:stretch>
                <a:fillRect/>
              </a:stretch>
            </p:blipFill>
            <p:spPr bwMode="auto">
              <a:xfrm>
                <a:off x="133350" y="2924175"/>
                <a:ext cx="550863" cy="361950"/>
              </a:xfrm>
              <a:prstGeom prst="rect">
                <a:avLst/>
              </a:prstGeom>
              <a:noFill/>
              <a:ln w="12600">
                <a:solidFill>
                  <a:srgbClr val="000000"/>
                </a:solidFill>
                <a:miter lim="800000"/>
                <a:headEnd/>
                <a:tailEnd/>
              </a:ln>
            </p:spPr>
          </p:pic>
        </p:grpSp>
      </p:grpSp>
      <p:grpSp>
        <p:nvGrpSpPr>
          <p:cNvPr id="23" name="Group 22"/>
          <p:cNvGrpSpPr/>
          <p:nvPr/>
        </p:nvGrpSpPr>
        <p:grpSpPr>
          <a:xfrm>
            <a:off x="441915" y="5107050"/>
            <a:ext cx="4068845" cy="1360884"/>
            <a:chOff x="373606" y="4487863"/>
            <a:chExt cx="4068845" cy="1360884"/>
          </a:xfrm>
        </p:grpSpPr>
        <p:sp>
          <p:nvSpPr>
            <p:cNvPr id="12" name="AutoShape 15"/>
            <p:cNvSpPr>
              <a:spLocks noChangeArrowheads="1"/>
            </p:cNvSpPr>
            <p:nvPr/>
          </p:nvSpPr>
          <p:spPr bwMode="auto">
            <a:xfrm>
              <a:off x="859465" y="4487863"/>
              <a:ext cx="3355865" cy="398462"/>
            </a:xfrm>
            <a:prstGeom prst="roundRect">
              <a:avLst>
                <a:gd name="adj" fmla="val 16667"/>
              </a:avLst>
            </a:prstGeom>
            <a:solidFill>
              <a:srgbClr val="800080"/>
            </a:solidFill>
            <a:ln w="6480">
              <a:solidFill>
                <a:srgbClr val="000000"/>
              </a:solidFill>
              <a:miter lim="800000"/>
              <a:headEnd/>
              <a:tailEnd/>
            </a:ln>
            <a:effectLst>
              <a:outerShdw blurRad="63500" dist="107933" dir="18900000" algn="ctr" rotWithShape="0">
                <a:srgbClr val="000066">
                  <a:alpha val="50027"/>
                </a:srgbClr>
              </a:outerShdw>
            </a:effectLst>
          </p:spPr>
          <p:txBody>
            <a:bodyPr wrap="none" lIns="90000" tIns="46800" rIns="90000" bIns="46800" anchor="ctr"/>
            <a:lstStyle/>
            <a:p>
              <a:pPr algn="ctr" defTabSz="449263">
                <a:spcBef>
                  <a:spcPts val="67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600" dirty="0">
                  <a:solidFill>
                    <a:srgbClr val="FFFFFF"/>
                  </a:solidFill>
                  <a:ea typeface="ＭＳ Ｐゴシック" pitchFamily="34" charset="-128"/>
                  <a:sym typeface="Arial" charset="0"/>
                </a:rPr>
                <a:t>5. International Cooperation</a:t>
              </a:r>
            </a:p>
          </p:txBody>
        </p:sp>
        <p:grpSp>
          <p:nvGrpSpPr>
            <p:cNvPr id="2" name="Group 29"/>
            <p:cNvGrpSpPr>
              <a:grpSpLocks/>
            </p:cNvGrpSpPr>
            <p:nvPr/>
          </p:nvGrpSpPr>
          <p:grpSpPr bwMode="auto">
            <a:xfrm>
              <a:off x="373606" y="4632251"/>
              <a:ext cx="4068845" cy="1216496"/>
              <a:chOff x="5031329" y="3574976"/>
              <a:chExt cx="4068245" cy="1216496"/>
            </a:xfrm>
          </p:grpSpPr>
          <p:sp>
            <p:nvSpPr>
              <p:cNvPr id="3" name="AutoShape 14"/>
              <p:cNvSpPr>
                <a:spLocks noChangeArrowheads="1"/>
              </p:cNvSpPr>
              <p:nvPr/>
            </p:nvSpPr>
            <p:spPr bwMode="auto">
              <a:xfrm>
                <a:off x="5543472" y="3783013"/>
                <a:ext cx="3556102" cy="1008459"/>
              </a:xfrm>
              <a:prstGeom prst="roundRect">
                <a:avLst>
                  <a:gd name="adj" fmla="val 6769"/>
                </a:avLst>
              </a:prstGeom>
              <a:blipFill dpi="0" rotWithShape="0">
                <a:blip r:embed="rId3" cstate="print"/>
                <a:srcRect/>
                <a:stretch>
                  <a:fillRect/>
                </a:stretch>
              </a:blipFill>
              <a:ln w="6480">
                <a:solidFill>
                  <a:srgbClr val="C0C0C0"/>
                </a:solidFill>
                <a:miter lim="800000"/>
                <a:headEnd/>
                <a:tailEnd/>
              </a:ln>
              <a:effectLst>
                <a:outerShdw blurRad="63500" dist="17819" dir="2700000" algn="ctr" rotWithShape="0">
                  <a:srgbClr val="C0C0C0">
                    <a:alpha val="50026"/>
                  </a:srgbClr>
                </a:outerShdw>
              </a:effectLst>
            </p:spPr>
            <p:txBody>
              <a:bodyPr wrap="none" lIns="90000" tIns="46800" rIns="90000" bIns="46800" anchor="ctr"/>
              <a:lstStyle/>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cs typeface="Arial" pitchFamily="34" charset="0"/>
                    <a:sym typeface="Arial" pitchFamily="34" charset="0"/>
                  </a:rPr>
                  <a:t>ITU’s Child Online Protection (COP) Initiative</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cs typeface="Arial" pitchFamily="34" charset="0"/>
                    <a:sym typeface="Arial" pitchFamily="34" charset="0"/>
                  </a:rPr>
                  <a:t>Collaboration </a:t>
                </a:r>
                <a:r>
                  <a:rPr lang="en-US" sz="1200" dirty="0">
                    <a:solidFill>
                      <a:srgbClr val="1F497D"/>
                    </a:solidFill>
                    <a:cs typeface="Arial" pitchFamily="34" charset="0"/>
                    <a:sym typeface="Arial" pitchFamily="34" charset="0"/>
                  </a:rPr>
                  <a:t>with </a:t>
                </a:r>
                <a:r>
                  <a:rPr lang="en-US" sz="1200" dirty="0" smtClean="0">
                    <a:solidFill>
                      <a:srgbClr val="1F497D"/>
                    </a:solidFill>
                    <a:cs typeface="Arial" pitchFamily="34" charset="0"/>
                    <a:sym typeface="Arial" pitchFamily="34" charset="0"/>
                  </a:rPr>
                  <a:t>other IGOs and Private Sector</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cs typeface="Arial" pitchFamily="34" charset="0"/>
                    <a:sym typeface="Arial" pitchFamily="34" charset="0"/>
                  </a:rPr>
                  <a:t>UN-wide Coordination Mechanisms</a:t>
                </a:r>
                <a:endParaRPr lang="en-US" sz="1200" dirty="0">
                  <a:solidFill>
                    <a:srgbClr val="1F497D"/>
                  </a:solidFill>
                  <a:cs typeface="Arial" pitchFamily="34" charset="0"/>
                  <a:sym typeface="Arial" pitchFamily="34" charset="0"/>
                </a:endParaRPr>
              </a:p>
            </p:txBody>
          </p:sp>
          <p:pic>
            <p:nvPicPr>
              <p:cNvPr id="4" name="Picture 16"/>
              <p:cNvPicPr>
                <a:picLocks noChangeAspect="1" noChangeArrowheads="1"/>
              </p:cNvPicPr>
              <p:nvPr/>
            </p:nvPicPr>
            <p:blipFill>
              <a:blip r:embed="rId6" cstate="print"/>
              <a:srcRect/>
              <a:stretch>
                <a:fillRect/>
              </a:stretch>
            </p:blipFill>
            <p:spPr bwMode="auto">
              <a:xfrm>
                <a:off x="5031329" y="3574976"/>
                <a:ext cx="561975" cy="415925"/>
              </a:xfrm>
              <a:prstGeom prst="rect">
                <a:avLst/>
              </a:prstGeom>
              <a:noFill/>
              <a:ln w="9525">
                <a:noFill/>
                <a:round/>
                <a:headEnd/>
                <a:tailEnd/>
              </a:ln>
            </p:spPr>
          </p:pic>
        </p:grpSp>
      </p:grpSp>
      <p:grpSp>
        <p:nvGrpSpPr>
          <p:cNvPr id="26" name="Group 25"/>
          <p:cNvGrpSpPr/>
          <p:nvPr/>
        </p:nvGrpSpPr>
        <p:grpSpPr>
          <a:xfrm>
            <a:off x="656201" y="1425199"/>
            <a:ext cx="4232613" cy="1487561"/>
            <a:chOff x="247650" y="1029296"/>
            <a:chExt cx="4232613" cy="1487561"/>
          </a:xfrm>
        </p:grpSpPr>
        <p:sp>
          <p:nvSpPr>
            <p:cNvPr id="14" name="AutoShape 18"/>
            <p:cNvSpPr>
              <a:spLocks noChangeArrowheads="1"/>
            </p:cNvSpPr>
            <p:nvPr/>
          </p:nvSpPr>
          <p:spPr bwMode="auto">
            <a:xfrm>
              <a:off x="747713" y="1423139"/>
              <a:ext cx="3732550" cy="1093718"/>
            </a:xfrm>
            <a:prstGeom prst="roundRect">
              <a:avLst>
                <a:gd name="adj" fmla="val 6769"/>
              </a:avLst>
            </a:prstGeom>
            <a:blipFill dpi="0" rotWithShape="0">
              <a:blip r:embed="rId3" cstate="print"/>
              <a:srcRect/>
              <a:stretch>
                <a:fillRect/>
              </a:stretch>
            </a:blipFill>
            <a:ln w="6480">
              <a:solidFill>
                <a:srgbClr val="C0C0C0"/>
              </a:solidFill>
              <a:miter lim="800000"/>
              <a:headEnd/>
              <a:tailEnd/>
            </a:ln>
            <a:effectLst>
              <a:outerShdw blurRad="63500" dist="17819" dir="2700000" algn="ctr" rotWithShape="0">
                <a:srgbClr val="C0C0C0">
                  <a:alpha val="50026"/>
                </a:srgbClr>
              </a:outerShdw>
            </a:effectLst>
          </p:spPr>
          <p:txBody>
            <a:bodyPr wrap="none" lIns="90000" tIns="46800" rIns="90000" bIns="46800" anchor="ctr"/>
            <a:lstStyle/>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it-IT" sz="1200" dirty="0" smtClean="0">
                <a:solidFill>
                  <a:srgbClr val="1F497D"/>
                </a:solidFill>
                <a:cs typeface="Arial" pitchFamily="34" charset="0"/>
                <a:sym typeface="Arial" pitchFamily="34" charset="0"/>
              </a:endParaRP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200" dirty="0" smtClean="0">
                  <a:solidFill>
                    <a:srgbClr val="1F497D"/>
                  </a:solidFill>
                  <a:cs typeface="Arial" pitchFamily="34" charset="0"/>
                  <a:sym typeface="Arial" pitchFamily="34" charset="0"/>
                </a:rPr>
                <a:t>ITU </a:t>
              </a:r>
              <a:r>
                <a:rPr lang="it-IT" sz="1200" dirty="0">
                  <a:solidFill>
                    <a:srgbClr val="1F497D"/>
                  </a:solidFill>
                  <a:cs typeface="Arial" pitchFamily="34" charset="0"/>
                  <a:sym typeface="Arial" pitchFamily="34" charset="0"/>
                </a:rPr>
                <a:t>Cybercrime Legislation </a:t>
              </a:r>
              <a:r>
                <a:rPr lang="it-IT" sz="1200" dirty="0" smtClean="0">
                  <a:solidFill>
                    <a:srgbClr val="1F497D"/>
                  </a:solidFill>
                  <a:cs typeface="Arial" pitchFamily="34" charset="0"/>
                  <a:sym typeface="Arial" pitchFamily="34" charset="0"/>
                </a:rPr>
                <a:t>Resources</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200" dirty="0" smtClean="0">
                  <a:solidFill>
                    <a:srgbClr val="1F497D"/>
                  </a:solidFill>
                  <a:cs typeface="Arial" pitchFamily="34" charset="0"/>
                  <a:sym typeface="Arial" pitchFamily="34" charset="0"/>
                </a:rPr>
                <a:t>Publication  on Understanding  Cybercrime: </a:t>
              </a:r>
              <a:r>
                <a:rPr lang="it-IT" sz="1200" dirty="0">
                  <a:solidFill>
                    <a:srgbClr val="1F497D"/>
                  </a:solidFill>
                  <a:cs typeface="Arial" pitchFamily="34" charset="0"/>
                  <a:sym typeface="Arial" pitchFamily="34" charset="0"/>
                </a:rPr>
                <a:t>A Guide for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200" dirty="0" smtClean="0">
                  <a:solidFill>
                    <a:srgbClr val="1F497D"/>
                  </a:solidFill>
                  <a:cs typeface="Arial" pitchFamily="34" charset="0"/>
                  <a:sym typeface="Arial" pitchFamily="34" charset="0"/>
                </a:rPr>
                <a:t>	     </a:t>
              </a:r>
              <a:r>
                <a:rPr lang="it-IT" sz="1200" dirty="0" err="1" smtClean="0">
                  <a:solidFill>
                    <a:srgbClr val="1F497D"/>
                  </a:solidFill>
                  <a:cs typeface="Arial" pitchFamily="34" charset="0"/>
                  <a:sym typeface="Arial" pitchFamily="34" charset="0"/>
                </a:rPr>
                <a:t>Developing</a:t>
              </a:r>
              <a:r>
                <a:rPr lang="it-IT" sz="1200" dirty="0" smtClean="0">
                  <a:solidFill>
                    <a:srgbClr val="1F497D"/>
                  </a:solidFill>
                  <a:cs typeface="Arial" pitchFamily="34" charset="0"/>
                  <a:sym typeface="Arial" pitchFamily="34" charset="0"/>
                </a:rPr>
                <a:t> </a:t>
              </a:r>
              <a:r>
                <a:rPr lang="it-IT" sz="1200" dirty="0" err="1" smtClean="0">
                  <a:solidFill>
                    <a:srgbClr val="1F497D"/>
                  </a:solidFill>
                  <a:cs typeface="Arial" pitchFamily="34" charset="0"/>
                  <a:sym typeface="Arial" pitchFamily="34" charset="0"/>
                </a:rPr>
                <a:t>Countries</a:t>
              </a:r>
              <a:r>
                <a:rPr lang="it-IT" sz="1200" dirty="0" smtClean="0">
                  <a:solidFill>
                    <a:srgbClr val="1F497D"/>
                  </a:solidFill>
                  <a:cs typeface="Arial" pitchFamily="34" charset="0"/>
                  <a:sym typeface="Arial" pitchFamily="34" charset="0"/>
                </a:rPr>
                <a:t> </a:t>
              </a:r>
              <a:r>
                <a:rPr lang="it-IT" sz="1200" b="1" dirty="0">
                  <a:solidFill>
                    <a:srgbClr val="1F497D"/>
                  </a:solidFill>
                  <a:cs typeface="Arial" pitchFamily="34" charset="0"/>
                  <a:sym typeface="Arial" pitchFamily="34" charset="0"/>
                </a:rPr>
                <a:t>(new </a:t>
              </a:r>
              <a:r>
                <a:rPr lang="it-IT" sz="1200" b="1" dirty="0" err="1">
                  <a:solidFill>
                    <a:srgbClr val="1F497D"/>
                  </a:solidFill>
                  <a:cs typeface="Arial" pitchFamily="34" charset="0"/>
                  <a:sym typeface="Arial" pitchFamily="34" charset="0"/>
                </a:rPr>
                <a:t>edition</a:t>
              </a:r>
              <a:r>
                <a:rPr lang="it-IT" sz="1200" b="1" dirty="0">
                  <a:solidFill>
                    <a:srgbClr val="1F497D"/>
                  </a:solidFill>
                  <a:cs typeface="Arial" pitchFamily="34" charset="0"/>
                  <a:sym typeface="Arial" pitchFamily="34" charset="0"/>
                </a:rPr>
                <a:t>: </a:t>
              </a:r>
              <a:r>
                <a:rPr lang="it-IT" sz="1200" b="1" dirty="0" err="1">
                  <a:solidFill>
                    <a:srgbClr val="1F497D"/>
                  </a:solidFill>
                  <a:cs typeface="Arial" pitchFamily="34" charset="0"/>
                  <a:sym typeface="Arial" pitchFamily="34" charset="0"/>
                </a:rPr>
                <a:t>November</a:t>
              </a:r>
              <a:r>
                <a:rPr lang="it-IT" sz="1200" b="1" dirty="0">
                  <a:solidFill>
                    <a:srgbClr val="1F497D"/>
                  </a:solidFill>
                  <a:cs typeface="Arial" pitchFamily="34" charset="0"/>
                  <a:sym typeface="Arial" pitchFamily="34" charset="0"/>
                </a:rPr>
                <a:t> 2014</a:t>
              </a:r>
              <a:r>
                <a:rPr lang="it-IT" sz="1200" dirty="0" smtClean="0">
                  <a:solidFill>
                    <a:srgbClr val="1F497D"/>
                  </a:solidFill>
                  <a:cs typeface="Arial" pitchFamily="34" charset="0"/>
                  <a:sym typeface="Arial" pitchFamily="34" charset="0"/>
                </a:rPr>
                <a:t>)</a:t>
              </a:r>
              <a:endParaRPr lang="it-IT" sz="1200" dirty="0">
                <a:solidFill>
                  <a:srgbClr val="1F497D"/>
                </a:solidFill>
                <a:cs typeface="Arial" pitchFamily="34" charset="0"/>
                <a:sym typeface="Arial" pitchFamily="34" charset="0"/>
              </a:endParaRP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200" dirty="0" smtClean="0">
                  <a:solidFill>
                    <a:srgbClr val="1F497D"/>
                  </a:solidFill>
                  <a:cs typeface="Arial" pitchFamily="34" charset="0"/>
                  <a:sym typeface="Arial" pitchFamily="34" charset="0"/>
                </a:rPr>
                <a:t>HIPSSA, HIPCAR</a:t>
              </a:r>
              <a:r>
                <a:rPr lang="it-IT" sz="1200" dirty="0">
                  <a:solidFill>
                    <a:srgbClr val="1F497D"/>
                  </a:solidFill>
                  <a:cs typeface="Arial" pitchFamily="34" charset="0"/>
                  <a:sym typeface="Arial" pitchFamily="34" charset="0"/>
                </a:rPr>
                <a:t>, </a:t>
              </a:r>
              <a:r>
                <a:rPr lang="it-IT" sz="1200" dirty="0" smtClean="0">
                  <a:solidFill>
                    <a:srgbClr val="1F497D"/>
                  </a:solidFill>
                  <a:cs typeface="Arial" pitchFamily="34" charset="0"/>
                  <a:sym typeface="Arial" pitchFamily="34" charset="0"/>
                </a:rPr>
                <a:t>ICB4PAC Projects (executed with EU)</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200" dirty="0" smtClean="0">
                  <a:solidFill>
                    <a:srgbClr val="1F497D"/>
                  </a:solidFill>
                  <a:cs typeface="Arial" pitchFamily="34" charset="0"/>
                  <a:sym typeface="Arial" pitchFamily="34" charset="0"/>
                </a:rPr>
                <a:t>MoU with UNODC for assistance to Member States </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it-IT" sz="1200" dirty="0" smtClean="0">
                <a:solidFill>
                  <a:srgbClr val="1F497D"/>
                </a:solidFill>
                <a:cs typeface="Arial" pitchFamily="34" charset="0"/>
                <a:sym typeface="Arial" pitchFamily="34" charset="0"/>
              </a:endParaRPr>
            </a:p>
          </p:txBody>
        </p:sp>
        <p:sp>
          <p:nvSpPr>
            <p:cNvPr id="15" name="AutoShape 19"/>
            <p:cNvSpPr>
              <a:spLocks noChangeArrowheads="1"/>
            </p:cNvSpPr>
            <p:nvPr/>
          </p:nvSpPr>
          <p:spPr bwMode="auto">
            <a:xfrm>
              <a:off x="638175" y="1029296"/>
              <a:ext cx="3236913" cy="349250"/>
            </a:xfrm>
            <a:prstGeom prst="roundRect">
              <a:avLst>
                <a:gd name="adj" fmla="val 16667"/>
              </a:avLst>
            </a:prstGeom>
            <a:gradFill rotWithShape="0">
              <a:gsLst>
                <a:gs pos="0">
                  <a:srgbClr val="5F5F5F"/>
                </a:gs>
                <a:gs pos="100000">
                  <a:srgbClr val="2B2B2B"/>
                </a:gs>
              </a:gsLst>
              <a:lin ang="5400000" scaled="1"/>
            </a:gradFill>
            <a:ln w="6480">
              <a:solidFill>
                <a:srgbClr val="000000"/>
              </a:solidFill>
              <a:miter lim="800000"/>
              <a:headEnd/>
              <a:tailEnd/>
            </a:ln>
            <a:effectLst>
              <a:outerShdw blurRad="63500" dist="107933" dir="18900000" algn="ctr" rotWithShape="0">
                <a:srgbClr val="000066">
                  <a:alpha val="50027"/>
                </a:srgbClr>
              </a:outerShdw>
            </a:effectLst>
          </p:spPr>
          <p:txBody>
            <a:bodyPr wrap="none" lIns="90000" tIns="46800" rIns="90000" bIns="46800" anchor="ctr"/>
            <a:lstStyle/>
            <a:p>
              <a:pPr algn="ctr" defTabSz="449263">
                <a:spcBef>
                  <a:spcPts val="67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600" dirty="0">
                  <a:solidFill>
                    <a:srgbClr val="FFFFFF"/>
                  </a:solidFill>
                  <a:ea typeface="ＭＳ Ｐゴシック" pitchFamily="34" charset="-128"/>
                  <a:sym typeface="Arial" charset="0"/>
                </a:rPr>
                <a:t>1. Legal Measures</a:t>
              </a:r>
            </a:p>
          </p:txBody>
        </p:sp>
        <p:pic>
          <p:nvPicPr>
            <p:cNvPr id="16" name="Picture 20"/>
            <p:cNvPicPr>
              <a:picLocks noChangeAspect="1" noChangeArrowheads="1"/>
            </p:cNvPicPr>
            <p:nvPr/>
          </p:nvPicPr>
          <p:blipFill>
            <a:blip r:embed="rId7" cstate="print"/>
            <a:srcRect/>
            <a:stretch>
              <a:fillRect/>
            </a:stretch>
          </p:blipFill>
          <p:spPr bwMode="auto">
            <a:xfrm>
              <a:off x="247650" y="1197935"/>
              <a:ext cx="561975" cy="357188"/>
            </a:xfrm>
            <a:prstGeom prst="rect">
              <a:avLst/>
            </a:prstGeom>
            <a:noFill/>
            <a:ln w="9525">
              <a:noFill/>
              <a:round/>
              <a:headEnd/>
              <a:tailEnd/>
            </a:ln>
          </p:spPr>
        </p:pic>
      </p:grpSp>
      <p:grpSp>
        <p:nvGrpSpPr>
          <p:cNvPr id="22" name="Group 21"/>
          <p:cNvGrpSpPr/>
          <p:nvPr/>
        </p:nvGrpSpPr>
        <p:grpSpPr>
          <a:xfrm>
            <a:off x="5042574" y="2051038"/>
            <a:ext cx="3989117" cy="1508125"/>
            <a:chOff x="4841739" y="1229315"/>
            <a:chExt cx="3989117" cy="1508125"/>
          </a:xfrm>
        </p:grpSpPr>
        <p:sp>
          <p:nvSpPr>
            <p:cNvPr id="17" name="AutoShape 10"/>
            <p:cNvSpPr>
              <a:spLocks noChangeArrowheads="1"/>
            </p:cNvSpPr>
            <p:nvPr/>
          </p:nvSpPr>
          <p:spPr bwMode="auto">
            <a:xfrm>
              <a:off x="5222739" y="1681752"/>
              <a:ext cx="3608117" cy="1055688"/>
            </a:xfrm>
            <a:prstGeom prst="roundRect">
              <a:avLst>
                <a:gd name="adj" fmla="val 6769"/>
              </a:avLst>
            </a:prstGeom>
            <a:blipFill dpi="0" rotWithShape="0">
              <a:blip r:embed="rId3" cstate="print"/>
              <a:srcRect/>
              <a:stretch>
                <a:fillRect/>
              </a:stretch>
            </a:blipFill>
            <a:ln w="6480">
              <a:solidFill>
                <a:srgbClr val="C0C0C0"/>
              </a:solidFill>
              <a:miter lim="800000"/>
              <a:headEnd/>
              <a:tailEnd/>
            </a:ln>
            <a:effectLst>
              <a:outerShdw blurRad="63500" dist="17819" dir="2700000" algn="ctr" rotWithShape="0">
                <a:srgbClr val="C0C0C0">
                  <a:alpha val="50026"/>
                </a:srgbClr>
              </a:outerShdw>
            </a:effectLst>
          </p:spPr>
          <p:txBody>
            <a:bodyPr wrap="none" lIns="90000" tIns="46800" rIns="90000" bIns="46800" anchor="ctr"/>
            <a:lstStyle/>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a:solidFill>
                    <a:srgbClr val="1F497D"/>
                  </a:solidFill>
                  <a:cs typeface="Arial" pitchFamily="34" charset="0"/>
                  <a:sym typeface="Arial" pitchFamily="34" charset="0"/>
                </a:rPr>
                <a:t>ITU </a:t>
              </a:r>
              <a:r>
                <a:rPr lang="en-US" sz="1200" dirty="0" smtClean="0">
                  <a:solidFill>
                    <a:srgbClr val="1F497D"/>
                  </a:solidFill>
                  <a:cs typeface="Arial" pitchFamily="34" charset="0"/>
                  <a:sym typeface="Arial" pitchFamily="34" charset="0"/>
                </a:rPr>
                <a:t>Standardization Work: ITU-T SG 17</a:t>
              </a: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cs typeface="Arial" pitchFamily="34" charset="0"/>
                  <a:sym typeface="Arial" pitchFamily="34" charset="0"/>
                </a:rPr>
                <a:t>ITU-R recommendations on security </a:t>
              </a:r>
              <a:endParaRPr lang="en-US" sz="1200" dirty="0">
                <a:solidFill>
                  <a:srgbClr val="1F497D"/>
                </a:solidFill>
                <a:cs typeface="Arial" pitchFamily="34" charset="0"/>
                <a:sym typeface="Arial" pitchFamily="34" charset="0"/>
              </a:endParaRP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cs typeface="Arial" pitchFamily="34" charset="0"/>
                  <a:sym typeface="Arial" pitchFamily="34" charset="0"/>
                </a:rPr>
                <a:t>ICT Security Standards Roadmap </a:t>
              </a:r>
              <a:endParaRPr lang="en-US" sz="1200" dirty="0">
                <a:solidFill>
                  <a:srgbClr val="1F497D"/>
                </a:solidFill>
                <a:cs typeface="Arial" pitchFamily="34" charset="0"/>
                <a:sym typeface="Arial" pitchFamily="34" charset="0"/>
              </a:endParaRPr>
            </a:p>
            <a:p>
              <a:pPr marL="171450" indent="-171450" defTabSz="449263">
                <a:buClr>
                  <a:srgbClr val="000000"/>
                </a:buClr>
                <a:buSzPct val="10000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rgbClr val="1F497D"/>
                  </a:solidFill>
                  <a:ea typeface="Gulim" pitchFamily="34" charset="-127"/>
                  <a:cs typeface="Arial" pitchFamily="34" charset="0"/>
                  <a:sym typeface="Arial" pitchFamily="34" charset="0"/>
                </a:rPr>
                <a:t>ITU-T JCA on COP</a:t>
              </a:r>
            </a:p>
          </p:txBody>
        </p:sp>
        <p:sp>
          <p:nvSpPr>
            <p:cNvPr id="18" name="AutoShape 11"/>
            <p:cNvSpPr>
              <a:spLocks noChangeArrowheads="1"/>
            </p:cNvSpPr>
            <p:nvPr/>
          </p:nvSpPr>
          <p:spPr bwMode="auto">
            <a:xfrm>
              <a:off x="5230676" y="1229315"/>
              <a:ext cx="3430588" cy="468312"/>
            </a:xfrm>
            <a:prstGeom prst="roundRect">
              <a:avLst>
                <a:gd name="adj" fmla="val 16667"/>
              </a:avLst>
            </a:prstGeom>
            <a:gradFill rotWithShape="0">
              <a:gsLst>
                <a:gs pos="0">
                  <a:srgbClr val="F88F26"/>
                </a:gs>
                <a:gs pos="100000">
                  <a:srgbClr val="724111"/>
                </a:gs>
              </a:gsLst>
              <a:lin ang="5400000" scaled="1"/>
            </a:gradFill>
            <a:ln w="6480">
              <a:solidFill>
                <a:srgbClr val="000000"/>
              </a:solidFill>
              <a:miter lim="800000"/>
              <a:headEnd/>
              <a:tailEnd/>
            </a:ln>
            <a:effectLst>
              <a:outerShdw blurRad="63500" dist="107933" dir="18900000" algn="ctr" rotWithShape="0">
                <a:srgbClr val="000066">
                  <a:alpha val="50027"/>
                </a:srgbClr>
              </a:outerShdw>
            </a:effectLst>
          </p:spPr>
          <p:txBody>
            <a:bodyPr wrap="none" lIns="90000" tIns="46800" rIns="90000" bIns="46800" anchor="ctr"/>
            <a:lstStyle/>
            <a:p>
              <a:pPr algn="ctr" defTabSz="449263">
                <a:lnSpc>
                  <a:spcPts val="1500"/>
                </a:lnSpc>
                <a:spcBef>
                  <a:spcPts val="67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600" dirty="0">
                  <a:solidFill>
                    <a:srgbClr val="FFFFFF"/>
                  </a:solidFill>
                  <a:ea typeface="ＭＳ Ｐゴシック" pitchFamily="34" charset="-128"/>
                  <a:sym typeface="Arial" charset="0"/>
                </a:rPr>
                <a:t>2. Technical and </a:t>
              </a:r>
              <a:br>
                <a:rPr lang="it-IT" sz="1600" dirty="0">
                  <a:solidFill>
                    <a:srgbClr val="FFFFFF"/>
                  </a:solidFill>
                  <a:ea typeface="ＭＳ Ｐゴシック" pitchFamily="34" charset="-128"/>
                  <a:sym typeface="Arial" charset="0"/>
                </a:rPr>
              </a:br>
              <a:r>
                <a:rPr lang="it-IT" sz="1600" dirty="0">
                  <a:solidFill>
                    <a:srgbClr val="FFFFFF"/>
                  </a:solidFill>
                  <a:ea typeface="ＭＳ Ｐゴシック" pitchFamily="34" charset="-128"/>
                  <a:sym typeface="Arial" charset="0"/>
                </a:rPr>
                <a:t>Procedural Measures</a:t>
              </a:r>
            </a:p>
          </p:txBody>
        </p:sp>
        <p:pic>
          <p:nvPicPr>
            <p:cNvPr id="19" name="Picture 12"/>
            <p:cNvPicPr>
              <a:picLocks noChangeAspect="1" noChangeArrowheads="1"/>
            </p:cNvPicPr>
            <p:nvPr/>
          </p:nvPicPr>
          <p:blipFill>
            <a:blip r:embed="rId8" cstate="print"/>
            <a:srcRect/>
            <a:stretch>
              <a:fillRect/>
            </a:stretch>
          </p:blipFill>
          <p:spPr bwMode="auto">
            <a:xfrm>
              <a:off x="4841739" y="1381715"/>
              <a:ext cx="512762" cy="406400"/>
            </a:xfrm>
            <a:prstGeom prst="rect">
              <a:avLst/>
            </a:prstGeom>
            <a:noFill/>
            <a:ln w="9360">
              <a:solidFill>
                <a:srgbClr val="000000"/>
              </a:solidFill>
              <a:miter lim="800000"/>
              <a:headEnd/>
              <a:tailEnd/>
            </a:ln>
          </p:spPr>
        </p:pic>
      </p:grpSp>
      <p:sp>
        <p:nvSpPr>
          <p:cNvPr id="20" name="Rectangle 8"/>
          <p:cNvSpPr>
            <a:spLocks noChangeArrowheads="1"/>
          </p:cNvSpPr>
          <p:nvPr/>
        </p:nvSpPr>
        <p:spPr bwMode="auto">
          <a:xfrm>
            <a:off x="172192" y="607681"/>
            <a:ext cx="8784390" cy="7716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3200" b="1" dirty="0">
                <a:solidFill>
                  <a:srgbClr val="1F497D"/>
                </a:solidFill>
                <a:sym typeface="Arial" pitchFamily="34" charset="0"/>
              </a:rPr>
              <a:t>GCA: From Strategy to Action </a:t>
            </a:r>
            <a:endParaRPr lang="de-CH" sz="3200" b="1" dirty="0">
              <a:solidFill>
                <a:srgbClr val="1F497D"/>
              </a:solidFill>
              <a:sym typeface="Arial" pitchFamily="34" charset="0"/>
            </a:endParaRPr>
          </a:p>
        </p:txBody>
      </p:sp>
      <p:sp>
        <p:nvSpPr>
          <p:cNvPr id="13" name="Foliennummernplatzhalter 12"/>
          <p:cNvSpPr>
            <a:spLocks noGrp="1"/>
          </p:cNvSpPr>
          <p:nvPr>
            <p:ph type="sldNum" sz="quarter" idx="12"/>
          </p:nvPr>
        </p:nvSpPr>
        <p:spPr/>
        <p:txBody>
          <a:bodyPr/>
          <a:lstStyle/>
          <a:p>
            <a:fld id="{7C3404DC-88EC-4CBE-BB7A-129CEF4CFB82}"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00392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3404DC-88EC-4CBE-BB7A-129CEF4CFB82}" type="slidenum">
              <a:rPr lang="en-US" smtClean="0">
                <a:solidFill>
                  <a:prstClr val="black">
                    <a:tint val="75000"/>
                  </a:prstClr>
                </a:solidFill>
              </a:rPr>
              <a:pPr/>
              <a:t>5</a:t>
            </a:fld>
            <a:endParaRPr lang="en-US">
              <a:solidFill>
                <a:prstClr val="black">
                  <a:tint val="75000"/>
                </a:prstClr>
              </a:solidFill>
            </a:endParaRPr>
          </a:p>
        </p:txBody>
      </p:sp>
      <p:pic>
        <p:nvPicPr>
          <p:cNvPr id="3" name="Picture 2"/>
          <p:cNvPicPr>
            <a:picLocks noChangeAspect="1"/>
          </p:cNvPicPr>
          <p:nvPr/>
        </p:nvPicPr>
        <p:blipFill>
          <a:blip r:embed="rId3"/>
          <a:stretch>
            <a:fillRect/>
          </a:stretch>
        </p:blipFill>
        <p:spPr>
          <a:xfrm>
            <a:off x="606249" y="1715366"/>
            <a:ext cx="3223848"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ounded Rectangle 3"/>
          <p:cNvSpPr/>
          <p:nvPr/>
        </p:nvSpPr>
        <p:spPr>
          <a:xfrm>
            <a:off x="313173" y="2558590"/>
            <a:ext cx="3810000" cy="2814376"/>
          </a:xfrm>
          <a:prstGeom prst="roundRect">
            <a:avLst/>
          </a:prstGeom>
          <a:noFill/>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389373" y="2811616"/>
            <a:ext cx="3657600" cy="2308324"/>
          </a:xfrm>
          <a:prstGeom prst="rect">
            <a:avLst/>
          </a:prstGeom>
        </p:spPr>
        <p:txBody>
          <a:bodyPr wrap="square">
            <a:spAutoFit/>
          </a:bodyPr>
          <a:lstStyle/>
          <a:p>
            <a:r>
              <a:rPr lang="en-US" b="1" dirty="0" smtClean="0"/>
              <a:t>ITU-UNODC collaboration since 2011</a:t>
            </a:r>
          </a:p>
          <a:p>
            <a:endParaRPr lang="en-US" dirty="0" smtClean="0"/>
          </a:p>
          <a:p>
            <a:pPr marL="285750" indent="-285750">
              <a:buFont typeface="Arial" panose="020B0604020202020204" pitchFamily="34" charset="0"/>
              <a:buChar char="•"/>
            </a:pPr>
            <a:r>
              <a:rPr lang="en-US" dirty="0" smtClean="0"/>
              <a:t>Joint assistance to </a:t>
            </a:r>
            <a:r>
              <a:rPr lang="en-US" dirty="0"/>
              <a:t>Member States in mitigating the risks posed by </a:t>
            </a:r>
            <a:r>
              <a:rPr lang="en-US" dirty="0" smtClean="0"/>
              <a:t>cybercrime</a:t>
            </a:r>
          </a:p>
          <a:p>
            <a:pPr marL="285750" indent="-285750">
              <a:buFont typeface="Arial" panose="020B0604020202020204" pitchFamily="34" charset="0"/>
              <a:buChar char="•"/>
            </a:pPr>
            <a:r>
              <a:rPr lang="en-US" dirty="0"/>
              <a:t>Best practices </a:t>
            </a:r>
            <a:r>
              <a:rPr lang="en-US" dirty="0" smtClean="0"/>
              <a:t>in </a:t>
            </a:r>
            <a:r>
              <a:rPr lang="en-US" dirty="0"/>
              <a:t>cybercrime </a:t>
            </a:r>
            <a:r>
              <a:rPr lang="en-US" dirty="0" smtClean="0"/>
              <a:t>legislations</a:t>
            </a:r>
          </a:p>
          <a:p>
            <a:pPr marL="285750" indent="-285750">
              <a:buFont typeface="Arial" panose="020B0604020202020204" pitchFamily="34" charset="0"/>
              <a:buChar char="•"/>
            </a:pPr>
            <a:r>
              <a:rPr lang="en-US" dirty="0" smtClean="0"/>
              <a:t>Information Sharing</a:t>
            </a:r>
          </a:p>
        </p:txBody>
      </p:sp>
      <p:sp>
        <p:nvSpPr>
          <p:cNvPr id="7" name="Rectangle 6"/>
          <p:cNvSpPr/>
          <p:nvPr/>
        </p:nvSpPr>
        <p:spPr>
          <a:xfrm>
            <a:off x="1219200" y="813655"/>
            <a:ext cx="6450855" cy="584775"/>
          </a:xfrm>
          <a:prstGeom prst="rect">
            <a:avLst/>
          </a:prstGeom>
        </p:spPr>
        <p:txBody>
          <a:bodyPr wrap="square">
            <a:spAutoFit/>
          </a:bodyPr>
          <a:lstStyle/>
          <a:p>
            <a:pPr lvl="0" algn="ctr"/>
            <a:r>
              <a:rPr lang="en-US" sz="3200" b="1" dirty="0" smtClean="0">
                <a:solidFill>
                  <a:srgbClr val="4F81BD">
                    <a:lumMod val="75000"/>
                  </a:srgbClr>
                </a:solidFill>
              </a:rPr>
              <a:t>Legal aspect - Partnerships</a:t>
            </a:r>
            <a:endParaRPr lang="en-US" sz="3200" b="1" dirty="0">
              <a:solidFill>
                <a:srgbClr val="4F81BD">
                  <a:lumMod val="75000"/>
                </a:srgbClr>
              </a:solidFill>
            </a:endParaRPr>
          </a:p>
        </p:txBody>
      </p:sp>
      <p:pic>
        <p:nvPicPr>
          <p:cNvPr id="8" name="Picture 7"/>
          <p:cNvPicPr>
            <a:picLocks noChangeAspect="1"/>
          </p:cNvPicPr>
          <p:nvPr/>
        </p:nvPicPr>
        <p:blipFill rotWithShape="1">
          <a:blip r:embed="rId4"/>
          <a:srcRect t="13749" b="14071"/>
          <a:stretch/>
        </p:blipFill>
        <p:spPr>
          <a:xfrm>
            <a:off x="5181600" y="1653131"/>
            <a:ext cx="2895600" cy="863284"/>
          </a:xfrm>
          <a:prstGeom prst="rect">
            <a:avLst/>
          </a:prstGeom>
          <a:ln>
            <a:solidFill>
              <a:schemeClr val="tx2">
                <a:lumMod val="20000"/>
                <a:lumOff val="80000"/>
              </a:schemeClr>
            </a:solidFill>
          </a:ln>
          <a:effectLst>
            <a:outerShdw blurRad="292100" dist="139700" dir="2700000" algn="tl" rotWithShape="0">
              <a:srgbClr val="333333">
                <a:alpha val="65000"/>
              </a:srgbClr>
            </a:outerShdw>
          </a:effectLst>
        </p:spPr>
      </p:pic>
      <p:sp>
        <p:nvSpPr>
          <p:cNvPr id="9" name="Rounded Rectangle 8"/>
          <p:cNvSpPr/>
          <p:nvPr/>
        </p:nvSpPr>
        <p:spPr>
          <a:xfrm>
            <a:off x="4724400" y="2529281"/>
            <a:ext cx="3886200" cy="3566719"/>
          </a:xfrm>
          <a:prstGeom prst="roundRect">
            <a:avLst/>
          </a:prstGeom>
          <a:noFill/>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800600" y="2814280"/>
            <a:ext cx="3657600" cy="3139321"/>
          </a:xfrm>
          <a:prstGeom prst="rect">
            <a:avLst/>
          </a:prstGeom>
        </p:spPr>
        <p:txBody>
          <a:bodyPr wrap="square">
            <a:spAutoFit/>
          </a:bodyPr>
          <a:lstStyle/>
          <a:p>
            <a:r>
              <a:rPr lang="en-US" b="1" dirty="0"/>
              <a:t>ITU-EC-ACP </a:t>
            </a:r>
            <a:r>
              <a:rPr lang="en-US" b="1" dirty="0" smtClean="0"/>
              <a:t>PROJECTS</a:t>
            </a:r>
          </a:p>
          <a:p>
            <a:endParaRPr lang="en-US" dirty="0" smtClean="0"/>
          </a:p>
          <a:p>
            <a:pPr marL="285750" indent="-285750">
              <a:buFont typeface="Arial" panose="020B0604020202020204" pitchFamily="34" charset="0"/>
              <a:buChar char="•"/>
            </a:pPr>
            <a:r>
              <a:rPr lang="en-US" sz="1600" b="1" dirty="0" smtClean="0"/>
              <a:t>HIPCAR- </a:t>
            </a:r>
            <a:r>
              <a:rPr lang="en-US" sz="1600" dirty="0" smtClean="0"/>
              <a:t>Enhancing </a:t>
            </a:r>
            <a:r>
              <a:rPr lang="en-US" sz="1600" dirty="0"/>
              <a:t>Competitiveness in the Caribbean through the Harmonization of ICT Policies, Legislation and Regulatory Procedures​​</a:t>
            </a:r>
          </a:p>
          <a:p>
            <a:pPr marL="285750" indent="-285750">
              <a:buFont typeface="Arial" panose="020B0604020202020204" pitchFamily="34" charset="0"/>
              <a:buChar char="•"/>
            </a:pPr>
            <a:r>
              <a:rPr lang="en-US" sz="1600" b="1" dirty="0" smtClean="0"/>
              <a:t>HIPSSA-</a:t>
            </a:r>
            <a:r>
              <a:rPr lang="en-US" sz="1600" dirty="0" smtClean="0"/>
              <a:t> </a:t>
            </a:r>
            <a:r>
              <a:rPr lang="en-US" sz="1600" u="sng" dirty="0"/>
              <a:t>Support for Harmonization of the ICT Policies in </a:t>
            </a:r>
            <a:r>
              <a:rPr lang="en-US" sz="1600" u="sng" dirty="0" smtClean="0"/>
              <a:t>Sub-Saharan </a:t>
            </a:r>
            <a:r>
              <a:rPr lang="en-US" sz="1600" u="sng" dirty="0"/>
              <a:t>Africa​</a:t>
            </a:r>
          </a:p>
          <a:p>
            <a:pPr marL="285750" indent="-285750">
              <a:buFont typeface="Arial" panose="020B0604020202020204" pitchFamily="34" charset="0"/>
              <a:buChar char="•"/>
            </a:pPr>
            <a:r>
              <a:rPr lang="en-US" sz="1600" b="1" dirty="0" smtClean="0"/>
              <a:t>ICB4PA</a:t>
            </a:r>
            <a:r>
              <a:rPr lang="en-US" sz="1600" b="1" dirty="0"/>
              <a:t>​C- </a:t>
            </a:r>
            <a:r>
              <a:rPr lang="en-US" sz="1600" dirty="0"/>
              <a:t>In parallel to the ITU and EU co-funded project in the Caribbean the same organizations launched a project in the Pacific</a:t>
            </a:r>
            <a:r>
              <a:rPr lang="en-US" dirty="0"/>
              <a:t>​</a:t>
            </a:r>
            <a:endParaRPr lang="en-US" dirty="0" smtClean="0"/>
          </a:p>
        </p:txBody>
      </p:sp>
    </p:spTree>
    <p:extLst>
      <p:ext uri="{BB962C8B-B14F-4D97-AF65-F5344CB8AC3E}">
        <p14:creationId xmlns:p14="http://schemas.microsoft.com/office/powerpoint/2010/main" val="411720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91585"/>
            <a:ext cx="7900987" cy="1068387"/>
          </a:xfrm>
        </p:spPr>
        <p:txBody>
          <a:bodyPr>
            <a:normAutofit/>
          </a:bodyPr>
          <a:lstStyle/>
          <a:p>
            <a:r>
              <a:rPr lang="en-US" sz="3200" b="1" dirty="0">
                <a:solidFill>
                  <a:schemeClr val="accent1">
                    <a:lumMod val="75000"/>
                  </a:schemeClr>
                </a:solidFill>
                <a:latin typeface="+mn-lt"/>
                <a:ea typeface="+mn-ea"/>
                <a:cs typeface="+mn-cs"/>
              </a:rPr>
              <a:t>Support for the Establishment of Harmonized Policies for the ICT Market in the ACP States</a:t>
            </a:r>
          </a:p>
        </p:txBody>
      </p:sp>
      <p:sp>
        <p:nvSpPr>
          <p:cNvPr id="3" name="Content Placeholder 2"/>
          <p:cNvSpPr>
            <a:spLocks noGrp="1"/>
          </p:cNvSpPr>
          <p:nvPr>
            <p:ph idx="4294967295"/>
          </p:nvPr>
        </p:nvSpPr>
        <p:spPr>
          <a:xfrm>
            <a:off x="36786" y="4092575"/>
            <a:ext cx="8878614" cy="5530850"/>
          </a:xfrm>
        </p:spPr>
        <p:txBody>
          <a:bodyPr>
            <a:normAutofit/>
          </a:bodyPr>
          <a:lstStyle/>
          <a:p>
            <a:r>
              <a:rPr lang="en-US" sz="2400" dirty="0" smtClean="0"/>
              <a:t>Model </a:t>
            </a:r>
            <a:r>
              <a:rPr lang="en-US" sz="2400" dirty="0"/>
              <a:t>policies and legislation </a:t>
            </a:r>
            <a:r>
              <a:rPr lang="en-US" sz="2400" dirty="0" smtClean="0"/>
              <a:t>at a regional </a:t>
            </a:r>
            <a:r>
              <a:rPr lang="en-US" sz="2400" dirty="0"/>
              <a:t>level </a:t>
            </a:r>
            <a:endParaRPr lang="en-US" sz="2400" dirty="0" smtClean="0"/>
          </a:p>
          <a:p>
            <a:r>
              <a:rPr lang="en-US" sz="2400" dirty="0" smtClean="0"/>
              <a:t>Technical </a:t>
            </a:r>
            <a:r>
              <a:rPr lang="en-US" sz="2400" dirty="0"/>
              <a:t>in-country assistance </a:t>
            </a:r>
            <a:r>
              <a:rPr lang="en-US" sz="2400" dirty="0" smtClean="0"/>
              <a:t>to transpose the </a:t>
            </a:r>
            <a:r>
              <a:rPr lang="en-US" sz="2400" dirty="0"/>
              <a:t>regional model policies and legislations into national legislative </a:t>
            </a:r>
            <a:r>
              <a:rPr lang="en-US" sz="2400" dirty="0" smtClean="0"/>
              <a:t>frameworks</a:t>
            </a:r>
          </a:p>
          <a:p>
            <a:r>
              <a:rPr lang="en-US" sz="2400" dirty="0" smtClean="0"/>
              <a:t>Included Cybersecurity components</a:t>
            </a:r>
            <a:endParaRPr lang="en-US" sz="1800" dirty="0"/>
          </a:p>
        </p:txBody>
      </p:sp>
      <p:pic>
        <p:nvPicPr>
          <p:cNvPr id="2050" name="Picture 2" descr="http://www.itu.int/en/ITU-D/Projects/ITU-EC-ACP/PublishingImages/ACP%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9423" y="1899311"/>
            <a:ext cx="1068120" cy="7775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_ce-en-rvb-h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03" y="1821147"/>
            <a:ext cx="1349524" cy="9339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3404DC-88EC-4CBE-BB7A-129CEF4CFB82}" type="slidenum">
              <a:rPr lang="en-US" smtClean="0">
                <a:solidFill>
                  <a:prstClr val="black">
                    <a:tint val="75000"/>
                  </a:prstClr>
                </a:solidFill>
              </a:rPr>
              <a:pPr/>
              <a:t>6</a:t>
            </a:fld>
            <a:endParaRPr lang="en-US">
              <a:solidFill>
                <a:prstClr val="black">
                  <a:tint val="75000"/>
                </a:prstClr>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7540" y="1468945"/>
            <a:ext cx="4709160" cy="2362455"/>
          </a:xfrm>
          <a:prstGeom prst="rect">
            <a:avLst/>
          </a:prstGeom>
        </p:spPr>
      </p:pic>
      <p:sp>
        <p:nvSpPr>
          <p:cNvPr id="9" name="TextBox 8"/>
          <p:cNvSpPr txBox="1"/>
          <p:nvPr/>
        </p:nvSpPr>
        <p:spPr>
          <a:xfrm>
            <a:off x="1295400" y="3352800"/>
            <a:ext cx="1191352" cy="369332"/>
          </a:xfrm>
          <a:prstGeom prst="rect">
            <a:avLst/>
          </a:prstGeom>
          <a:noFill/>
        </p:spPr>
        <p:txBody>
          <a:bodyPr wrap="none" rtlCol="0">
            <a:spAutoFit/>
          </a:bodyPr>
          <a:lstStyle/>
          <a:p>
            <a:r>
              <a:rPr lang="en-US" dirty="0" smtClean="0"/>
              <a:t>2008-2013</a:t>
            </a:r>
            <a:endParaRPr lang="en-US" dirty="0"/>
          </a:p>
        </p:txBody>
      </p:sp>
    </p:spTree>
    <p:extLst>
      <p:ext uri="{BB962C8B-B14F-4D97-AF65-F5344CB8AC3E}">
        <p14:creationId xmlns:p14="http://schemas.microsoft.com/office/powerpoint/2010/main" val="2838909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1507" y="400558"/>
            <a:ext cx="7900987" cy="1068387"/>
          </a:xfrm>
        </p:spPr>
        <p:txBody>
          <a:bodyPr>
            <a:normAutofit/>
          </a:bodyPr>
          <a:lstStyle/>
          <a:p>
            <a:r>
              <a:rPr lang="en-US" sz="3600" b="1" dirty="0" smtClean="0">
                <a:solidFill>
                  <a:schemeClr val="accent1">
                    <a:lumMod val="75000"/>
                  </a:schemeClr>
                </a:solidFill>
                <a:effectLst>
                  <a:outerShdw blurRad="38100" dist="38100" dir="2700000" algn="tl">
                    <a:srgbClr val="000000">
                      <a:alpha val="43137"/>
                    </a:srgbClr>
                  </a:outerShdw>
                </a:effectLst>
              </a:rPr>
              <a:t>HIPSSA PROJECT</a:t>
            </a:r>
            <a:endParaRPr lang="en-US" sz="36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327150"/>
            <a:ext cx="4132263" cy="5530850"/>
          </a:xfrm>
        </p:spPr>
        <p:txBody>
          <a:bodyPr>
            <a:normAutofit lnSpcReduction="10000"/>
          </a:bodyPr>
          <a:lstStyle/>
          <a:p>
            <a:r>
              <a:rPr lang="en-US" sz="2000" dirty="0" smtClean="0"/>
              <a:t>Harmonization </a:t>
            </a:r>
            <a:r>
              <a:rPr lang="en-US" sz="2000" dirty="0"/>
              <a:t>of the ICT Policies </a:t>
            </a:r>
            <a:r>
              <a:rPr lang="en-US" sz="2000" dirty="0" smtClean="0"/>
              <a:t>in </a:t>
            </a:r>
            <a:r>
              <a:rPr lang="en-US" sz="2000" dirty="0"/>
              <a:t>Sub-Saharan </a:t>
            </a:r>
            <a:r>
              <a:rPr lang="en-US" sz="2000" dirty="0" smtClean="0"/>
              <a:t>Africa</a:t>
            </a:r>
          </a:p>
          <a:p>
            <a:r>
              <a:rPr lang="en-US" sz="2000" dirty="0" smtClean="0"/>
              <a:t>Sub-regional </a:t>
            </a:r>
            <a:r>
              <a:rPr lang="en-US" sz="2000" dirty="0"/>
              <a:t>programs:</a:t>
            </a:r>
            <a:br>
              <a:rPr lang="en-US" sz="2000" dirty="0"/>
            </a:br>
            <a:r>
              <a:rPr lang="en-US" sz="2000" dirty="0"/>
              <a:t>          1)      East Africa</a:t>
            </a:r>
            <a:br>
              <a:rPr lang="en-US" sz="2000" dirty="0"/>
            </a:br>
            <a:r>
              <a:rPr lang="en-US" sz="2000" dirty="0"/>
              <a:t>          2)      Central Africa</a:t>
            </a:r>
            <a:br>
              <a:rPr lang="en-US" sz="2000" dirty="0"/>
            </a:br>
            <a:r>
              <a:rPr lang="en-US" sz="2000" dirty="0"/>
              <a:t>          3)      Southern Africa</a:t>
            </a:r>
            <a:br>
              <a:rPr lang="en-US" sz="2000" dirty="0"/>
            </a:br>
            <a:r>
              <a:rPr lang="en-US" sz="2000" dirty="0"/>
              <a:t>          4)      West </a:t>
            </a:r>
            <a:r>
              <a:rPr lang="en-US" sz="2000" dirty="0" smtClean="0"/>
              <a:t>Africa</a:t>
            </a:r>
          </a:p>
          <a:p>
            <a:pPr>
              <a:lnSpc>
                <a:spcPct val="110000"/>
              </a:lnSpc>
            </a:pPr>
            <a:r>
              <a:rPr lang="en-US" sz="2000" b="1" dirty="0"/>
              <a:t>Regional Outcomes on Cybersecurity</a:t>
            </a:r>
          </a:p>
          <a:p>
            <a:pPr lvl="1"/>
            <a:r>
              <a:rPr lang="en-US" sz="2000" dirty="0" smtClean="0"/>
              <a:t>ECOWAS </a:t>
            </a:r>
            <a:r>
              <a:rPr lang="en-US" sz="2000" dirty="0" err="1"/>
              <a:t>cybersecurity</a:t>
            </a:r>
            <a:r>
              <a:rPr lang="en-US" sz="2000" dirty="0"/>
              <a:t> guidelines </a:t>
            </a:r>
            <a:endParaRPr lang="en-US" sz="2000" dirty="0" smtClean="0"/>
          </a:p>
          <a:p>
            <a:pPr lvl="1"/>
            <a:r>
              <a:rPr lang="en-US" sz="2000" dirty="0"/>
              <a:t>ECCAS Model Law / CEMAC Directives on Cybersecurity</a:t>
            </a:r>
          </a:p>
          <a:p>
            <a:pPr lvl="1"/>
            <a:r>
              <a:rPr lang="en-US" sz="2000" dirty="0" smtClean="0"/>
              <a:t>SADC model law on data protection/ e-transactions/cybercrime</a:t>
            </a:r>
          </a:p>
          <a:p>
            <a:pPr>
              <a:lnSpc>
                <a:spcPct val="110000"/>
              </a:lnSpc>
            </a:pPr>
            <a:r>
              <a:rPr lang="en-US" sz="2000" dirty="0"/>
              <a:t>In-Country Technical Assistance</a:t>
            </a:r>
          </a:p>
          <a:p>
            <a:pPr lvl="1"/>
            <a:endParaRPr lang="en-US" sz="1800" dirty="0" smtClean="0"/>
          </a:p>
          <a:p>
            <a:pPr marL="457200" lvl="1" indent="0">
              <a:buNone/>
            </a:pPr>
            <a:endParaRPr lang="en-US" sz="1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617" y="1676400"/>
            <a:ext cx="4570697" cy="35718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itu.int/en/ITU-D/Projects/ITU-EC-ACP/PublishingImages/ACP%20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5455729"/>
            <a:ext cx="1068120" cy="7775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_ce-en-rvb-h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7966" y="5455729"/>
            <a:ext cx="1349524" cy="9339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3404DC-88EC-4CBE-BB7A-129CEF4CFB82}"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604689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3404DC-88EC-4CBE-BB7A-129CEF4CFB82}" type="slidenum">
              <a:rPr lang="en-US" smtClean="0">
                <a:solidFill>
                  <a:prstClr val="black">
                    <a:tint val="75000"/>
                  </a:prstClr>
                </a:solidFill>
              </a:rPr>
              <a:pPr/>
              <a:t>8</a:t>
            </a:fld>
            <a:endParaRPr lang="en-US">
              <a:solidFill>
                <a:prstClr val="black">
                  <a:tint val="75000"/>
                </a:prstClr>
              </a:solidFill>
            </a:endParaRPr>
          </a:p>
        </p:txBody>
      </p:sp>
      <p:sp>
        <p:nvSpPr>
          <p:cNvPr id="4" name="Rounded Rectangle 3"/>
          <p:cNvSpPr/>
          <p:nvPr/>
        </p:nvSpPr>
        <p:spPr>
          <a:xfrm>
            <a:off x="2061407" y="744496"/>
            <a:ext cx="6685917" cy="2118355"/>
          </a:xfrm>
          <a:prstGeom prst="roundRect">
            <a:avLst/>
          </a:prstGeom>
          <a:noFill/>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2343911" y="736577"/>
            <a:ext cx="6390117" cy="2031325"/>
          </a:xfrm>
          <a:prstGeom prst="rect">
            <a:avLst/>
          </a:prstGeom>
        </p:spPr>
        <p:txBody>
          <a:bodyPr wrap="square">
            <a:spAutoFit/>
          </a:bodyPr>
          <a:lstStyle/>
          <a:p>
            <a:r>
              <a:rPr lang="en-US" b="1" dirty="0" smtClean="0"/>
              <a:t>New </a:t>
            </a:r>
            <a:r>
              <a:rPr lang="en-US" b="1" dirty="0"/>
              <a:t>edition 2014: ITU Publication on UNDERSTANDING CYBERCRIME: Phenomena, Challenges and Legal Response </a:t>
            </a:r>
            <a:endParaRPr lang="en-US" b="1" dirty="0" smtClean="0"/>
          </a:p>
          <a:p>
            <a:endParaRPr lang="en-US" dirty="0" smtClean="0"/>
          </a:p>
          <a:p>
            <a:r>
              <a:rPr lang="en-US" dirty="0"/>
              <a:t>The Guide </a:t>
            </a:r>
            <a:r>
              <a:rPr lang="en-US" dirty="0" smtClean="0"/>
              <a:t>serves to </a:t>
            </a:r>
            <a:r>
              <a:rPr lang="en-US" dirty="0"/>
              <a:t>help developing countries better understand the implications related to the growing cyber-threats and assist in the assessment of the current legal framework and in the establishment of a sound legal </a:t>
            </a:r>
            <a:r>
              <a:rPr lang="en-US" dirty="0" smtClean="0"/>
              <a:t>foundation.</a:t>
            </a:r>
          </a:p>
        </p:txBody>
      </p:sp>
      <p:pic>
        <p:nvPicPr>
          <p:cNvPr id="11" name="Picture 10"/>
          <p:cNvPicPr>
            <a:picLocks noChangeAspect="1"/>
          </p:cNvPicPr>
          <p:nvPr/>
        </p:nvPicPr>
        <p:blipFill>
          <a:blip r:embed="rId3"/>
          <a:stretch>
            <a:fillRect/>
          </a:stretch>
        </p:blipFill>
        <p:spPr>
          <a:xfrm>
            <a:off x="238342" y="801894"/>
            <a:ext cx="1581019" cy="2263536"/>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a:stretch>
            <a:fillRect/>
          </a:stretch>
        </p:blipFill>
        <p:spPr>
          <a:xfrm>
            <a:off x="21771" y="4022921"/>
            <a:ext cx="1953059" cy="1464794"/>
          </a:xfrm>
          <a:prstGeom prst="rect">
            <a:avLst/>
          </a:prstGeom>
        </p:spPr>
      </p:pic>
      <p:sp>
        <p:nvSpPr>
          <p:cNvPr id="16" name="Rectangle 15"/>
          <p:cNvSpPr/>
          <p:nvPr/>
        </p:nvSpPr>
        <p:spPr>
          <a:xfrm>
            <a:off x="2239772" y="3878155"/>
            <a:ext cx="6752857" cy="1754326"/>
          </a:xfrm>
          <a:prstGeom prst="rect">
            <a:avLst/>
          </a:prstGeom>
        </p:spPr>
        <p:txBody>
          <a:bodyPr wrap="square">
            <a:spAutoFit/>
          </a:bodyPr>
          <a:lstStyle/>
          <a:p>
            <a:r>
              <a:rPr lang="en-US" b="1" dirty="0" smtClean="0"/>
              <a:t>COMBATTING CYBERCRIME: TOOLS AND CAPACITY BUILDING FOR EMERGING ECONOMIES</a:t>
            </a:r>
          </a:p>
          <a:p>
            <a:endParaRPr lang="en-US" b="1" dirty="0"/>
          </a:p>
          <a:p>
            <a:r>
              <a:rPr lang="en-US" dirty="0" smtClean="0"/>
              <a:t>Joint project among several partners under the coordination of the World Bank to </a:t>
            </a:r>
            <a:r>
              <a:rPr lang="en-US" dirty="0"/>
              <a:t>build capacity </a:t>
            </a:r>
            <a:r>
              <a:rPr lang="en-US" dirty="0" smtClean="0"/>
              <a:t>in </a:t>
            </a:r>
            <a:r>
              <a:rPr lang="en-US" dirty="0"/>
              <a:t>developing countries in the policy, legal and criminal justice aspects of the </a:t>
            </a:r>
            <a:r>
              <a:rPr lang="en-US" dirty="0" smtClean="0"/>
              <a:t>combat against “cybercrime”</a:t>
            </a:r>
          </a:p>
        </p:txBody>
      </p:sp>
      <p:sp>
        <p:nvSpPr>
          <p:cNvPr id="17" name="Rounded Rectangle 16"/>
          <p:cNvSpPr/>
          <p:nvPr/>
        </p:nvSpPr>
        <p:spPr>
          <a:xfrm>
            <a:off x="2140771" y="3696140"/>
            <a:ext cx="6685917" cy="2118356"/>
          </a:xfrm>
          <a:prstGeom prst="roundRect">
            <a:avLst/>
          </a:prstGeom>
          <a:noFill/>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3037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3404DC-88EC-4CBE-BB7A-129CEF4CFB82}" type="slidenum">
              <a:rPr lang="en-US" smtClean="0">
                <a:solidFill>
                  <a:prstClr val="black">
                    <a:tint val="75000"/>
                  </a:prstClr>
                </a:solidFill>
              </a:rPr>
              <a:pPr/>
              <a:t>9</a:t>
            </a:fld>
            <a:endParaRPr lang="en-US">
              <a:solidFill>
                <a:prstClr val="black">
                  <a:tint val="75000"/>
                </a:prstClr>
              </a:solidFill>
            </a:endParaRPr>
          </a:p>
        </p:txBody>
      </p:sp>
      <p:sp>
        <p:nvSpPr>
          <p:cNvPr id="3" name="TextBox 2"/>
          <p:cNvSpPr txBox="1"/>
          <p:nvPr/>
        </p:nvSpPr>
        <p:spPr>
          <a:xfrm>
            <a:off x="1040655" y="797069"/>
            <a:ext cx="6934200" cy="584775"/>
          </a:xfrm>
          <a:prstGeom prst="rect">
            <a:avLst/>
          </a:prstGeom>
          <a:noFill/>
        </p:spPr>
        <p:txBody>
          <a:bodyPr wrap="square" rtlCol="0">
            <a:spAutoFit/>
          </a:bodyPr>
          <a:lstStyle/>
          <a:p>
            <a:pPr algn="ctr"/>
            <a:r>
              <a:rPr lang="en-US" sz="3200" b="1" dirty="0" smtClean="0">
                <a:solidFill>
                  <a:schemeClr val="accent1">
                    <a:lumMod val="75000"/>
                  </a:schemeClr>
                </a:solidFill>
              </a:rPr>
              <a:t>National Strategies </a:t>
            </a:r>
            <a:endParaRPr lang="en-US" sz="3200" b="1" dirty="0">
              <a:solidFill>
                <a:schemeClr val="accent1">
                  <a:lumMod val="75000"/>
                </a:schemeClr>
              </a:solidFill>
            </a:endParaRPr>
          </a:p>
        </p:txBody>
      </p:sp>
      <p:pic>
        <p:nvPicPr>
          <p:cNvPr id="5" name="Picture 4"/>
          <p:cNvPicPr>
            <a:picLocks noChangeAspect="1"/>
          </p:cNvPicPr>
          <p:nvPr/>
        </p:nvPicPr>
        <p:blipFill>
          <a:blip r:embed="rId3"/>
          <a:stretch>
            <a:fillRect/>
          </a:stretch>
        </p:blipFill>
        <p:spPr>
          <a:xfrm>
            <a:off x="1040655" y="1524104"/>
            <a:ext cx="1828800" cy="258554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551719" y="1413859"/>
            <a:ext cx="4984169" cy="1631216"/>
          </a:xfrm>
          <a:prstGeom prst="rect">
            <a:avLst/>
          </a:prstGeom>
        </p:spPr>
        <p:txBody>
          <a:bodyPr wrap="square">
            <a:spAutoFit/>
          </a:bodyPr>
          <a:lstStyle/>
          <a:p>
            <a:pPr marL="285750" indent="-285750">
              <a:buFont typeface="Wingdings" panose="05000000000000000000" pitchFamily="2" charset="2"/>
              <a:buChar char="Ø"/>
            </a:pPr>
            <a:r>
              <a:rPr lang="en-US" sz="2000" dirty="0"/>
              <a:t>Developing comprehensive and efficient National Cybersecurity Strategies is fundamental for building a secure ICT ecosystem. </a:t>
            </a:r>
            <a:endParaRPr lang="en-US" sz="2000" dirty="0" smtClean="0"/>
          </a:p>
          <a:p>
            <a:pPr marL="285750" indent="-285750">
              <a:buFont typeface="Wingdings" panose="05000000000000000000" pitchFamily="2" charset="2"/>
              <a:buChar char="Ø"/>
            </a:pPr>
            <a:r>
              <a:rPr lang="en-US" sz="2000" dirty="0" smtClean="0"/>
              <a:t>A new reference tool being planned </a:t>
            </a:r>
            <a:endParaRPr lang="en-US" sz="2000" dirty="0"/>
          </a:p>
        </p:txBody>
      </p:sp>
      <p:sp>
        <p:nvSpPr>
          <p:cNvPr id="10" name="Rounded Rectangle 9"/>
          <p:cNvSpPr/>
          <p:nvPr/>
        </p:nvSpPr>
        <p:spPr>
          <a:xfrm>
            <a:off x="3376059" y="1387287"/>
            <a:ext cx="5181600" cy="1600199"/>
          </a:xfrm>
          <a:prstGeom prst="roundRect">
            <a:avLst/>
          </a:prstGeom>
          <a:noFill/>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6096000" y="4450695"/>
            <a:ext cx="2743200" cy="195773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02231" y="4629822"/>
            <a:ext cx="5181600" cy="1754326"/>
          </a:xfrm>
          <a:prstGeom prst="rect">
            <a:avLst/>
          </a:prstGeom>
        </p:spPr>
        <p:txBody>
          <a:bodyPr wrap="square">
            <a:spAutoFit/>
          </a:bodyPr>
          <a:lstStyle/>
          <a:p>
            <a:pPr marL="285750" lvl="0" indent="-285750">
              <a:buFont typeface="Wingdings" panose="05000000000000000000" pitchFamily="2" charset="2"/>
              <a:buChar char="Ø"/>
            </a:pPr>
            <a:r>
              <a:rPr lang="en-US" dirty="0" smtClean="0">
                <a:solidFill>
                  <a:prstClr val="black"/>
                </a:solidFill>
              </a:rPr>
              <a:t>ITU </a:t>
            </a:r>
            <a:r>
              <a:rPr lang="en-US" dirty="0">
                <a:solidFill>
                  <a:prstClr val="black"/>
                </a:solidFill>
              </a:rPr>
              <a:t>together with its partners helps countries organize Child Online Protection Strategy Framework workshops to assist national stakeholders in planning and deploying an effective and practical approach to COP at a national level. </a:t>
            </a:r>
          </a:p>
        </p:txBody>
      </p:sp>
      <p:sp>
        <p:nvSpPr>
          <p:cNvPr id="11" name="Rounded Rectangle 10"/>
          <p:cNvSpPr/>
          <p:nvPr/>
        </p:nvSpPr>
        <p:spPr>
          <a:xfrm>
            <a:off x="502231" y="4503074"/>
            <a:ext cx="5181600" cy="1881074"/>
          </a:xfrm>
          <a:prstGeom prst="roundRect">
            <a:avLst/>
          </a:prstGeom>
          <a:noFill/>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0939978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0bb021d-947f-43a0-81ba-2a21b0d60df9">XMDQHHHA4CRK-304-2239</_dlc_DocId>
    <_dlc_DocIdUrl xmlns="10bb021d-947f-43a0-81ba-2a21b0d60df9">
      <Url>http://intranet.itu.int/sites/ITU-D/cyb/_layouts/15/DocIdRedir.aspx?ID=XMDQHHHA4CRK-304-2239</Url>
      <Description>XMDQHHHA4CRK-304-2239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8C698F644CE304B841D21A805EA1A82" ma:contentTypeVersion="0" ma:contentTypeDescription="Create a new document." ma:contentTypeScope="" ma:versionID="a5daade4796e6412c6cd7995e649b610">
  <xsd:schema xmlns:xsd="http://www.w3.org/2001/XMLSchema" xmlns:xs="http://www.w3.org/2001/XMLSchema" xmlns:p="http://schemas.microsoft.com/office/2006/metadata/properties" xmlns:ns2="10bb021d-947f-43a0-81ba-2a21b0d60df9" targetNamespace="http://schemas.microsoft.com/office/2006/metadata/properties" ma:root="true" ma:fieldsID="46e7a2ad3205fef435e089a65bc12deb" ns2:_="">
    <xsd:import namespace="10bb021d-947f-43a0-81ba-2a21b0d60df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b021d-947f-43a0-81ba-2a21b0d60df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4BF29D-A2A3-4B75-BC5D-16D9460FDAB3}"/>
</file>

<file path=customXml/itemProps2.xml><?xml version="1.0" encoding="utf-8"?>
<ds:datastoreItem xmlns:ds="http://schemas.openxmlformats.org/officeDocument/2006/customXml" ds:itemID="{86BE226A-B7B2-433B-9794-3775F9280CEB}"/>
</file>

<file path=customXml/itemProps3.xml><?xml version="1.0" encoding="utf-8"?>
<ds:datastoreItem xmlns:ds="http://schemas.openxmlformats.org/officeDocument/2006/customXml" ds:itemID="{5771EC4A-6EEF-49B4-B538-5F2FCCAA7793}"/>
</file>

<file path=customXml/itemProps4.xml><?xml version="1.0" encoding="utf-8"?>
<ds:datastoreItem xmlns:ds="http://schemas.openxmlformats.org/officeDocument/2006/customXml" ds:itemID="{4107D41F-6A1C-4D66-B000-53661E21EF03}"/>
</file>

<file path=docProps/app.xml><?xml version="1.0" encoding="utf-8"?>
<Properties xmlns="http://schemas.openxmlformats.org/officeDocument/2006/extended-properties" xmlns:vt="http://schemas.openxmlformats.org/officeDocument/2006/docPropsVTypes">
  <Template>TC101859861[[fn=Tradeshow]]</Template>
  <TotalTime>392</TotalTime>
  <Words>2549</Words>
  <Application>Microsoft Office PowerPoint</Application>
  <PresentationFormat>On-screen Show (4:3)</PresentationFormat>
  <Paragraphs>351</Paragraphs>
  <Slides>24</Slides>
  <Notes>19</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24</vt:i4>
      </vt:variant>
    </vt:vector>
  </HeadingPairs>
  <TitlesOfParts>
    <vt:vector size="45" baseType="lpstr">
      <vt:lpstr>Gulim</vt:lpstr>
      <vt:lpstr>ＭＳ Ｐゴシック</vt:lpstr>
      <vt:lpstr>SimSun</vt:lpstr>
      <vt:lpstr>Zurich BT</vt:lpstr>
      <vt:lpstr>ヒラギノ角ゴ Pro W3</vt:lpstr>
      <vt:lpstr>Arial</vt:lpstr>
      <vt:lpstr>Calibri</vt:lpstr>
      <vt:lpstr>Calibri Light</vt:lpstr>
      <vt:lpstr>Times</vt:lpstr>
      <vt:lpstr>Times New Roman</vt:lpstr>
      <vt:lpstr>Verdana</vt:lpstr>
      <vt:lpstr>Wingdings</vt:lpstr>
      <vt:lpstr>1_Office Theme</vt:lpstr>
      <vt:lpstr>Office Theme</vt:lpstr>
      <vt:lpstr>Benutzerdefiniertes Design</vt:lpstr>
      <vt:lpstr>2_Office Theme</vt:lpstr>
      <vt:lpstr>3_Office Theme</vt:lpstr>
      <vt:lpstr>4_Office Theme</vt:lpstr>
      <vt:lpstr>5_Office Theme</vt:lpstr>
      <vt:lpstr>7_Office Theme</vt:lpstr>
      <vt:lpstr>6_Office Theme</vt:lpstr>
      <vt:lpstr>PowerPoint Presentation</vt:lpstr>
      <vt:lpstr>ITU’s mandate on Cybersecurity </vt:lpstr>
      <vt:lpstr>PowerPoint Presentation</vt:lpstr>
      <vt:lpstr>PowerPoint Presentation</vt:lpstr>
      <vt:lpstr>PowerPoint Presentation</vt:lpstr>
      <vt:lpstr>Support for the Establishment of Harmonized Policies for the ICT Market in the ACP States</vt:lpstr>
      <vt:lpstr>HIPSSA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Enhancing Cybersecurity in Least Developed Countries project </vt:lpstr>
      <vt:lpstr>PowerPoint Presentation</vt:lpstr>
      <vt:lpstr>ITU Study Groups</vt:lpstr>
      <vt:lpstr>PowerPoint Presentation</vt:lpstr>
      <vt:lpstr>PowerPoint Presentation</vt:lpstr>
      <vt:lpstr>PowerPoint Presentation</vt:lpstr>
      <vt:lpstr>PowerPoint Presentation</vt:lpstr>
      <vt:lpstr>Thank You - 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global movement to address Cyber-threats</dc:title>
  <dc:creator>Rosheen</dc:creator>
  <cp:lastModifiedBy>Awotar-Mauree, Rosheen</cp:lastModifiedBy>
  <cp:revision>413</cp:revision>
  <cp:lastPrinted>2014-02-25T15:43:19Z</cp:lastPrinted>
  <dcterms:created xsi:type="dcterms:W3CDTF">2006-08-16T00:00:00Z</dcterms:created>
  <dcterms:modified xsi:type="dcterms:W3CDTF">2015-05-22T16:01:50Z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0d023bf1-2b5d-45d3-a7ad-7a1fbf4967ee</vt:lpwstr>
  </property>
  <property fmtid="{D5CDD505-2E9C-101B-9397-08002B2CF9AE}" pid="3" name="ContentTypeId">
    <vt:lpwstr>0x01010018C698F644CE304B841D21A805EA1A82</vt:lpwstr>
  </property>
</Properties>
</file>