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4"/>
  </p:notesMasterIdLst>
  <p:handoutMasterIdLst>
    <p:handoutMasterId r:id="rId15"/>
  </p:handoutMasterIdLst>
  <p:sldIdLst>
    <p:sldId id="276" r:id="rId2"/>
    <p:sldId id="304" r:id="rId3"/>
    <p:sldId id="303" r:id="rId4"/>
    <p:sldId id="295" r:id="rId5"/>
    <p:sldId id="296" r:id="rId6"/>
    <p:sldId id="301" r:id="rId7"/>
    <p:sldId id="307" r:id="rId8"/>
    <p:sldId id="299" r:id="rId9"/>
    <p:sldId id="305" r:id="rId10"/>
    <p:sldId id="306" r:id="rId11"/>
    <p:sldId id="302" r:id="rId12"/>
    <p:sldId id="266"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39">
          <p15:clr>
            <a:srgbClr val="A4A3A4"/>
          </p15:clr>
        </p15:guide>
        <p15:guide id="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BFBD"/>
    <a:srgbClr val="E30613"/>
    <a:srgbClr val="575756"/>
    <a:srgbClr val="E21E25"/>
    <a:srgbClr val="960000"/>
    <a:srgbClr val="F57575"/>
    <a:srgbClr val="B10F0F"/>
    <a:srgbClr val="7A0000"/>
    <a:srgbClr val="B2B2B2"/>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14" autoAdjust="0"/>
    <p:restoredTop sz="67261" autoAdjust="0"/>
  </p:normalViewPr>
  <p:slideViewPr>
    <p:cSldViewPr showGuides="1">
      <p:cViewPr varScale="1">
        <p:scale>
          <a:sx n="82" d="100"/>
          <a:sy n="82" d="100"/>
        </p:scale>
        <p:origin x="-1304" y="-104"/>
      </p:cViewPr>
      <p:guideLst>
        <p:guide orient="horz" pos="3239"/>
        <p:guide/>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2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06-09T10:46:06.026" idx="1">
    <p:pos x="372" y="343"/>
    <p:text>Mobile is your accelerator to deliver on your political agenda</p:text>
    <p:extLst>
      <p:ext uri="{C676402C-5697-4E1C-873F-D02D1690AC5C}">
        <p15:threadingInfo xmlns:p15="http://schemas.microsoft.com/office/powerpoint/2012/main" xmlns=""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0E4090-F07B-473B-B97D-EE7D61C6B9EE}" type="datetimeFigureOut">
              <a:rPr lang="en-ZA" smtClean="0"/>
              <a:t>6/15/17</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52DB23-E148-4DA9-B1BF-0C0C81E86E0A}" type="slidenum">
              <a:rPr lang="en-ZA" smtClean="0"/>
              <a:t>‹#›</a:t>
            </a:fld>
            <a:endParaRPr lang="en-ZA"/>
          </a:p>
        </p:txBody>
      </p:sp>
    </p:spTree>
    <p:extLst>
      <p:ext uri="{BB962C8B-B14F-4D97-AF65-F5344CB8AC3E}">
        <p14:creationId xmlns:p14="http://schemas.microsoft.com/office/powerpoint/2010/main" val="864666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2508D-DFC3-4959-A3B8-CF01D06227B5}" type="datetimeFigureOut">
              <a:rPr lang="en-ZA" smtClean="0"/>
              <a:t>6/15/17</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26F95-6645-4D84-B47C-E7B4E1A6F545}" type="slidenum">
              <a:rPr lang="en-ZA" smtClean="0"/>
              <a:t>‹#›</a:t>
            </a:fld>
            <a:endParaRPr lang="en-ZA"/>
          </a:p>
        </p:txBody>
      </p:sp>
    </p:spTree>
    <p:extLst>
      <p:ext uri="{BB962C8B-B14F-4D97-AF65-F5344CB8AC3E}">
        <p14:creationId xmlns:p14="http://schemas.microsoft.com/office/powerpoint/2010/main" val="3151313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0" i="0" u="none" strike="noStrike" kern="1200" dirty="0" smtClean="0">
                <a:solidFill>
                  <a:schemeClr val="tx1"/>
                </a:solidFill>
                <a:effectLst/>
                <a:latin typeface="+mn-lt"/>
                <a:ea typeface="+mn-ea"/>
                <a:cs typeface="+mn-cs"/>
              </a:rPr>
              <a:t>Spectrum: Building the foundation for the</a:t>
            </a:r>
            <a:r>
              <a:rPr lang="en-US" sz="1200" b="0" i="0" u="none" strike="noStrike" kern="1200" baseline="0" dirty="0" smtClean="0">
                <a:solidFill>
                  <a:schemeClr val="tx1"/>
                </a:solidFill>
                <a:effectLst/>
                <a:latin typeface="+mn-lt"/>
                <a:ea typeface="+mn-ea"/>
                <a:cs typeface="+mn-cs"/>
              </a:rPr>
              <a:t> future of mobile</a:t>
            </a:r>
          </a:p>
          <a:p>
            <a:pPr marL="171450" indent="-171450">
              <a:buFont typeface="Arial" charset="0"/>
              <a:buChar char="•"/>
            </a:pPr>
            <a:r>
              <a:rPr lang="en-US" sz="1200" b="0" i="0" u="none" strike="noStrike" kern="1200" baseline="0" dirty="0" smtClean="0">
                <a:solidFill>
                  <a:schemeClr val="tx1"/>
                </a:solidFill>
                <a:effectLst/>
                <a:latin typeface="+mn-lt"/>
                <a:ea typeface="+mn-ea"/>
                <a:cs typeface="+mn-cs"/>
              </a:rPr>
              <a:t>Spectrum </a:t>
            </a:r>
            <a:r>
              <a:rPr lang="en-US" sz="1200" b="0" i="0" u="none" strike="noStrike" kern="1200" baseline="0" dirty="0" err="1" smtClean="0">
                <a:solidFill>
                  <a:schemeClr val="tx1"/>
                </a:solidFill>
                <a:effectLst/>
                <a:latin typeface="+mn-lt"/>
                <a:ea typeface="+mn-ea"/>
                <a:cs typeface="+mn-cs"/>
              </a:rPr>
              <a:t>programme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aims to ensure that mobile operators </a:t>
            </a:r>
            <a:r>
              <a:rPr lang="en-US" sz="1200" b="1" i="0" u="none" strike="noStrike" kern="1200" dirty="0" smtClean="0">
                <a:solidFill>
                  <a:schemeClr val="tx1"/>
                </a:solidFill>
                <a:effectLst/>
                <a:latin typeface="+mn-lt"/>
                <a:ea typeface="+mn-ea"/>
                <a:cs typeface="+mn-cs"/>
              </a:rPr>
              <a:t>have timely and affordable access to appropriate spectrum </a:t>
            </a:r>
            <a:r>
              <a:rPr lang="en-US" sz="1200" b="0" i="0" u="none" strike="noStrike" kern="1200" dirty="0" smtClean="0">
                <a:solidFill>
                  <a:schemeClr val="tx1"/>
                </a:solidFill>
                <a:effectLst/>
                <a:latin typeface="+mn-lt"/>
                <a:ea typeface="+mn-ea"/>
                <a:cs typeface="+mn-cs"/>
              </a:rPr>
              <a:t>to meet the rapidly growing demand for mobile broadband services. This includes securing spectrum</a:t>
            </a:r>
            <a:r>
              <a:rPr lang="en-US" sz="1200" b="0" i="0" u="none" strike="noStrike" kern="1200" baseline="0" dirty="0" smtClean="0">
                <a:solidFill>
                  <a:schemeClr val="tx1"/>
                </a:solidFill>
                <a:effectLst/>
                <a:latin typeface="+mn-lt"/>
                <a:ea typeface="+mn-ea"/>
                <a:cs typeface="+mn-cs"/>
              </a:rPr>
              <a:t> to expand connectivity and rural coverage in developing markets to launching 5G in developed markets.</a:t>
            </a:r>
            <a:endParaRPr lang="en-US" sz="1200" b="0" i="0" u="none" strike="noStrike" kern="1200" dirty="0" smtClean="0">
              <a:solidFill>
                <a:schemeClr val="tx1"/>
              </a:solidFill>
              <a:effectLst/>
              <a:latin typeface="+mn-lt"/>
              <a:ea typeface="+mn-ea"/>
              <a:cs typeface="+mn-cs"/>
            </a:endParaRPr>
          </a:p>
          <a:p>
            <a:pPr marL="171450" indent="-171450">
              <a:buFont typeface="Arial" charset="0"/>
              <a:buChar char="•"/>
            </a:pPr>
            <a:endParaRPr lang="en-US" sz="1200" b="0" i="0" u="none" strike="noStrike" kern="1200" dirty="0" smtClean="0">
              <a:solidFill>
                <a:schemeClr val="tx1"/>
              </a:solidFill>
              <a:effectLst/>
              <a:latin typeface="+mn-lt"/>
              <a:ea typeface="+mn-ea"/>
              <a:cs typeface="+mn-cs"/>
            </a:endParaRPr>
          </a:p>
          <a:p>
            <a:pPr marL="171450" indent="-171450">
              <a:buFont typeface="Arial" charset="0"/>
              <a:buChar char="•"/>
            </a:pPr>
            <a:r>
              <a:rPr lang="en-US" sz="1200" b="0" i="0" u="none" strike="noStrike" kern="1200" dirty="0" smtClean="0">
                <a:solidFill>
                  <a:schemeClr val="tx1"/>
                </a:solidFill>
                <a:effectLst/>
                <a:latin typeface="+mn-lt"/>
                <a:ea typeface="+mn-ea"/>
                <a:cs typeface="+mn-cs"/>
              </a:rPr>
              <a:t>Mobile for Development is a dedicated global team within the GSMA, which brings together our </a:t>
            </a:r>
            <a:r>
              <a:rPr lang="en-US" sz="1200" b="1" i="0" u="none" strike="noStrike" kern="1200" dirty="0" smtClean="0">
                <a:solidFill>
                  <a:schemeClr val="tx1"/>
                </a:solidFill>
                <a:effectLst/>
                <a:latin typeface="+mn-lt"/>
                <a:ea typeface="+mn-ea"/>
                <a:cs typeface="+mn-cs"/>
              </a:rPr>
              <a:t>mobile </a:t>
            </a:r>
            <a:r>
              <a:rPr lang="en-US" sz="1200" b="1" i="0" u="none" strike="noStrike" kern="1200" dirty="0" smtClean="0">
                <a:solidFill>
                  <a:srgbClr val="FFFF00"/>
                </a:solidFill>
                <a:effectLst/>
                <a:latin typeface="+mn-lt"/>
                <a:ea typeface="+mn-ea"/>
                <a:cs typeface="+mn-cs"/>
              </a:rPr>
              <a:t>operator members, tech innovators, the development community and governments</a:t>
            </a:r>
            <a:r>
              <a:rPr lang="en-US" sz="1200" b="1"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 to prove the power of mobile in emerging markets. We identify opportunities and deliver innovations with socio-economic impact in </a:t>
            </a:r>
            <a:r>
              <a:rPr lang="en-US" sz="1200" b="1" i="0" u="none" strike="noStrike" kern="1200" dirty="0" smtClean="0">
                <a:solidFill>
                  <a:schemeClr val="tx1"/>
                </a:solidFill>
                <a:effectLst/>
                <a:latin typeface="+mn-lt"/>
                <a:ea typeface="+mn-ea"/>
                <a:cs typeface="+mn-cs"/>
              </a:rPr>
              <a:t>financial services, health, agriculture, digital identity, energy, water, sanitation, disaster resilience and gender equality.</a:t>
            </a:r>
          </a:p>
          <a:p>
            <a:pPr marL="171450" indent="-171450">
              <a:buFont typeface="Arial" charset="0"/>
              <a:buChar char="•"/>
            </a:pPr>
            <a:r>
              <a:rPr lang="en-US" sz="1200" b="0" i="0" u="none" strike="noStrike" kern="1200" dirty="0" smtClean="0">
                <a:solidFill>
                  <a:schemeClr val="tx1"/>
                </a:solidFill>
                <a:effectLst/>
                <a:latin typeface="+mn-lt"/>
                <a:ea typeface="+mn-ea"/>
                <a:cs typeface="+mn-cs"/>
              </a:rPr>
              <a:t>To date Mobile for Development has impacted 30 million lives across 49 countries. Mobile is the single technology which cuts across geographies, cultures and income levels and we expect the impact on emerging markets to grow exponentially.</a:t>
            </a:r>
          </a:p>
          <a:p>
            <a:pPr marL="171450" indent="-171450">
              <a:buFont typeface="Arial" charset="0"/>
              <a:buChar char="•"/>
            </a:pPr>
            <a:endParaRPr lang="en-US" sz="1200" b="0" i="0" u="none" strike="noStrike" kern="1200" dirty="0" smtClean="0">
              <a:solidFill>
                <a:schemeClr val="tx1"/>
              </a:solidFill>
              <a:effectLst/>
              <a:latin typeface="+mn-lt"/>
              <a:ea typeface="+mn-ea"/>
              <a:cs typeface="+mn-cs"/>
            </a:endParaRPr>
          </a:p>
          <a:p>
            <a:pPr marL="171450" indent="-171450">
              <a:buFont typeface="Arial" charset="0"/>
              <a:buChar char="•"/>
            </a:pPr>
            <a:r>
              <a:rPr lang="en-US" sz="1200" b="0" i="0" u="none" strike="noStrike" kern="1200" dirty="0" smtClean="0">
                <a:solidFill>
                  <a:schemeClr val="tx1"/>
                </a:solidFill>
                <a:effectLst/>
                <a:latin typeface="+mn-lt"/>
                <a:ea typeface="+mn-ea"/>
                <a:cs typeface="+mn-cs"/>
              </a:rPr>
              <a:t>Identity: T</a:t>
            </a:r>
            <a:r>
              <a:rPr lang="en-US" sz="1200" b="0" i="0" kern="1200" dirty="0" smtClean="0">
                <a:solidFill>
                  <a:schemeClr val="tx1"/>
                </a:solidFill>
                <a:effectLst/>
                <a:latin typeface="+mn-lt"/>
                <a:ea typeface="+mn-ea"/>
                <a:cs typeface="+mn-cs"/>
              </a:rPr>
              <a:t>he GSMA Identity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aims to help digital service providers and consumers find the optimum balance between privacy, security and convenience.</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Working with </a:t>
            </a:r>
            <a:r>
              <a:rPr lang="en-US" sz="1200" b="1" i="0" kern="1200" dirty="0" smtClean="0">
                <a:solidFill>
                  <a:schemeClr val="tx1"/>
                </a:solidFill>
                <a:effectLst/>
                <a:latin typeface="+mn-lt"/>
                <a:ea typeface="+mn-ea"/>
                <a:cs typeface="+mn-cs"/>
              </a:rPr>
              <a:t>its operator partners, the </a:t>
            </a:r>
            <a:r>
              <a:rPr lang="en-US" sz="1200" b="1" i="0" kern="1200" dirty="0" err="1" smtClean="0">
                <a:solidFill>
                  <a:schemeClr val="tx1"/>
                </a:solidFill>
                <a:effectLst/>
                <a:latin typeface="+mn-lt"/>
                <a:ea typeface="+mn-ea"/>
                <a:cs typeface="+mn-cs"/>
              </a:rPr>
              <a:t>programme</a:t>
            </a:r>
            <a:r>
              <a:rPr lang="en-US" sz="1200" b="1" i="0" kern="1200" dirty="0" smtClean="0">
                <a:solidFill>
                  <a:schemeClr val="tx1"/>
                </a:solidFill>
                <a:effectLst/>
                <a:latin typeface="+mn-lt"/>
                <a:ea typeface="+mn-ea"/>
                <a:cs typeface="+mn-cs"/>
              </a:rPr>
              <a:t> has </a:t>
            </a:r>
            <a:r>
              <a:rPr lang="en-US" sz="1200" b="1" i="0" kern="1200" dirty="0" err="1" smtClean="0">
                <a:solidFill>
                  <a:schemeClr val="tx1"/>
                </a:solidFill>
                <a:effectLst/>
                <a:latin typeface="+mn-lt"/>
                <a:ea typeface="+mn-ea"/>
                <a:cs typeface="+mn-cs"/>
              </a:rPr>
              <a:t>prioritised</a:t>
            </a:r>
            <a:r>
              <a:rPr lang="en-US" sz="1200" b="1" i="0" kern="1200" dirty="0" smtClean="0">
                <a:solidFill>
                  <a:schemeClr val="tx1"/>
                </a:solidFill>
                <a:effectLst/>
                <a:latin typeface="+mn-lt"/>
                <a:ea typeface="+mn-ea"/>
                <a:cs typeface="+mn-cs"/>
              </a:rPr>
              <a:t> the development of digital identity services. </a:t>
            </a:r>
            <a:r>
              <a:rPr lang="en-US" sz="1200" b="0" i="0" kern="1200" dirty="0" smtClean="0">
                <a:solidFill>
                  <a:schemeClr val="tx1"/>
                </a:solidFill>
                <a:effectLst/>
                <a:latin typeface="+mn-lt"/>
                <a:ea typeface="+mn-ea"/>
                <a:cs typeface="+mn-cs"/>
              </a:rPr>
              <a:t>Working together, they aim to bring to market digital identity solutions that provide a safe, seamless and convenient consumer experience, a consistent user interface and low barriers to entry across the digital identity ecosystem.</a:t>
            </a:r>
          </a:p>
          <a:p>
            <a:pPr marL="171450" indent="-171450">
              <a:buFont typeface="Arial" charset="0"/>
              <a:buChar char="•"/>
            </a:pPr>
            <a:endParaRPr lang="en-US" sz="1200" b="0" i="0" u="none" strike="noStrike" kern="1200" dirty="0" smtClean="0">
              <a:solidFill>
                <a:schemeClr val="tx1"/>
              </a:solidFill>
              <a:effectLst/>
              <a:latin typeface="+mn-lt"/>
              <a:ea typeface="+mn-ea"/>
              <a:cs typeface="+mn-cs"/>
            </a:endParaRPr>
          </a:p>
          <a:p>
            <a:pPr marL="171450" indent="-171450">
              <a:buFont typeface="Arial" charset="0"/>
              <a:buChar char="•"/>
            </a:pPr>
            <a:r>
              <a:rPr lang="en-US" sz="1200" b="0" i="0" u="none" strike="noStrike" kern="1200" dirty="0" smtClean="0">
                <a:solidFill>
                  <a:schemeClr val="tx1"/>
                </a:solidFill>
                <a:effectLst/>
                <a:latin typeface="+mn-lt"/>
                <a:ea typeface="+mn-ea"/>
                <a:cs typeface="+mn-cs"/>
              </a:rPr>
              <a:t>Internet of Things: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 GSMA Internet of Things </a:t>
            </a:r>
            <a:r>
              <a:rPr lang="en-US" sz="1200" b="0" i="0" u="none" strike="noStrike" kern="1200" dirty="0" err="1" smtClean="0">
                <a:solidFill>
                  <a:schemeClr val="tx1"/>
                </a:solidFill>
                <a:effectLst/>
                <a:latin typeface="+mn-lt"/>
                <a:ea typeface="+mn-ea"/>
                <a:cs typeface="+mn-cs"/>
              </a:rPr>
              <a:t>programme</a:t>
            </a:r>
            <a:r>
              <a:rPr lang="en-US" sz="1200" b="0" i="0" u="none" strike="noStrike" kern="1200" dirty="0" smtClean="0">
                <a:solidFill>
                  <a:schemeClr val="tx1"/>
                </a:solidFill>
                <a:effectLst/>
                <a:latin typeface="+mn-lt"/>
                <a:ea typeface="+mn-ea"/>
                <a:cs typeface="+mn-cs"/>
              </a:rPr>
              <a:t> is an initiative to help operators add value and accelerate the delivery of new connected devices and services in the </a:t>
            </a:r>
            <a:r>
              <a:rPr lang="en-US" sz="1200" b="0" i="0" u="none" strike="noStrike" kern="1200" dirty="0" err="1" smtClean="0">
                <a:solidFill>
                  <a:schemeClr val="tx1"/>
                </a:solidFill>
                <a:effectLst/>
                <a:latin typeface="+mn-lt"/>
                <a:ea typeface="+mn-ea"/>
                <a:cs typeface="+mn-cs"/>
              </a:rPr>
              <a:t>IoT</a:t>
            </a:r>
            <a:r>
              <a:rPr lang="en-US" sz="1200" b="0" i="0" u="none" strike="noStrike" kern="1200" dirty="0" smtClean="0">
                <a:solidFill>
                  <a:schemeClr val="tx1"/>
                </a:solidFill>
                <a:effectLst/>
                <a:latin typeface="+mn-lt"/>
                <a:ea typeface="+mn-ea"/>
                <a:cs typeface="+mn-cs"/>
              </a:rPr>
              <a:t>. This is to be achieved by </a:t>
            </a:r>
            <a:r>
              <a:rPr lang="en-US" sz="1200" b="1" i="0" u="none" strike="noStrike" kern="1200" dirty="0" smtClean="0">
                <a:solidFill>
                  <a:schemeClr val="tx1"/>
                </a:solidFill>
                <a:effectLst/>
                <a:latin typeface="+mn-lt"/>
                <a:ea typeface="+mn-ea"/>
                <a:cs typeface="+mn-cs"/>
              </a:rPr>
              <a:t>industry collaboration, appropriate regulation, </a:t>
            </a:r>
            <a:r>
              <a:rPr lang="en-US" sz="1200" b="1" i="0" u="none" strike="noStrike" kern="1200" dirty="0" err="1" smtClean="0">
                <a:solidFill>
                  <a:schemeClr val="tx1"/>
                </a:solidFill>
                <a:effectLst/>
                <a:latin typeface="+mn-lt"/>
                <a:ea typeface="+mn-ea"/>
                <a:cs typeface="+mn-cs"/>
              </a:rPr>
              <a:t>optimising</a:t>
            </a:r>
            <a:r>
              <a:rPr lang="en-US" sz="1200" b="1" i="0" u="none" strike="noStrike" kern="1200" dirty="0" smtClean="0">
                <a:solidFill>
                  <a:schemeClr val="tx1"/>
                </a:solidFill>
                <a:effectLst/>
                <a:latin typeface="+mn-lt"/>
                <a:ea typeface="+mn-ea"/>
                <a:cs typeface="+mn-cs"/>
              </a:rPr>
              <a:t> networks as well as developing key enablers to support the growth of  the </a:t>
            </a:r>
            <a:r>
              <a:rPr lang="en-US" sz="1200" b="1" i="0" u="none" strike="noStrike" kern="1200" dirty="0" err="1" smtClean="0">
                <a:solidFill>
                  <a:schemeClr val="tx1"/>
                </a:solidFill>
                <a:effectLst/>
                <a:latin typeface="+mn-lt"/>
                <a:ea typeface="+mn-ea"/>
                <a:cs typeface="+mn-cs"/>
              </a:rPr>
              <a:t>IoT</a:t>
            </a:r>
            <a:r>
              <a:rPr lang="en-US" sz="1200" b="1" i="0" u="none" strike="noStrike" kern="1200" dirty="0" smtClean="0">
                <a:solidFill>
                  <a:schemeClr val="tx1"/>
                </a:solidFill>
                <a:effectLst/>
                <a:latin typeface="+mn-lt"/>
                <a:ea typeface="+mn-ea"/>
                <a:cs typeface="+mn-cs"/>
              </a:rPr>
              <a:t> in the longer term.</a:t>
            </a:r>
          </a:p>
          <a:p>
            <a:r>
              <a:rPr lang="en-US" sz="1200" b="0" i="0" u="none" strike="noStrike" kern="1200" dirty="0" smtClean="0">
                <a:solidFill>
                  <a:schemeClr val="tx1"/>
                </a:solidFill>
                <a:effectLst/>
                <a:latin typeface="+mn-lt"/>
                <a:ea typeface="+mn-ea"/>
                <a:cs typeface="+mn-cs"/>
              </a:rPr>
              <a:t>Our vision is to enable the </a:t>
            </a:r>
            <a:r>
              <a:rPr lang="en-US" sz="1200" b="0" i="0" u="none" strike="noStrike" kern="1200" dirty="0" err="1" smtClean="0">
                <a:solidFill>
                  <a:schemeClr val="tx1"/>
                </a:solidFill>
                <a:effectLst/>
                <a:latin typeface="+mn-lt"/>
                <a:ea typeface="+mn-ea"/>
                <a:cs typeface="+mn-cs"/>
              </a:rPr>
              <a:t>IoT</a:t>
            </a:r>
            <a:r>
              <a:rPr lang="en-US" sz="1200" b="0" i="0" u="none" strike="noStrike" kern="1200" dirty="0" smtClean="0">
                <a:solidFill>
                  <a:schemeClr val="tx1"/>
                </a:solidFill>
                <a:effectLst/>
                <a:latin typeface="+mn-lt"/>
                <a:ea typeface="+mn-ea"/>
                <a:cs typeface="+mn-cs"/>
              </a:rPr>
              <a:t>, a world in which consumers and businesses enjoy rich new services, connected by an intelligent and secure mobile network.</a:t>
            </a:r>
          </a:p>
        </p:txBody>
      </p:sp>
      <p:sp>
        <p:nvSpPr>
          <p:cNvPr id="4" name="Slide Number Placeholder 3"/>
          <p:cNvSpPr>
            <a:spLocks noGrp="1"/>
          </p:cNvSpPr>
          <p:nvPr>
            <p:ph type="sldNum" sz="quarter" idx="10"/>
          </p:nvPr>
        </p:nvSpPr>
        <p:spPr/>
        <p:txBody>
          <a:bodyPr/>
          <a:lstStyle/>
          <a:p>
            <a:fld id="{DBDB7F27-CB2D-431D-9337-B45CAD892FCB}"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79411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SDG Narrative: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SDGs have set us on an incredible path to solving the greatest challenges of our time. </a:t>
            </a:r>
            <a:r>
              <a:rPr lang="en-US" sz="1200" b="1" kern="1200" dirty="0" smtClean="0">
                <a:solidFill>
                  <a:schemeClr val="tx1"/>
                </a:solidFill>
                <a:effectLst/>
                <a:latin typeface="+mn-lt"/>
                <a:ea typeface="+mn-ea"/>
                <a:cs typeface="+mn-cs"/>
              </a:rPr>
              <a:t>Mobile networks have the power to accelerate </a:t>
            </a:r>
            <a:r>
              <a:rPr lang="en-US" sz="1200" kern="1200" dirty="0" smtClean="0">
                <a:solidFill>
                  <a:schemeClr val="tx1"/>
                </a:solidFill>
                <a:effectLst/>
                <a:latin typeface="+mn-lt"/>
                <a:ea typeface="+mn-ea"/>
                <a:cs typeface="+mn-cs"/>
              </a:rPr>
              <a:t>this journey in a way that no other technology can. We have already connected over</a:t>
            </a:r>
            <a:r>
              <a:rPr lang="en-US" sz="120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5</a:t>
            </a:r>
            <a:r>
              <a:rPr lang="en-US" sz="1200" b="1" i="0" kern="1200" dirty="0" smtClean="0">
                <a:solidFill>
                  <a:schemeClr val="tx1"/>
                </a:solidFill>
                <a:effectLst/>
                <a:latin typeface="+mn-lt"/>
                <a:ea typeface="+mn-ea"/>
                <a:cs typeface="+mn-cs"/>
              </a:rPr>
              <a:t> billion people, </a:t>
            </a:r>
            <a:r>
              <a:rPr lang="en-US" sz="1200" kern="1200" dirty="0" smtClean="0">
                <a:solidFill>
                  <a:schemeClr val="tx1"/>
                </a:solidFill>
                <a:effectLst/>
                <a:latin typeface="+mn-lt"/>
                <a:ea typeface="+mn-ea"/>
                <a:cs typeface="+mn-cs"/>
              </a:rPr>
              <a:t>enabling greater inclusion in vast cities and remote villages, transforming communities, delivering healthcare in ways never imagined, </a:t>
            </a:r>
            <a:r>
              <a:rPr lang="en-US" sz="1200" b="1" kern="1200" dirty="0" smtClean="0">
                <a:solidFill>
                  <a:schemeClr val="tx1"/>
                </a:solidFill>
                <a:effectLst/>
                <a:latin typeface="+mn-lt"/>
                <a:ea typeface="+mn-ea"/>
                <a:cs typeface="+mn-cs"/>
              </a:rPr>
              <a:t>opening doors to education, employment and income opportunities, creating smarter cities, empowering people with the tools they need to thrive and driving a more sustainable planet</a:t>
            </a:r>
            <a:r>
              <a:rPr lang="en-US" sz="1200" kern="1200" dirty="0" smtClean="0">
                <a:solidFill>
                  <a:schemeClr val="tx1"/>
                </a:solidFill>
                <a:effectLst/>
                <a:latin typeface="+mn-lt"/>
                <a:ea typeface="+mn-ea"/>
                <a:cs typeface="+mn-cs"/>
              </a:rPr>
              <a:t>. The Sustainable Development Goals are big, and so is the mobile industry’s ambition </a:t>
            </a:r>
            <a:r>
              <a:rPr lang="en-US" sz="1200" b="1" i="1" kern="1200" dirty="0" smtClean="0">
                <a:solidFill>
                  <a:schemeClr val="tx1"/>
                </a:solidFill>
                <a:effectLst/>
                <a:latin typeface="+mn-lt"/>
                <a:ea typeface="+mn-ea"/>
                <a:cs typeface="+mn-cs"/>
              </a:rPr>
              <a:t>– to connect everyone and everything to a #</a:t>
            </a:r>
            <a:r>
              <a:rPr lang="en-US" sz="1200" b="1" i="1" kern="1200" dirty="0" err="1" smtClean="0">
                <a:solidFill>
                  <a:schemeClr val="tx1"/>
                </a:solidFill>
                <a:effectLst/>
                <a:latin typeface="+mn-lt"/>
                <a:ea typeface="+mn-ea"/>
                <a:cs typeface="+mn-cs"/>
              </a:rPr>
              <a:t>betterfuture</a:t>
            </a:r>
            <a:r>
              <a:rPr lang="en-US" sz="1200" b="1" i="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D026F95-6645-4D84-B47C-E7B4E1A6F545}" type="slidenum">
              <a:rPr lang="en-ZA" smtClean="0"/>
              <a:t>4</a:t>
            </a:fld>
            <a:endParaRPr lang="en-ZA"/>
          </a:p>
        </p:txBody>
      </p:sp>
    </p:spTree>
    <p:extLst>
      <p:ext uri="{BB962C8B-B14F-4D97-AF65-F5344CB8AC3E}">
        <p14:creationId xmlns:p14="http://schemas.microsoft.com/office/powerpoint/2010/main" val="66738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first-of-its-kind report offers critical insights into the transformative impact of the mobile industry on individuals, societies and economies around the world, in developed and developing markets. Importantly, it </a:t>
            </a:r>
            <a:r>
              <a:rPr lang="en-US" sz="1200" b="1" i="0" kern="1200" dirty="0" smtClean="0">
                <a:solidFill>
                  <a:schemeClr val="tx1"/>
                </a:solidFill>
                <a:effectLst/>
                <a:latin typeface="+mn-lt"/>
                <a:ea typeface="+mn-ea"/>
                <a:cs typeface="+mn-cs"/>
              </a:rPr>
              <a:t>establishes a benchmark </a:t>
            </a:r>
            <a:r>
              <a:rPr lang="en-US" sz="1200" b="0" i="0" kern="1200" dirty="0" smtClean="0">
                <a:solidFill>
                  <a:schemeClr val="tx1"/>
                </a:solidFill>
                <a:effectLst/>
                <a:latin typeface="+mn-lt"/>
                <a:ea typeface="+mn-ea"/>
                <a:cs typeface="+mn-cs"/>
              </a:rPr>
              <a:t>through which the industry will assess its success in contributing to the Sustainable Development Goals (SDGs) and serves as a blueprint for other industries as they commit to achieving the SDGs.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second Mobile Industry Impact Report will be launched in</a:t>
            </a:r>
            <a:r>
              <a:rPr lang="en-US" sz="1200" b="0" i="0" kern="1200" baseline="0" dirty="0" smtClean="0">
                <a:solidFill>
                  <a:schemeClr val="tx1"/>
                </a:solidFill>
                <a:effectLst/>
                <a:latin typeface="+mn-lt"/>
                <a:ea typeface="+mn-ea"/>
                <a:cs typeface="+mn-cs"/>
              </a:rPr>
              <a:t> September 2017 at UNGA and will look at progress over the past year as well as opportunities to accelerate the mobile industry’s impact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SEE HAND OUT</a:t>
            </a:r>
            <a:endParaRPr lang="en-US" dirty="0"/>
          </a:p>
        </p:txBody>
      </p:sp>
      <p:sp>
        <p:nvSpPr>
          <p:cNvPr id="4" name="Slide Number Placeholder 3"/>
          <p:cNvSpPr>
            <a:spLocks noGrp="1"/>
          </p:cNvSpPr>
          <p:nvPr>
            <p:ph type="sldNum" sz="quarter" idx="10"/>
          </p:nvPr>
        </p:nvSpPr>
        <p:spPr/>
        <p:txBody>
          <a:bodyPr/>
          <a:lstStyle/>
          <a:p>
            <a:fld id="{5D026F95-6645-4D84-B47C-E7B4E1A6F545}" type="slidenum">
              <a:rPr lang="en-ZA" smtClean="0"/>
              <a:t>5</a:t>
            </a:fld>
            <a:endParaRPr lang="en-ZA"/>
          </a:p>
        </p:txBody>
      </p:sp>
    </p:spTree>
    <p:extLst>
      <p:ext uri="{BB962C8B-B14F-4D97-AF65-F5344CB8AC3E}">
        <p14:creationId xmlns:p14="http://schemas.microsoft.com/office/powerpoint/2010/main" val="145458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February 2017, the GSMA launched the “Big Data for Social Good” initiative, which </a:t>
            </a:r>
            <a:r>
              <a:rPr lang="en-US" sz="1200" b="1" kern="1200" dirty="0" smtClean="0">
                <a:solidFill>
                  <a:schemeClr val="tx1"/>
                </a:solidFill>
                <a:effectLst/>
                <a:latin typeface="+mn-lt"/>
                <a:ea typeface="+mn-ea"/>
                <a:cs typeface="+mn-cs"/>
              </a:rPr>
              <a:t>will leverage mobile operators’ big data capabilities to address humanitarian crises, including epidemics and natural disasters.</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is being launched with </a:t>
            </a:r>
            <a:r>
              <a:rPr lang="en-US" sz="1200" b="1" kern="1200" dirty="0" smtClean="0">
                <a:solidFill>
                  <a:schemeClr val="tx1"/>
                </a:solidFill>
                <a:effectLst/>
                <a:latin typeface="+mn-lt"/>
                <a:ea typeface="+mn-ea"/>
                <a:cs typeface="+mn-cs"/>
              </a:rPr>
              <a:t>16</a:t>
            </a:r>
            <a:r>
              <a:rPr lang="en-US" sz="1200" b="1" kern="1200" baseline="0" dirty="0" smtClean="0">
                <a:solidFill>
                  <a:schemeClr val="tx1"/>
                </a:solidFill>
                <a:effectLst/>
                <a:latin typeface="+mn-lt"/>
                <a:ea typeface="+mn-ea"/>
                <a:cs typeface="+mn-cs"/>
              </a:rPr>
              <a:t> MNOs </a:t>
            </a:r>
            <a:r>
              <a:rPr lang="en-US" sz="1200" kern="1200" dirty="0" smtClean="0">
                <a:solidFill>
                  <a:schemeClr val="tx1"/>
                </a:solidFill>
                <a:effectLst/>
                <a:latin typeface="+mn-lt"/>
                <a:ea typeface="+mn-ea"/>
                <a:cs typeface="+mn-cs"/>
              </a:rPr>
              <a:t>of the world’s leading mobile operators, which collectively account for over </a:t>
            </a:r>
            <a:r>
              <a:rPr lang="en-US" sz="1200" b="1" kern="1200" dirty="0" smtClean="0">
                <a:solidFill>
                  <a:schemeClr val="tx1"/>
                </a:solidFill>
                <a:effectLst/>
                <a:latin typeface="+mn-lt"/>
                <a:ea typeface="+mn-ea"/>
                <a:cs typeface="+mn-cs"/>
              </a:rPr>
              <a:t>two billion connections across more than 100 countries. </a:t>
            </a: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UN Foundation </a:t>
            </a:r>
            <a:r>
              <a:rPr lang="en-US" sz="1200" kern="1200" dirty="0" smtClean="0">
                <a:solidFill>
                  <a:schemeClr val="tx1"/>
                </a:solidFill>
                <a:effectLst/>
                <a:latin typeface="+mn-lt"/>
                <a:ea typeface="+mn-ea"/>
                <a:cs typeface="+mn-cs"/>
              </a:rPr>
              <a:t>is a supporting partner, providing coordination and integration with the broader ecosystem, including organisations such as Global Partnership for Sustainable Development Data (GPSDD), the Digital Alliance (DIAL) and Data2x.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Through Big Data for Social Good, mobile operators will provide </a:t>
            </a:r>
            <a:r>
              <a:rPr lang="en-US" sz="1200" b="1" kern="1200" dirty="0" smtClean="0">
                <a:solidFill>
                  <a:schemeClr val="tx1"/>
                </a:solidFill>
                <a:effectLst/>
                <a:latin typeface="+mn-lt"/>
                <a:ea typeface="+mn-ea"/>
                <a:cs typeface="+mn-cs"/>
              </a:rPr>
              <a:t>key insights based on </a:t>
            </a:r>
            <a:r>
              <a:rPr lang="en-US" sz="1200" b="1" kern="1200" dirty="0" err="1" smtClean="0">
                <a:solidFill>
                  <a:schemeClr val="tx1"/>
                </a:solidFill>
                <a:effectLst/>
                <a:latin typeface="+mn-lt"/>
                <a:ea typeface="+mn-ea"/>
                <a:cs typeface="+mn-cs"/>
              </a:rPr>
              <a:t>anonymised</a:t>
            </a:r>
            <a:r>
              <a:rPr lang="en-US" sz="1200" b="1" kern="1200" dirty="0" smtClean="0">
                <a:solidFill>
                  <a:schemeClr val="tx1"/>
                </a:solidFill>
                <a:effectLst/>
                <a:latin typeface="+mn-lt"/>
                <a:ea typeface="+mn-ea"/>
                <a:cs typeface="+mn-cs"/>
              </a:rPr>
              <a:t> meta-data </a:t>
            </a:r>
            <a:r>
              <a:rPr lang="en-US" sz="1200" kern="1200" dirty="0" smtClean="0">
                <a:solidFill>
                  <a:schemeClr val="tx1"/>
                </a:solidFill>
                <a:effectLst/>
                <a:latin typeface="+mn-lt"/>
                <a:ea typeface="+mn-ea"/>
                <a:cs typeface="+mn-cs"/>
              </a:rPr>
              <a:t>generated by their networks to support the response in these critical situations. For instance, by monitoring the </a:t>
            </a:r>
            <a:r>
              <a:rPr lang="en-US" sz="1200" b="1" kern="1200" dirty="0" smtClean="0">
                <a:solidFill>
                  <a:schemeClr val="tx1"/>
                </a:solidFill>
                <a:effectLst/>
                <a:latin typeface="+mn-lt"/>
                <a:ea typeface="+mn-ea"/>
                <a:cs typeface="+mn-cs"/>
              </a:rPr>
              <a:t>flow of people </a:t>
            </a:r>
            <a:r>
              <a:rPr lang="en-US" sz="1200" kern="1200" dirty="0" smtClean="0">
                <a:solidFill>
                  <a:schemeClr val="tx1"/>
                </a:solidFill>
                <a:effectLst/>
                <a:latin typeface="+mn-lt"/>
                <a:ea typeface="+mn-ea"/>
                <a:cs typeface="+mn-cs"/>
              </a:rPr>
              <a:t>to and from impacted areas, public health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can more effectively respond </a:t>
            </a:r>
            <a:r>
              <a:rPr lang="en-US" sz="1200" b="1" kern="1200" dirty="0" smtClean="0">
                <a:solidFill>
                  <a:schemeClr val="tx1"/>
                </a:solidFill>
                <a:effectLst/>
                <a:latin typeface="+mn-lt"/>
                <a:ea typeface="+mn-ea"/>
                <a:cs typeface="+mn-cs"/>
              </a:rPr>
              <a:t>to prevent epidemics</a:t>
            </a:r>
            <a:r>
              <a:rPr lang="en-US" sz="1200" kern="1200" dirty="0" smtClean="0">
                <a:solidFill>
                  <a:schemeClr val="tx1"/>
                </a:solidFill>
                <a:effectLst/>
                <a:latin typeface="+mn-lt"/>
                <a:ea typeface="+mn-ea"/>
                <a:cs typeface="+mn-cs"/>
              </a:rPr>
              <a:t>, slow the spread of disease and better target relief efforts. With access to mobile network insights, humanitarian agencies can more accurately aid evacuation, response and recovery efforts.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Initial trials of Big Data for Social Good for epidemics are set to begin during the summer 2017, </a:t>
            </a:r>
            <a:r>
              <a:rPr lang="en-US" sz="1200" b="1" kern="1200" dirty="0" smtClean="0">
                <a:solidFill>
                  <a:schemeClr val="tx1"/>
                </a:solidFill>
                <a:effectLst/>
                <a:latin typeface="+mn-lt"/>
                <a:ea typeface="+mn-ea"/>
                <a:cs typeface="+mn-cs"/>
              </a:rPr>
              <a:t>with Bharti Airtel in India, </a:t>
            </a:r>
            <a:r>
              <a:rPr lang="en-US" sz="1200" b="1" kern="1200" dirty="0" err="1" smtClean="0">
                <a:solidFill>
                  <a:schemeClr val="tx1"/>
                </a:solidFill>
                <a:effectLst/>
                <a:latin typeface="+mn-lt"/>
                <a:ea typeface="+mn-ea"/>
                <a:cs typeface="+mn-cs"/>
              </a:rPr>
              <a:t>Telefónica</a:t>
            </a:r>
            <a:r>
              <a:rPr lang="en-US" sz="1200" b="1" kern="1200" dirty="0" smtClean="0">
                <a:solidFill>
                  <a:schemeClr val="tx1"/>
                </a:solidFill>
                <a:effectLst/>
                <a:latin typeface="+mn-lt"/>
                <a:ea typeface="+mn-ea"/>
                <a:cs typeface="+mn-cs"/>
              </a:rPr>
              <a:t> in Brazil, and Telenor in Bangladesh, Myanmar and Thailand</a:t>
            </a:r>
            <a:r>
              <a:rPr lang="en-US" sz="1200" kern="1200" dirty="0" smtClean="0">
                <a:solidFill>
                  <a:schemeClr val="tx1"/>
                </a:solidFill>
                <a:effectLst/>
                <a:latin typeface="+mn-lt"/>
                <a:ea typeface="+mn-ea"/>
                <a:cs typeface="+mn-cs"/>
              </a:rPr>
              <a:t>. The objective of the multi-operator pilot is to develop common capabilities to monitor, alert, predict and manage the spread of diseases that, if unaddressed, could create epidemics. In the trials, operators will provide insights based on </a:t>
            </a:r>
            <a:r>
              <a:rPr lang="en-US" sz="1200" kern="1200" dirty="0" err="1" smtClean="0">
                <a:solidFill>
                  <a:schemeClr val="tx1"/>
                </a:solidFill>
                <a:effectLst/>
                <a:latin typeface="+mn-lt"/>
                <a:ea typeface="+mn-ea"/>
                <a:cs typeface="+mn-cs"/>
              </a:rPr>
              <a:t>anonymised</a:t>
            </a:r>
            <a:r>
              <a:rPr lang="en-US" sz="1200" kern="1200" dirty="0" smtClean="0">
                <a:solidFill>
                  <a:schemeClr val="tx1"/>
                </a:solidFill>
                <a:effectLst/>
                <a:latin typeface="+mn-lt"/>
                <a:ea typeface="+mn-ea"/>
                <a:cs typeface="+mn-cs"/>
              </a:rPr>
              <a:t> meta-data using common data feeds and algorithms to provide insights into human movement patterns. The trials will enrich this information with third-party data sources such as </a:t>
            </a:r>
            <a:r>
              <a:rPr lang="en-US" sz="1200" b="1" kern="1200" dirty="0" smtClean="0">
                <a:solidFill>
                  <a:schemeClr val="tx1"/>
                </a:solidFill>
                <a:effectLst/>
                <a:latin typeface="+mn-lt"/>
                <a:ea typeface="+mn-ea"/>
                <a:cs typeface="+mn-cs"/>
              </a:rPr>
              <a:t>hospital intakes, death counts and weather data</a:t>
            </a:r>
            <a:r>
              <a:rPr lang="en-US" sz="1200" kern="1200" dirty="0" smtClean="0">
                <a:solidFill>
                  <a:schemeClr val="tx1"/>
                </a:solidFill>
                <a:effectLst/>
                <a:latin typeface="+mn-lt"/>
                <a:ea typeface="+mn-ea"/>
                <a:cs typeface="+mn-cs"/>
              </a:rPr>
              <a:t>, among others, to provide meaningful insights that local and international government and humanitarian agencies can use to make decisions on when, where and how to deploy resources. The GSMA expects to publish the results of these trials at Mobile World Congress in February 2018.</a:t>
            </a:r>
          </a:p>
          <a:p>
            <a:endParaRPr lang="en-US" dirty="0"/>
          </a:p>
        </p:txBody>
      </p:sp>
      <p:sp>
        <p:nvSpPr>
          <p:cNvPr id="4" name="Slide Number Placeholder 3"/>
          <p:cNvSpPr>
            <a:spLocks noGrp="1"/>
          </p:cNvSpPr>
          <p:nvPr>
            <p:ph type="sldNum" sz="quarter" idx="10"/>
          </p:nvPr>
        </p:nvSpPr>
        <p:spPr/>
        <p:txBody>
          <a:bodyPr/>
          <a:lstStyle/>
          <a:p>
            <a:fld id="{FBA736EE-5555-46CD-A8B2-F0189017DA18}" type="slidenum">
              <a:rPr lang="en-GB" smtClean="0"/>
              <a:t>6</a:t>
            </a:fld>
            <a:endParaRPr lang="en-GB" dirty="0"/>
          </a:p>
        </p:txBody>
      </p:sp>
    </p:spTree>
    <p:extLst>
      <p:ext uri="{BB962C8B-B14F-4D97-AF65-F5344CB8AC3E}">
        <p14:creationId xmlns:p14="http://schemas.microsoft.com/office/powerpoint/2010/main" val="160679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full integration of the social and environmental impacts and addressing wider societal needs represents both a challenge and an opportunity for business. The Sustainable Development Goals (SDGs) provide a roadmap to guide companies, but many companies are still in the early stages of ‘internalising’ and ‘operationalising’ them.  Indeed, the majority of CEOs and business leaders have yet to fully engage or advocate for them within their companies.  Collaboration across the mobile industry and beyond is key to success in mainstreaming the SDGs and sustainability into core business.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a:t>
            </a:r>
            <a:r>
              <a:rPr lang="en-GB" sz="1200" b="0" i="0" kern="1200" baseline="0" dirty="0" smtClean="0">
                <a:solidFill>
                  <a:schemeClr val="tx1"/>
                </a:solidFill>
                <a:effectLst/>
                <a:latin typeface="+mn-lt"/>
                <a:ea typeface="+mn-ea"/>
                <a:cs typeface="+mn-cs"/>
              </a:rPr>
              <a:t> at GSMA are doing our part t</a:t>
            </a:r>
            <a:r>
              <a:rPr lang="en-GB" sz="1200" b="0" i="0" kern="1200" dirty="0" smtClean="0">
                <a:solidFill>
                  <a:schemeClr val="tx1"/>
                </a:solidFill>
                <a:effectLst/>
                <a:latin typeface="+mn-lt"/>
                <a:ea typeface="+mn-ea"/>
                <a:cs typeface="+mn-cs"/>
              </a:rPr>
              <a:t>o ADVANCE RESPONSIBLE BUSINESS</a:t>
            </a:r>
            <a:r>
              <a:rPr lang="en-GB" sz="1200" b="0" i="0" kern="1200" baseline="0" dirty="0" smtClean="0">
                <a:solidFill>
                  <a:schemeClr val="tx1"/>
                </a:solidFill>
                <a:effectLst/>
                <a:latin typeface="+mn-lt"/>
                <a:ea typeface="+mn-ea"/>
                <a:cs typeface="+mn-cs"/>
              </a:rPr>
              <a:t> PRACTICES, and GALVANIZE LEADERSHIP. </a:t>
            </a: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26F95-6645-4D84-B47C-E7B4E1A6F54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Purpose collaborates</a:t>
            </a:r>
            <a:r>
              <a:rPr lang="en-US" baseline="0" dirty="0" smtClean="0"/>
              <a:t> and/or partners</a:t>
            </a:r>
            <a:r>
              <a:rPr lang="en-US" dirty="0" smtClean="0"/>
              <a:t> with UN Foundation, UNDP, UN DPI, Project Everyone, PVBLIC,</a:t>
            </a:r>
            <a:r>
              <a:rPr lang="en-US" baseline="0" dirty="0" smtClean="0"/>
              <a:t> BMGF</a:t>
            </a:r>
          </a:p>
          <a:p>
            <a:r>
              <a:rPr lang="en-US" baseline="0" dirty="0" smtClean="0"/>
              <a:t>M4D donors include BMGF, UKAID (DFID), DFAT (Australia), </a:t>
            </a:r>
            <a:r>
              <a:rPr lang="en-US" baseline="0" dirty="0" err="1" smtClean="0"/>
              <a:t>Mastercard</a:t>
            </a:r>
            <a:r>
              <a:rPr lang="en-US" baseline="0" dirty="0" smtClean="0"/>
              <a:t> Foundation, </a:t>
            </a:r>
            <a:r>
              <a:rPr lang="en-US" baseline="0" dirty="0" err="1" smtClean="0"/>
              <a:t>Omidyar</a:t>
            </a:r>
            <a:r>
              <a:rPr lang="en-US" baseline="0" dirty="0" smtClean="0"/>
              <a:t> Network</a:t>
            </a:r>
          </a:p>
          <a:p>
            <a:r>
              <a:rPr lang="en-US" baseline="0" dirty="0" smtClean="0"/>
              <a:t>We convene governments, regulators and industry at Ministerial </a:t>
            </a:r>
            <a:r>
              <a:rPr lang="en-US" baseline="0" dirty="0" err="1" smtClean="0"/>
              <a:t>Programme</a:t>
            </a:r>
            <a:r>
              <a:rPr lang="en-US" baseline="0" dirty="0" smtClean="0"/>
              <a:t> and in regions at the Mobile 360 Series events</a:t>
            </a:r>
            <a:endParaRPr lang="en-US" dirty="0"/>
          </a:p>
        </p:txBody>
      </p:sp>
      <p:sp>
        <p:nvSpPr>
          <p:cNvPr id="4" name="Slide Number Placeholder 3"/>
          <p:cNvSpPr>
            <a:spLocks noGrp="1"/>
          </p:cNvSpPr>
          <p:nvPr>
            <p:ph type="sldNum" sz="quarter" idx="10"/>
          </p:nvPr>
        </p:nvSpPr>
        <p:spPr/>
        <p:txBody>
          <a:bodyPr/>
          <a:lstStyle/>
          <a:p>
            <a:fld id="{5D026F95-6645-4D84-B47C-E7B4E1A6F545}" type="slidenum">
              <a:rPr lang="en-ZA" smtClean="0"/>
              <a:t>8</a:t>
            </a:fld>
            <a:endParaRPr lang="en-ZA"/>
          </a:p>
        </p:txBody>
      </p:sp>
    </p:spTree>
    <p:extLst>
      <p:ext uri="{BB962C8B-B14F-4D97-AF65-F5344CB8AC3E}">
        <p14:creationId xmlns:p14="http://schemas.microsoft.com/office/powerpoint/2010/main" val="171114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Another success story is Mobile Money. SDG 10 Reduce inequality</a:t>
            </a:r>
            <a:r>
              <a:rPr lang="en-GB" baseline="0" dirty="0" smtClean="0"/>
              <a:t> within and among countries with remittances and </a:t>
            </a:r>
            <a:r>
              <a:rPr lang="en-GB" baseline="0" smtClean="0"/>
              <a:t>a reduction of 3%.</a:t>
            </a:r>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9</a:t>
            </a:fld>
            <a:endParaRPr lang="en-ZA"/>
          </a:p>
        </p:txBody>
      </p:sp>
    </p:spTree>
    <p:extLst>
      <p:ext uri="{BB962C8B-B14F-4D97-AF65-F5344CB8AC3E}">
        <p14:creationId xmlns:p14="http://schemas.microsoft.com/office/powerpoint/2010/main" val="75191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10</a:t>
            </a:fld>
            <a:endParaRPr lang="en-ZA"/>
          </a:p>
        </p:txBody>
      </p:sp>
    </p:spTree>
    <p:extLst>
      <p:ext uri="{BB962C8B-B14F-4D97-AF65-F5344CB8AC3E}">
        <p14:creationId xmlns:p14="http://schemas.microsoft.com/office/powerpoint/2010/main" val="323315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26F95-6645-4D84-B47C-E7B4E1A6F545}" type="slidenum">
              <a:rPr lang="en-ZA" smtClean="0"/>
              <a:t>12</a:t>
            </a:fld>
            <a:endParaRPr lang="en-ZA"/>
          </a:p>
        </p:txBody>
      </p:sp>
    </p:spTree>
    <p:extLst>
      <p:ext uri="{BB962C8B-B14F-4D97-AF65-F5344CB8AC3E}">
        <p14:creationId xmlns:p14="http://schemas.microsoft.com/office/powerpoint/2010/main" val="95343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SMA Content slide">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p>
            <a:fld id="{E52D2AFC-71C4-4511-B128-4ECEE52D3027}" type="slidenum">
              <a:rPr lang="en-ZA" smtClean="0"/>
              <a:pPr/>
              <a:t>‹#›</a:t>
            </a:fld>
            <a:endParaRPr lang="en-ZA" dirty="0"/>
          </a:p>
        </p:txBody>
      </p:sp>
      <p:sp>
        <p:nvSpPr>
          <p:cNvPr id="7" name="Title Placeholder 1"/>
          <p:cNvSpPr>
            <a:spLocks noGrp="1"/>
          </p:cNvSpPr>
          <p:nvPr>
            <p:ph type="title"/>
          </p:nvPr>
        </p:nvSpPr>
        <p:spPr>
          <a:xfrm>
            <a:off x="1197114" y="396000"/>
            <a:ext cx="7399312" cy="857250"/>
          </a:xfrm>
          <a:prstGeom prst="rect">
            <a:avLst/>
          </a:prstGeom>
        </p:spPr>
        <p:txBody>
          <a:bodyPr vert="horz" lIns="91440" tIns="45720" rIns="91440" bIns="45720" rtlCol="0" anchor="t" anchorCtr="0">
            <a:normAutofit/>
          </a:bodyPr>
          <a:lstStyle>
            <a:lvl1pPr>
              <a:defRPr sz="24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165464367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SMA Bar Chart slide">
    <p:spTree>
      <p:nvGrpSpPr>
        <p:cNvPr id="1" name=""/>
        <p:cNvGrpSpPr/>
        <p:nvPr/>
      </p:nvGrpSpPr>
      <p:grpSpPr>
        <a:xfrm>
          <a:off x="0" y="0"/>
          <a:ext cx="0" cy="0"/>
          <a:chOff x="0" y="0"/>
          <a:chExt cx="0" cy="0"/>
        </a:xfrm>
      </p:grpSpPr>
      <p:sp>
        <p:nvSpPr>
          <p:cNvPr id="28" name="Content Placeholder 13"/>
          <p:cNvSpPr>
            <a:spLocks noGrp="1"/>
          </p:cNvSpPr>
          <p:nvPr>
            <p:ph sz="quarter" idx="13"/>
          </p:nvPr>
        </p:nvSpPr>
        <p:spPr>
          <a:xfrm>
            <a:off x="422895" y="2025030"/>
            <a:ext cx="2362200" cy="2266950"/>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29" name="Content Placeholder 38"/>
          <p:cNvSpPr>
            <a:spLocks noGrp="1"/>
          </p:cNvSpPr>
          <p:nvPr>
            <p:ph sz="quarter" idx="39"/>
          </p:nvPr>
        </p:nvSpPr>
        <p:spPr>
          <a:xfrm>
            <a:off x="422895" y="1491630"/>
            <a:ext cx="1984248" cy="347472"/>
          </a:xfrm>
          <a:prstGeom prst="rect">
            <a:avLst/>
          </a:prstGeom>
          <a:noFill/>
          <a:ln>
            <a:noFill/>
          </a:ln>
        </p:spPr>
        <p:txBody>
          <a:bodyPr anchor="t" anchorCtr="0">
            <a:noAutofit/>
          </a:bodyPr>
          <a:lstStyle>
            <a:lvl1pPr algn="l">
              <a:buNone/>
              <a:defRPr sz="14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30" name="Content Placeholder 13"/>
          <p:cNvSpPr>
            <a:spLocks noGrp="1"/>
          </p:cNvSpPr>
          <p:nvPr>
            <p:ph sz="quarter" idx="42"/>
          </p:nvPr>
        </p:nvSpPr>
        <p:spPr>
          <a:xfrm>
            <a:off x="3361928" y="2025030"/>
            <a:ext cx="2362200" cy="2266950"/>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31" name="Content Placeholder 13"/>
          <p:cNvSpPr>
            <a:spLocks noGrp="1"/>
          </p:cNvSpPr>
          <p:nvPr>
            <p:ph sz="quarter" idx="43"/>
          </p:nvPr>
        </p:nvSpPr>
        <p:spPr>
          <a:xfrm>
            <a:off x="6324600" y="2034555"/>
            <a:ext cx="2362200" cy="2266950"/>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32" name="Content Placeholder 38"/>
          <p:cNvSpPr>
            <a:spLocks noGrp="1"/>
          </p:cNvSpPr>
          <p:nvPr>
            <p:ph sz="quarter" idx="60"/>
          </p:nvPr>
        </p:nvSpPr>
        <p:spPr>
          <a:xfrm>
            <a:off x="3361928" y="1491630"/>
            <a:ext cx="1984248" cy="347472"/>
          </a:xfrm>
          <a:prstGeom prst="rect">
            <a:avLst/>
          </a:prstGeom>
          <a:noFill/>
          <a:ln>
            <a:noFill/>
          </a:ln>
        </p:spPr>
        <p:txBody>
          <a:bodyPr anchor="t" anchorCtr="0">
            <a:noAutofit/>
          </a:bodyPr>
          <a:lstStyle>
            <a:lvl1pPr algn="l">
              <a:buNone/>
              <a:defRPr sz="14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33" name="Content Placeholder 38"/>
          <p:cNvSpPr>
            <a:spLocks noGrp="1"/>
          </p:cNvSpPr>
          <p:nvPr>
            <p:ph sz="quarter" idx="61"/>
          </p:nvPr>
        </p:nvSpPr>
        <p:spPr>
          <a:xfrm>
            <a:off x="6324600" y="1501155"/>
            <a:ext cx="1984248" cy="347472"/>
          </a:xfrm>
          <a:prstGeom prst="rect">
            <a:avLst/>
          </a:prstGeom>
          <a:noFill/>
          <a:ln>
            <a:noFill/>
          </a:ln>
        </p:spPr>
        <p:txBody>
          <a:bodyPr anchor="t" anchorCtr="0">
            <a:noAutofit/>
          </a:bodyPr>
          <a:lstStyle>
            <a:lvl1pPr algn="l">
              <a:buNone/>
              <a:defRPr sz="14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cxnSp>
        <p:nvCxnSpPr>
          <p:cNvPr id="34" name="Straight Connector 33"/>
          <p:cNvCxnSpPr/>
          <p:nvPr/>
        </p:nvCxnSpPr>
        <p:spPr>
          <a:xfrm>
            <a:off x="3059832" y="1841361"/>
            <a:ext cx="0" cy="1752600"/>
          </a:xfrm>
          <a:prstGeom prst="line">
            <a:avLst/>
          </a:prstGeom>
          <a:ln w="12700" cap="rnd"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012160" y="1850886"/>
            <a:ext cx="0" cy="1752600"/>
          </a:xfrm>
          <a:prstGeom prst="line">
            <a:avLst/>
          </a:prstGeom>
          <a:ln w="12700" cap="rnd"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62"/>
          </p:nvPr>
        </p:nvSpPr>
        <p:spPr/>
        <p:txBody>
          <a:bodyPr/>
          <a:lstStyle/>
          <a:p>
            <a:fld id="{E52D2AFC-71C4-4511-B128-4ECEE52D3027}" type="slidenum">
              <a:rPr lang="en-ZA" smtClean="0"/>
              <a:pPr/>
              <a:t>‹#›</a:t>
            </a:fld>
            <a:endParaRPr lang="en-ZA" dirty="0"/>
          </a:p>
        </p:txBody>
      </p:sp>
      <p:sp>
        <p:nvSpPr>
          <p:cNvPr id="13" name="Title Placeholder 1"/>
          <p:cNvSpPr>
            <a:spLocks noGrp="1"/>
          </p:cNvSpPr>
          <p:nvPr>
            <p:ph type="title"/>
          </p:nvPr>
        </p:nvSpPr>
        <p:spPr>
          <a:xfrm>
            <a:off x="1197114" y="396000"/>
            <a:ext cx="7399312" cy="857250"/>
          </a:xfrm>
          <a:prstGeom prst="rect">
            <a:avLst/>
          </a:prstGeom>
        </p:spPr>
        <p:txBody>
          <a:bodyPr vert="horz" lIns="91440" tIns="45720" rIns="91440" bIns="45720" rtlCol="0" anchor="t" anchorCtr="0">
            <a:normAutofit/>
          </a:bodyPr>
          <a:lstStyle>
            <a:lvl1pPr>
              <a:defRPr sz="24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293822742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SMA Line Graph">
    <p:spTree>
      <p:nvGrpSpPr>
        <p:cNvPr id="1" name=""/>
        <p:cNvGrpSpPr/>
        <p:nvPr/>
      </p:nvGrpSpPr>
      <p:grpSpPr>
        <a:xfrm>
          <a:off x="0" y="0"/>
          <a:ext cx="0" cy="0"/>
          <a:chOff x="0" y="0"/>
          <a:chExt cx="0" cy="0"/>
        </a:xfrm>
      </p:grpSpPr>
      <p:sp>
        <p:nvSpPr>
          <p:cNvPr id="3" name="Content Placeholder 13"/>
          <p:cNvSpPr>
            <a:spLocks noGrp="1"/>
          </p:cNvSpPr>
          <p:nvPr>
            <p:ph sz="quarter" idx="13"/>
          </p:nvPr>
        </p:nvSpPr>
        <p:spPr>
          <a:xfrm>
            <a:off x="427038" y="1347614"/>
            <a:ext cx="8249418" cy="3096344"/>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Slide Number Placeholder 1"/>
          <p:cNvSpPr>
            <a:spLocks noGrp="1"/>
          </p:cNvSpPr>
          <p:nvPr>
            <p:ph type="sldNum" sz="quarter" idx="14"/>
          </p:nvPr>
        </p:nvSpPr>
        <p:spPr/>
        <p:txBody>
          <a:bodyPr/>
          <a:lstStyle/>
          <a:p>
            <a:fld id="{E52D2AFC-71C4-4511-B128-4ECEE52D3027}" type="slidenum">
              <a:rPr lang="en-ZA" smtClean="0"/>
              <a:pPr/>
              <a:t>‹#›</a:t>
            </a:fld>
            <a:endParaRPr lang="en-ZA" dirty="0"/>
          </a:p>
        </p:txBody>
      </p:sp>
      <p:sp>
        <p:nvSpPr>
          <p:cNvPr id="6" name="Title Placeholder 1"/>
          <p:cNvSpPr>
            <a:spLocks noGrp="1"/>
          </p:cNvSpPr>
          <p:nvPr>
            <p:ph type="title"/>
          </p:nvPr>
        </p:nvSpPr>
        <p:spPr>
          <a:xfrm>
            <a:off x="1197114" y="396000"/>
            <a:ext cx="7399312" cy="857250"/>
          </a:xfrm>
          <a:prstGeom prst="rect">
            <a:avLst/>
          </a:prstGeom>
        </p:spPr>
        <p:txBody>
          <a:bodyPr vert="horz" lIns="91440" tIns="45720" rIns="91440" bIns="45720" rtlCol="0" anchor="t" anchorCtr="0">
            <a:normAutofit/>
          </a:bodyPr>
          <a:lstStyle>
            <a:lvl1pPr>
              <a:defRPr sz="24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404168827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SMA Table Slide">
    <p:spTree>
      <p:nvGrpSpPr>
        <p:cNvPr id="1" name=""/>
        <p:cNvGrpSpPr/>
        <p:nvPr/>
      </p:nvGrpSpPr>
      <p:grpSpPr>
        <a:xfrm>
          <a:off x="0" y="0"/>
          <a:ext cx="0" cy="0"/>
          <a:chOff x="0" y="0"/>
          <a:chExt cx="0" cy="0"/>
        </a:xfrm>
      </p:grpSpPr>
      <p:sp>
        <p:nvSpPr>
          <p:cNvPr id="5" name="Content Placeholder 13"/>
          <p:cNvSpPr>
            <a:spLocks noGrp="1"/>
          </p:cNvSpPr>
          <p:nvPr>
            <p:ph sz="quarter" idx="13"/>
          </p:nvPr>
        </p:nvSpPr>
        <p:spPr>
          <a:xfrm>
            <a:off x="1197114" y="1802018"/>
            <a:ext cx="7479342" cy="2713948"/>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6" name="Content Placeholder 13"/>
          <p:cNvSpPr>
            <a:spLocks noGrp="1"/>
          </p:cNvSpPr>
          <p:nvPr>
            <p:ph sz="quarter" idx="60"/>
          </p:nvPr>
        </p:nvSpPr>
        <p:spPr>
          <a:xfrm>
            <a:off x="1197114" y="1347614"/>
            <a:ext cx="7479342" cy="360040"/>
          </a:xfrm>
          <a:prstGeom prst="rect">
            <a:avLst/>
          </a:prstGeom>
        </p:spPr>
        <p:txBody>
          <a:bodyPr>
            <a:normAutofit/>
          </a:bodyPr>
          <a:lstStyle>
            <a:lvl1pPr algn="l">
              <a:buNone/>
              <a:defRPr sz="1400" b="1" i="0">
                <a:solidFill>
                  <a:schemeClr val="tx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Slide Number Placeholder 1"/>
          <p:cNvSpPr>
            <a:spLocks noGrp="1"/>
          </p:cNvSpPr>
          <p:nvPr>
            <p:ph type="sldNum" sz="quarter" idx="61"/>
          </p:nvPr>
        </p:nvSpPr>
        <p:spPr/>
        <p:txBody>
          <a:bodyPr/>
          <a:lstStyle/>
          <a:p>
            <a:fld id="{E52D2AFC-71C4-4511-B128-4ECEE52D3027}" type="slidenum">
              <a:rPr lang="en-ZA" smtClean="0"/>
              <a:pPr/>
              <a:t>‹#›</a:t>
            </a:fld>
            <a:endParaRPr lang="en-ZA" dirty="0"/>
          </a:p>
        </p:txBody>
      </p:sp>
      <p:sp>
        <p:nvSpPr>
          <p:cNvPr id="8" name="Title Placeholder 1"/>
          <p:cNvSpPr>
            <a:spLocks noGrp="1"/>
          </p:cNvSpPr>
          <p:nvPr>
            <p:ph type="title"/>
          </p:nvPr>
        </p:nvSpPr>
        <p:spPr>
          <a:xfrm>
            <a:off x="1197114" y="396000"/>
            <a:ext cx="7399312" cy="857250"/>
          </a:xfrm>
          <a:prstGeom prst="rect">
            <a:avLst/>
          </a:prstGeom>
        </p:spPr>
        <p:txBody>
          <a:bodyPr vert="horz" lIns="91440" tIns="45720" rIns="91440" bIns="45720" rtlCol="0" anchor="t" anchorCtr="0">
            <a:normAutofit/>
          </a:bodyPr>
          <a:lstStyle>
            <a:lvl1pPr>
              <a:defRPr sz="24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186623342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Page RE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3500"/>
          </a:xfrm>
          <a:prstGeom prst="rect">
            <a:avLst/>
          </a:prstGeom>
        </p:spPr>
        <p:txBody>
          <a:bodyPr vert="horz"/>
          <a:lstStyle/>
          <a:p>
            <a:endParaRPr lang="en-US"/>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itle 1"/>
          <p:cNvSpPr>
            <a:spLocks noGrp="1"/>
          </p:cNvSpPr>
          <p:nvPr>
            <p:ph type="ctrTitle"/>
          </p:nvPr>
        </p:nvSpPr>
        <p:spPr>
          <a:xfrm>
            <a:off x="2392680" y="2210400"/>
            <a:ext cx="6243320" cy="636587"/>
          </a:xfrm>
          <a:prstGeom prst="rect">
            <a:avLst/>
          </a:prstGeom>
        </p:spPr>
        <p:txBody>
          <a:bodyPr/>
          <a:lstStyle>
            <a:lvl1pPr algn="l">
              <a:defRPr sz="3200">
                <a:solidFill>
                  <a:srgbClr val="FFFFFF"/>
                </a:solidFill>
              </a:defRPr>
            </a:lvl1pPr>
          </a:lstStyle>
          <a:p>
            <a:r>
              <a:rPr lang="en-GB" dirty="0" smtClean="0"/>
              <a:t>Click to edit Master title style</a:t>
            </a:r>
            <a:endParaRPr lang="en-US" dirty="0"/>
          </a:p>
        </p:txBody>
      </p:sp>
      <p:sp>
        <p:nvSpPr>
          <p:cNvPr id="9" name="Subtitle 2"/>
          <p:cNvSpPr>
            <a:spLocks noGrp="1"/>
          </p:cNvSpPr>
          <p:nvPr>
            <p:ph type="subTitle" idx="1"/>
          </p:nvPr>
        </p:nvSpPr>
        <p:spPr>
          <a:xfrm>
            <a:off x="2394000" y="2847600"/>
            <a:ext cx="6233160" cy="1314450"/>
          </a:xfrm>
          <a:prstGeom prst="rect">
            <a:avLst/>
          </a:prstGeom>
        </p:spPr>
        <p:txBody>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824272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GSMA Content slide">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5"/>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sp>
        <p:nvSpPr>
          <p:cNvPr id="7" name="Title Placeholder 1"/>
          <p:cNvSpPr>
            <a:spLocks noGrp="1"/>
          </p:cNvSpPr>
          <p:nvPr>
            <p:ph type="title"/>
          </p:nvPr>
        </p:nvSpPr>
        <p:spPr>
          <a:xfrm>
            <a:off x="1197114" y="396000"/>
            <a:ext cx="7399312" cy="857250"/>
          </a:xfrm>
          <a:prstGeom prst="rect">
            <a:avLst/>
          </a:prstGeom>
        </p:spPr>
        <p:txBody>
          <a:bodyPr vert="horz" lIns="91440" tIns="45720" rIns="91440" bIns="45720" rtlCol="0" anchor="t" anchorCtr="0">
            <a:normAutofit/>
          </a:bodyPr>
          <a:lstStyle>
            <a:lvl1pPr>
              <a:defRPr sz="2400">
                <a:solidFill>
                  <a:srgbClr val="575756"/>
                </a:solidFill>
              </a:defRPr>
            </a:lvl1pPr>
          </a:lstStyle>
          <a:p>
            <a:r>
              <a:rPr lang="en-US" dirty="0" smtClean="0"/>
              <a:t>Click to edit Master title style</a:t>
            </a:r>
            <a:endParaRPr lang="en-ZA" dirty="0"/>
          </a:p>
        </p:txBody>
      </p:sp>
      <p:sp>
        <p:nvSpPr>
          <p:cNvPr id="8" name="Slide Number Placeholder 5"/>
          <p:cNvSpPr txBox="1">
            <a:spLocks/>
          </p:cNvSpPr>
          <p:nvPr userDrawn="1"/>
        </p:nvSpPr>
        <p:spPr>
          <a:xfrm>
            <a:off x="6614864" y="4827600"/>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ZA" sz="800" dirty="0" smtClean="0">
                <a:solidFill>
                  <a:srgbClr val="5C5C5C">
                    <a:tint val="75000"/>
                  </a:srgbClr>
                </a:solidFill>
              </a:rPr>
              <a:t>CONFIDENTIAL</a:t>
            </a:r>
            <a:endParaRPr lang="en-ZA" sz="800" dirty="0">
              <a:solidFill>
                <a:srgbClr val="5C5C5C">
                  <a:tint val="75000"/>
                </a:srgbClr>
              </a:solidFill>
            </a:endParaRPr>
          </a:p>
        </p:txBody>
      </p:sp>
    </p:spTree>
    <p:extLst>
      <p:ext uri="{BB962C8B-B14F-4D97-AF65-F5344CB8AC3E}">
        <p14:creationId xmlns:p14="http://schemas.microsoft.com/office/powerpoint/2010/main" val="39690633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Text Placeholder 2"/>
          <p:cNvSpPr>
            <a:spLocks noGrp="1"/>
          </p:cNvSpPr>
          <p:nvPr>
            <p:ph idx="1"/>
          </p:nvPr>
        </p:nvSpPr>
        <p:spPr>
          <a:xfrm>
            <a:off x="1045859" y="938012"/>
            <a:ext cx="7594957" cy="3793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83417" y="4868864"/>
            <a:ext cx="2057400" cy="274637"/>
          </a:xfrm>
          <a:prstGeom prst="rect">
            <a:avLst/>
          </a:prstGeom>
        </p:spPr>
        <p:txBody>
          <a:bodyPr vert="horz" lIns="91440" tIns="45720" rIns="91440" bIns="45720" rtlCol="0" anchor="ctr"/>
          <a:lstStyle>
            <a:lvl1pPr algn="r">
              <a:defRPr sz="800">
                <a:solidFill>
                  <a:schemeClr val="tx1">
                    <a:tint val="75000"/>
                  </a:schemeClr>
                </a:solidFill>
              </a:defRPr>
            </a:lvl1pPr>
          </a:lstStyle>
          <a:p>
            <a:fld id="{39BC2E2F-F7BC-4669-8A88-EAE84E181939}" type="slidenum">
              <a:rPr lang="en-GB" smtClean="0"/>
              <a:t>‹#›</a:t>
            </a:fld>
            <a:endParaRPr lang="en-GB" dirty="0"/>
          </a:p>
        </p:txBody>
      </p:sp>
    </p:spTree>
    <p:extLst>
      <p:ext uri="{BB962C8B-B14F-4D97-AF65-F5344CB8AC3E}">
        <p14:creationId xmlns:p14="http://schemas.microsoft.com/office/powerpoint/2010/main" val="1204534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7763" y="1152843"/>
            <a:ext cx="7442200" cy="655637"/>
          </a:xfrm>
          <a:prstGeom prst="rect">
            <a:avLst/>
          </a:prstGeom>
        </p:spPr>
        <p:txBody>
          <a:bodyPr>
            <a:normAutofit/>
          </a:bodyPr>
          <a:lstStyle>
            <a:lvl1pPr algn="l">
              <a:defRPr sz="3200"/>
            </a:lvl1pPr>
          </a:lstStyle>
          <a:p>
            <a:r>
              <a:rPr lang="en-GB" dirty="0" smtClean="0"/>
              <a:t>Click to edit Master title style</a:t>
            </a:r>
            <a:endParaRPr lang="en-US" dirty="0"/>
          </a:p>
        </p:txBody>
      </p:sp>
      <p:sp>
        <p:nvSpPr>
          <p:cNvPr id="3" name="Subtitle 2"/>
          <p:cNvSpPr>
            <a:spLocks noGrp="1"/>
          </p:cNvSpPr>
          <p:nvPr>
            <p:ph type="subTitle" idx="1"/>
          </p:nvPr>
        </p:nvSpPr>
        <p:spPr>
          <a:xfrm>
            <a:off x="1153159" y="1939290"/>
            <a:ext cx="7436803" cy="63119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Footer Placeholder 3"/>
          <p:cNvSpPr>
            <a:spLocks noGrp="1"/>
          </p:cNvSpPr>
          <p:nvPr>
            <p:ph type="ftr" sz="quarter" idx="10"/>
          </p:nvPr>
        </p:nvSpPr>
        <p:spPr>
          <a:xfrm>
            <a:off x="3028950" y="4767263"/>
            <a:ext cx="3086100" cy="274637"/>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231F87C6-8F4B-C14F-952F-C5F8DB9F277E}" type="slidenum">
              <a:rPr lang="en-US" smtClean="0"/>
              <a:t>‹#›</a:t>
            </a:fld>
            <a:endParaRPr lang="en-US" dirty="0"/>
          </a:p>
        </p:txBody>
      </p:sp>
    </p:spTree>
    <p:extLst>
      <p:ext uri="{BB962C8B-B14F-4D97-AF65-F5344CB8AC3E}">
        <p14:creationId xmlns:p14="http://schemas.microsoft.com/office/powerpoint/2010/main" val="256400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Full Page RED Image">
    <p:spTree>
      <p:nvGrpSpPr>
        <p:cNvPr id="1" name=""/>
        <p:cNvGrpSpPr/>
        <p:nvPr/>
      </p:nvGrpSpPr>
      <p:grpSpPr>
        <a:xfrm>
          <a:off x="0" y="0"/>
          <a:ext cx="0" cy="0"/>
          <a:chOff x="0" y="0"/>
          <a:chExt cx="0" cy="0"/>
        </a:xfrm>
      </p:grpSpPr>
      <p:grpSp>
        <p:nvGrpSpPr>
          <p:cNvPr id="53" name="Group 53"/>
          <p:cNvGrpSpPr/>
          <p:nvPr/>
        </p:nvGrpSpPr>
        <p:grpSpPr>
          <a:xfrm>
            <a:off x="319087" y="319087"/>
            <a:ext cx="596254" cy="596248"/>
            <a:chOff x="0" y="0"/>
            <a:chExt cx="1060006" cy="1059993"/>
          </a:xfrm>
        </p:grpSpPr>
        <p:sp>
          <p:nvSpPr>
            <p:cNvPr id="39" name="Shape 39"/>
            <p:cNvSpPr/>
            <p:nvPr/>
          </p:nvSpPr>
          <p:spPr>
            <a:xfrm>
              <a:off x="0" y="0"/>
              <a:ext cx="1060006" cy="10599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40" name="Shape 40"/>
            <p:cNvSpPr/>
            <p:nvPr/>
          </p:nvSpPr>
          <p:spPr>
            <a:xfrm>
              <a:off x="12700" y="12700"/>
              <a:ext cx="1033501" cy="1033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41" name="Shape 41"/>
            <p:cNvSpPr/>
            <p:nvPr/>
          </p:nvSpPr>
          <p:spPr>
            <a:xfrm>
              <a:off x="101600" y="647700"/>
              <a:ext cx="192990" cy="136919"/>
            </a:xfrm>
            <a:custGeom>
              <a:avLst/>
              <a:gdLst/>
              <a:ahLst/>
              <a:cxnLst>
                <a:cxn ang="0">
                  <a:pos x="wd2" y="hd2"/>
                </a:cxn>
                <a:cxn ang="5400000">
                  <a:pos x="wd2" y="hd2"/>
                </a:cxn>
                <a:cxn ang="10800000">
                  <a:pos x="wd2" y="hd2"/>
                </a:cxn>
                <a:cxn ang="16200000">
                  <a:pos x="wd2" y="hd2"/>
                </a:cxn>
              </a:cxnLst>
              <a:rect l="0" t="0" r="r" b="b"/>
              <a:pathLst>
                <a:path w="21600" h="21600" extrusionOk="0">
                  <a:moveTo>
                    <a:pt x="21600" y="9679"/>
                  </a:moveTo>
                  <a:lnTo>
                    <a:pt x="21600" y="12041"/>
                  </a:lnTo>
                  <a:cubicBezTo>
                    <a:pt x="21600" y="14932"/>
                    <a:pt x="21114" y="16792"/>
                    <a:pt x="20079" y="18294"/>
                  </a:cubicBezTo>
                  <a:cubicBezTo>
                    <a:pt x="18801" y="20153"/>
                    <a:pt x="16308" y="21600"/>
                    <a:pt x="11258" y="21600"/>
                  </a:cubicBezTo>
                  <a:cubicBezTo>
                    <a:pt x="5497" y="21600"/>
                    <a:pt x="3184" y="19861"/>
                    <a:pt x="1846" y="17911"/>
                  </a:cubicBezTo>
                  <a:cubicBezTo>
                    <a:pt x="691" y="16231"/>
                    <a:pt x="0" y="13840"/>
                    <a:pt x="0" y="10801"/>
                  </a:cubicBezTo>
                  <a:cubicBezTo>
                    <a:pt x="0" y="7968"/>
                    <a:pt x="608" y="5460"/>
                    <a:pt x="1846" y="3660"/>
                  </a:cubicBezTo>
                  <a:cubicBezTo>
                    <a:pt x="3184" y="1713"/>
                    <a:pt x="5862" y="0"/>
                    <a:pt x="11258" y="0"/>
                  </a:cubicBezTo>
                  <a:cubicBezTo>
                    <a:pt x="15557" y="0"/>
                    <a:pt x="18882" y="1092"/>
                    <a:pt x="20606" y="2362"/>
                  </a:cubicBezTo>
                  <a:lnTo>
                    <a:pt x="20606" y="6552"/>
                  </a:lnTo>
                  <a:cubicBezTo>
                    <a:pt x="18558" y="4929"/>
                    <a:pt x="15171" y="3688"/>
                    <a:pt x="11258" y="3688"/>
                  </a:cubicBezTo>
                  <a:cubicBezTo>
                    <a:pt x="7322" y="3688"/>
                    <a:pt x="5232" y="4722"/>
                    <a:pt x="4300" y="6079"/>
                  </a:cubicBezTo>
                  <a:cubicBezTo>
                    <a:pt x="3549" y="7171"/>
                    <a:pt x="3164" y="8677"/>
                    <a:pt x="3164" y="10801"/>
                  </a:cubicBezTo>
                  <a:cubicBezTo>
                    <a:pt x="3164" y="13045"/>
                    <a:pt x="3591" y="14520"/>
                    <a:pt x="4300" y="15549"/>
                  </a:cubicBezTo>
                  <a:cubicBezTo>
                    <a:pt x="5232" y="16910"/>
                    <a:pt x="6956" y="18028"/>
                    <a:pt x="11258" y="18028"/>
                  </a:cubicBezTo>
                  <a:cubicBezTo>
                    <a:pt x="14663" y="18028"/>
                    <a:pt x="16815" y="17146"/>
                    <a:pt x="17626" y="15964"/>
                  </a:cubicBezTo>
                  <a:cubicBezTo>
                    <a:pt x="18173" y="15169"/>
                    <a:pt x="18376" y="14371"/>
                    <a:pt x="18376" y="13339"/>
                  </a:cubicBezTo>
                  <a:lnTo>
                    <a:pt x="9654" y="13339"/>
                  </a:lnTo>
                  <a:lnTo>
                    <a:pt x="9654" y="9679"/>
                  </a:lnTo>
                  <a:cubicBezTo>
                    <a:pt x="9654" y="9679"/>
                    <a:pt x="21600" y="9679"/>
                    <a:pt x="21600" y="9679"/>
                  </a:cubicBezTo>
                  <a:close/>
                </a:path>
              </a:pathLst>
            </a:custGeom>
            <a:solidFill>
              <a:srgbClr val="FFFFFF"/>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42" name="Shape 42"/>
            <p:cNvSpPr/>
            <p:nvPr/>
          </p:nvSpPr>
          <p:spPr>
            <a:xfrm>
              <a:off x="317500" y="647700"/>
              <a:ext cx="172517" cy="135802"/>
            </a:xfrm>
            <a:custGeom>
              <a:avLst/>
              <a:gdLst/>
              <a:ahLst/>
              <a:cxnLst>
                <a:cxn ang="0">
                  <a:pos x="wd2" y="hd2"/>
                </a:cxn>
                <a:cxn ang="5400000">
                  <a:pos x="wd2" y="hd2"/>
                </a:cxn>
                <a:cxn ang="10800000">
                  <a:pos x="wd2" y="hd2"/>
                </a:cxn>
                <a:cxn ang="16200000">
                  <a:pos x="wd2" y="hd2"/>
                </a:cxn>
              </a:cxnLst>
              <a:rect l="0" t="0" r="r" b="b"/>
              <a:pathLst>
                <a:path w="21600" h="21600" extrusionOk="0">
                  <a:moveTo>
                    <a:pt x="17676" y="16780"/>
                  </a:moveTo>
                  <a:cubicBezTo>
                    <a:pt x="17992" y="16362"/>
                    <a:pt x="18105" y="15857"/>
                    <a:pt x="18105" y="15322"/>
                  </a:cubicBezTo>
                  <a:cubicBezTo>
                    <a:pt x="18105" y="14700"/>
                    <a:pt x="17992" y="14221"/>
                    <a:pt x="17720" y="13865"/>
                  </a:cubicBezTo>
                  <a:cubicBezTo>
                    <a:pt x="17221" y="13211"/>
                    <a:pt x="16291" y="12942"/>
                    <a:pt x="10687" y="12556"/>
                  </a:cubicBezTo>
                  <a:cubicBezTo>
                    <a:pt x="4355" y="12138"/>
                    <a:pt x="2428" y="11456"/>
                    <a:pt x="1339" y="10027"/>
                  </a:cubicBezTo>
                  <a:cubicBezTo>
                    <a:pt x="704" y="9193"/>
                    <a:pt x="433" y="8034"/>
                    <a:pt x="433" y="6547"/>
                  </a:cubicBezTo>
                  <a:cubicBezTo>
                    <a:pt x="433" y="5030"/>
                    <a:pt x="681" y="3602"/>
                    <a:pt x="1542" y="2471"/>
                  </a:cubicBezTo>
                  <a:cubicBezTo>
                    <a:pt x="2654" y="1012"/>
                    <a:pt x="4834" y="0"/>
                    <a:pt x="10415" y="0"/>
                  </a:cubicBezTo>
                  <a:cubicBezTo>
                    <a:pt x="14839" y="0"/>
                    <a:pt x="18173" y="834"/>
                    <a:pt x="20283" y="1935"/>
                  </a:cubicBezTo>
                  <a:lnTo>
                    <a:pt x="20283" y="5832"/>
                  </a:lnTo>
                  <a:cubicBezTo>
                    <a:pt x="17879" y="4492"/>
                    <a:pt x="13886" y="3511"/>
                    <a:pt x="10415" y="3511"/>
                  </a:cubicBezTo>
                  <a:cubicBezTo>
                    <a:pt x="6081" y="3511"/>
                    <a:pt x="4834" y="4048"/>
                    <a:pt x="4311" y="4731"/>
                  </a:cubicBezTo>
                  <a:cubicBezTo>
                    <a:pt x="4039" y="5088"/>
                    <a:pt x="3926" y="5565"/>
                    <a:pt x="3926" y="6131"/>
                  </a:cubicBezTo>
                  <a:cubicBezTo>
                    <a:pt x="3926" y="6664"/>
                    <a:pt x="4039" y="7110"/>
                    <a:pt x="4268" y="7409"/>
                  </a:cubicBezTo>
                  <a:cubicBezTo>
                    <a:pt x="4743" y="8034"/>
                    <a:pt x="5809" y="8391"/>
                    <a:pt x="10981" y="8716"/>
                  </a:cubicBezTo>
                  <a:cubicBezTo>
                    <a:pt x="17676" y="9163"/>
                    <a:pt x="19535" y="9819"/>
                    <a:pt x="20624" y="11247"/>
                  </a:cubicBezTo>
                  <a:cubicBezTo>
                    <a:pt x="21258" y="12078"/>
                    <a:pt x="21600" y="13360"/>
                    <a:pt x="21600" y="14845"/>
                  </a:cubicBezTo>
                  <a:cubicBezTo>
                    <a:pt x="21600" y="16394"/>
                    <a:pt x="21349" y="17823"/>
                    <a:pt x="20487" y="18952"/>
                  </a:cubicBezTo>
                  <a:cubicBezTo>
                    <a:pt x="19353" y="20441"/>
                    <a:pt x="17108" y="21600"/>
                    <a:pt x="11164" y="21600"/>
                  </a:cubicBezTo>
                  <a:cubicBezTo>
                    <a:pt x="6761" y="21600"/>
                    <a:pt x="2450" y="20677"/>
                    <a:pt x="0" y="19279"/>
                  </a:cubicBezTo>
                  <a:lnTo>
                    <a:pt x="0" y="15384"/>
                  </a:lnTo>
                  <a:cubicBezTo>
                    <a:pt x="2361" y="16869"/>
                    <a:pt x="7373" y="18087"/>
                    <a:pt x="11164" y="18087"/>
                  </a:cubicBezTo>
                  <a:cubicBezTo>
                    <a:pt x="15610" y="18087"/>
                    <a:pt x="17038" y="17614"/>
                    <a:pt x="17676" y="16780"/>
                  </a:cubicBezTo>
                </a:path>
              </a:pathLst>
            </a:custGeom>
            <a:solidFill>
              <a:srgbClr val="FFFFFF"/>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43" name="Shape 43"/>
            <p:cNvSpPr/>
            <p:nvPr/>
          </p:nvSpPr>
          <p:spPr>
            <a:xfrm>
              <a:off x="508000" y="647700"/>
              <a:ext cx="221908" cy="130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086" y="21600"/>
                  </a:lnTo>
                  <a:lnTo>
                    <a:pt x="19086" y="3518"/>
                  </a:lnTo>
                  <a:lnTo>
                    <a:pt x="12495" y="21600"/>
                  </a:lnTo>
                  <a:lnTo>
                    <a:pt x="9089" y="21600"/>
                  </a:lnTo>
                  <a:lnTo>
                    <a:pt x="2500" y="3518"/>
                  </a:lnTo>
                  <a:lnTo>
                    <a:pt x="2500" y="21600"/>
                  </a:lnTo>
                  <a:lnTo>
                    <a:pt x="0" y="21600"/>
                  </a:lnTo>
                  <a:lnTo>
                    <a:pt x="0" y="0"/>
                  </a:lnTo>
                  <a:lnTo>
                    <a:pt x="4105" y="0"/>
                  </a:lnTo>
                  <a:lnTo>
                    <a:pt x="10841" y="18637"/>
                  </a:lnTo>
                  <a:lnTo>
                    <a:pt x="17592" y="0"/>
                  </a:lnTo>
                  <a:lnTo>
                    <a:pt x="21600" y="0"/>
                  </a:lnTo>
                  <a:cubicBezTo>
                    <a:pt x="21600" y="0"/>
                    <a:pt x="21600" y="21600"/>
                    <a:pt x="2160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44" name="Shape 44"/>
            <p:cNvSpPr/>
            <p:nvPr/>
          </p:nvSpPr>
          <p:spPr>
            <a:xfrm>
              <a:off x="749300" y="647700"/>
              <a:ext cx="208090" cy="131674"/>
            </a:xfrm>
            <a:custGeom>
              <a:avLst/>
              <a:gdLst/>
              <a:ahLst/>
              <a:cxnLst>
                <a:cxn ang="0">
                  <a:pos x="wd2" y="hd2"/>
                </a:cxn>
                <a:cxn ang="5400000">
                  <a:pos x="wd2" y="hd2"/>
                </a:cxn>
                <a:cxn ang="10800000">
                  <a:pos x="wd2" y="hd2"/>
                </a:cxn>
                <a:cxn ang="16200000">
                  <a:pos x="wd2" y="hd2"/>
                </a:cxn>
              </a:cxnLst>
              <a:rect l="0" t="0" r="r" b="b"/>
              <a:pathLst>
                <a:path w="21600" h="21600" extrusionOk="0">
                  <a:moveTo>
                    <a:pt x="12716" y="0"/>
                  </a:moveTo>
                  <a:lnTo>
                    <a:pt x="21600" y="21600"/>
                  </a:lnTo>
                  <a:lnTo>
                    <a:pt x="18353" y="21600"/>
                  </a:lnTo>
                  <a:lnTo>
                    <a:pt x="16310" y="16538"/>
                  </a:lnTo>
                  <a:lnTo>
                    <a:pt x="5164" y="16538"/>
                  </a:lnTo>
                  <a:lnTo>
                    <a:pt x="3119" y="21600"/>
                  </a:lnTo>
                  <a:lnTo>
                    <a:pt x="0" y="21600"/>
                  </a:lnTo>
                  <a:lnTo>
                    <a:pt x="8885" y="0"/>
                  </a:lnTo>
                  <a:cubicBezTo>
                    <a:pt x="8885" y="0"/>
                    <a:pt x="12716" y="0"/>
                    <a:pt x="12716" y="0"/>
                  </a:cubicBezTo>
                  <a:close/>
                  <a:moveTo>
                    <a:pt x="6694" y="12733"/>
                  </a:moveTo>
                  <a:lnTo>
                    <a:pt x="14777" y="12733"/>
                  </a:lnTo>
                  <a:lnTo>
                    <a:pt x="10727" y="2700"/>
                  </a:lnTo>
                  <a:cubicBezTo>
                    <a:pt x="10727" y="2700"/>
                    <a:pt x="6694" y="12733"/>
                    <a:pt x="6694" y="12733"/>
                  </a:cubicBezTo>
                  <a:close/>
                </a:path>
              </a:pathLst>
            </a:custGeom>
            <a:solidFill>
              <a:srgbClr val="FFFFFF"/>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45" name="Shape 45"/>
            <p:cNvSpPr/>
            <p:nvPr/>
          </p:nvSpPr>
          <p:spPr>
            <a:xfrm>
              <a:off x="914400" y="647700"/>
              <a:ext cx="21959" cy="29401"/>
            </a:xfrm>
            <a:custGeom>
              <a:avLst/>
              <a:gdLst/>
              <a:ahLst/>
              <a:cxnLst>
                <a:cxn ang="0">
                  <a:pos x="wd2" y="hd2"/>
                </a:cxn>
                <a:cxn ang="5400000">
                  <a:pos x="wd2" y="hd2"/>
                </a:cxn>
                <a:cxn ang="10800000">
                  <a:pos x="wd2" y="hd2"/>
                </a:cxn>
                <a:cxn ang="16200000">
                  <a:pos x="wd2" y="hd2"/>
                </a:cxn>
              </a:cxnLst>
              <a:rect l="0" t="0" r="r" b="b"/>
              <a:pathLst>
                <a:path w="21600" h="21600" extrusionOk="0">
                  <a:moveTo>
                    <a:pt x="8445" y="3517"/>
                  </a:moveTo>
                  <a:lnTo>
                    <a:pt x="0" y="3517"/>
                  </a:lnTo>
                  <a:lnTo>
                    <a:pt x="0" y="0"/>
                  </a:lnTo>
                  <a:lnTo>
                    <a:pt x="21600" y="0"/>
                  </a:lnTo>
                  <a:lnTo>
                    <a:pt x="21600" y="3517"/>
                  </a:lnTo>
                  <a:lnTo>
                    <a:pt x="13155" y="3517"/>
                  </a:lnTo>
                  <a:lnTo>
                    <a:pt x="13155" y="21600"/>
                  </a:lnTo>
                  <a:lnTo>
                    <a:pt x="8445" y="21600"/>
                  </a:lnTo>
                  <a:cubicBezTo>
                    <a:pt x="8445" y="21600"/>
                    <a:pt x="8445" y="3517"/>
                    <a:pt x="8445" y="3517"/>
                  </a:cubicBezTo>
                  <a:close/>
                </a:path>
              </a:pathLst>
            </a:custGeom>
            <a:solidFill>
              <a:srgbClr val="FFFFFF"/>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46" name="Shape 46"/>
            <p:cNvSpPr/>
            <p:nvPr/>
          </p:nvSpPr>
          <p:spPr>
            <a:xfrm>
              <a:off x="939800" y="647700"/>
              <a:ext cx="26607" cy="29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14" y="0"/>
                  </a:lnTo>
                  <a:lnTo>
                    <a:pt x="10795" y="10217"/>
                  </a:lnTo>
                  <a:lnTo>
                    <a:pt x="17486" y="0"/>
                  </a:lnTo>
                  <a:lnTo>
                    <a:pt x="21600" y="0"/>
                  </a:lnTo>
                  <a:lnTo>
                    <a:pt x="21600" y="21600"/>
                  </a:lnTo>
                  <a:lnTo>
                    <a:pt x="17734" y="21600"/>
                  </a:lnTo>
                  <a:lnTo>
                    <a:pt x="17734" y="6111"/>
                  </a:lnTo>
                  <a:lnTo>
                    <a:pt x="10795" y="16300"/>
                  </a:lnTo>
                  <a:lnTo>
                    <a:pt x="10671" y="16300"/>
                  </a:lnTo>
                  <a:lnTo>
                    <a:pt x="3804" y="6168"/>
                  </a:lnTo>
                  <a:lnTo>
                    <a:pt x="3804" y="21600"/>
                  </a:lnTo>
                  <a:lnTo>
                    <a:pt x="0" y="21600"/>
                  </a:lnTo>
                  <a:cubicBezTo>
                    <a:pt x="0" y="21600"/>
                    <a:pt x="0" y="0"/>
                    <a:pt x="0" y="0"/>
                  </a:cubicBezTo>
                  <a:close/>
                </a:path>
              </a:pathLst>
            </a:custGeom>
            <a:solidFill>
              <a:srgbClr val="FFFFFF"/>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47" name="Shape 47"/>
            <p:cNvSpPr/>
            <p:nvPr/>
          </p:nvSpPr>
          <p:spPr>
            <a:xfrm>
              <a:off x="101600" y="469900"/>
              <a:ext cx="91237" cy="1076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951C00"/>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48" name="Shape 48"/>
            <p:cNvSpPr/>
            <p:nvPr/>
          </p:nvSpPr>
          <p:spPr>
            <a:xfrm>
              <a:off x="228600" y="419100"/>
              <a:ext cx="136830" cy="16139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BE2207"/>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49" name="Shape 49"/>
            <p:cNvSpPr/>
            <p:nvPr/>
          </p:nvSpPr>
          <p:spPr>
            <a:xfrm>
              <a:off x="406400" y="342900"/>
              <a:ext cx="205042" cy="2420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DD2312"/>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sp>
          <p:nvSpPr>
            <p:cNvPr id="50" name="Shape 50"/>
            <p:cNvSpPr/>
            <p:nvPr/>
          </p:nvSpPr>
          <p:spPr>
            <a:xfrm>
              <a:off x="647700" y="215900"/>
              <a:ext cx="303480" cy="3630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EB2416"/>
            </a:solidFill>
            <a:ln w="12700" cap="flat">
              <a:noFill/>
              <a:miter lim="400000"/>
            </a:ln>
            <a:effectLst/>
          </p:spPr>
          <p:txBody>
            <a:bodyPr wrap="square" lIns="38100" tIns="38100" rIns="38100" bIns="38100" numCol="1" anchor="ctr">
              <a:noAutofit/>
            </a:bodyPr>
            <a:lstStyle/>
            <a:p>
              <a:pPr marL="0" indent="0"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a:p>
          </p:txBody>
        </p:sp>
      </p:gr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22" name="image6.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821" y="4643119"/>
            <a:ext cx="8214361" cy="44451"/>
          </a:xfrm>
          <a:prstGeom prst="rect">
            <a:avLst/>
          </a:prstGeom>
          <a:ln w="12700">
            <a:miter lim="400000"/>
          </a:ln>
        </p:spPr>
      </p:pic>
    </p:spTree>
    <p:extLst>
      <p:ext uri="{BB962C8B-B14F-4D97-AF65-F5344CB8AC3E}">
        <p14:creationId xmlns:p14="http://schemas.microsoft.com/office/powerpoint/2010/main" val="18438595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SMA Title and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114" y="1347614"/>
            <a:ext cx="7399312" cy="3185146"/>
          </a:xfrm>
          <a:prstGeom prst="rect">
            <a:avLst/>
          </a:prstGeom>
        </p:spPr>
        <p:txBody>
          <a:bodyPr/>
          <a:lstStyle>
            <a:lvl1pPr marL="342900" indent="-342900">
              <a:buClr>
                <a:srgbClr val="E30613"/>
              </a:buClr>
              <a:buSzPct val="90000"/>
              <a:buFont typeface="Wingdings" charset="2"/>
              <a:buChar char="§"/>
              <a:defRPr>
                <a:solidFill>
                  <a:schemeClr val="tx2"/>
                </a:solidFill>
              </a:defRPr>
            </a:lvl1pPr>
            <a:lvl2pPr marL="742950" indent="-285750">
              <a:buClr>
                <a:srgbClr val="E30613"/>
              </a:buClr>
              <a:buSzPct val="90000"/>
              <a:buFont typeface="Wingdings" charset="2"/>
              <a:buChar char="§"/>
              <a:defRPr>
                <a:solidFill>
                  <a:schemeClr val="tx2"/>
                </a:solidFill>
              </a:defRPr>
            </a:lvl2pPr>
            <a:lvl3pPr marL="1143000" indent="-228600">
              <a:buClr>
                <a:srgbClr val="E30613"/>
              </a:buClr>
              <a:buSzPct val="90000"/>
              <a:buFont typeface="Wingdings" charset="2"/>
              <a:buChar char="§"/>
              <a:defRPr>
                <a:solidFill>
                  <a:schemeClr val="tx2"/>
                </a:solidFill>
              </a:defRPr>
            </a:lvl3pPr>
            <a:lvl4pPr marL="1600200" indent="-228600">
              <a:buClr>
                <a:srgbClr val="E30613"/>
              </a:buClr>
              <a:buSzPct val="90000"/>
              <a:buFont typeface="Wingdings" charset="2"/>
              <a:buChar char="§"/>
              <a:defRPr>
                <a:solidFill>
                  <a:schemeClr val="tx2"/>
                </a:solidFill>
              </a:defRPr>
            </a:lvl4pPr>
            <a:lvl5pPr marL="2057400" indent="-228600">
              <a:buClr>
                <a:srgbClr val="E30613"/>
              </a:buClr>
              <a:buSzPct val="90000"/>
              <a:buFont typeface="Wingdings" charset="2"/>
              <a:buChar char="§"/>
              <a:defRPr>
                <a:solidFill>
                  <a:schemeClr val="tx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Slide Number Placeholder 4"/>
          <p:cNvSpPr>
            <a:spLocks noGrp="1"/>
          </p:cNvSpPr>
          <p:nvPr>
            <p:ph type="sldNum" sz="quarter" idx="15"/>
          </p:nvPr>
        </p:nvSpPr>
        <p:spPr>
          <a:xfrm>
            <a:off x="420688" y="4826858"/>
            <a:ext cx="2133600" cy="273844"/>
          </a:xfrm>
        </p:spPr>
        <p:txBody>
          <a:bodyPr/>
          <a:lstStyle/>
          <a:p>
            <a:fld id="{E52D2AFC-71C4-4511-B128-4ECEE52D3027}" type="slidenum">
              <a:rPr lang="en-ZA" smtClean="0"/>
              <a:pPr/>
              <a:t>‹#›</a:t>
            </a:fld>
            <a:endParaRPr lang="en-ZA" dirty="0"/>
          </a:p>
        </p:txBody>
      </p:sp>
      <p:sp>
        <p:nvSpPr>
          <p:cNvPr id="5" name="Title Placeholder 1"/>
          <p:cNvSpPr>
            <a:spLocks noGrp="1"/>
          </p:cNvSpPr>
          <p:nvPr>
            <p:ph type="title"/>
          </p:nvPr>
        </p:nvSpPr>
        <p:spPr>
          <a:xfrm>
            <a:off x="1197114" y="396000"/>
            <a:ext cx="7399312" cy="857250"/>
          </a:xfrm>
          <a:prstGeom prst="rect">
            <a:avLst/>
          </a:prstGeom>
        </p:spPr>
        <p:txBody>
          <a:bodyPr vert="horz" lIns="91440" tIns="45720" rIns="91440" bIns="45720" rtlCol="0" anchor="t" anchorCtr="0">
            <a:normAutofit/>
          </a:bodyPr>
          <a:lstStyle>
            <a:lvl1pPr>
              <a:defRPr sz="24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84556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SMA Title &amp; Two Column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14586" y="1347614"/>
            <a:ext cx="4040188" cy="355551"/>
          </a:xfrm>
          <a:prstGeom prst="rect">
            <a:avLst/>
          </a:prstGeom>
        </p:spPr>
        <p:txBody>
          <a:bodyPr anchor="t" anchorCtr="0">
            <a:norm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2"/>
          </p:nvPr>
        </p:nvSpPr>
        <p:spPr>
          <a:xfrm>
            <a:off x="414586" y="1703165"/>
            <a:ext cx="4040188" cy="2814960"/>
          </a:xfrm>
          <a:prstGeom prst="rect">
            <a:avLst/>
          </a:prstGeom>
        </p:spPr>
        <p:txBody>
          <a:bodyPr/>
          <a:lstStyle>
            <a:lvl1pPr marL="342900" indent="-342900">
              <a:buClr>
                <a:srgbClr val="E30613"/>
              </a:buClr>
              <a:buSzPct val="90000"/>
              <a:buFont typeface="Wingdings" charset="2"/>
              <a:buChar char="§"/>
              <a:defRPr sz="1400">
                <a:solidFill>
                  <a:schemeClr val="tx1"/>
                </a:solidFill>
              </a:defRPr>
            </a:lvl1pPr>
            <a:lvl2pPr marL="742950" indent="-285750">
              <a:buClr>
                <a:srgbClr val="E30613"/>
              </a:buClr>
              <a:buSzPct val="90000"/>
              <a:buFont typeface="Wingdings" charset="2"/>
              <a:buChar char="§"/>
              <a:defRPr sz="1400">
                <a:solidFill>
                  <a:schemeClr val="tx1"/>
                </a:solidFill>
              </a:defRPr>
            </a:lvl2pPr>
            <a:lvl3pPr marL="1143000" indent="-228600">
              <a:buClr>
                <a:srgbClr val="E30613"/>
              </a:buClr>
              <a:buSzPct val="90000"/>
              <a:buFont typeface="Wingdings" charset="2"/>
              <a:buChar char="§"/>
              <a:defRPr sz="1400">
                <a:solidFill>
                  <a:schemeClr val="tx1"/>
                </a:solidFill>
              </a:defRPr>
            </a:lvl3pPr>
            <a:lvl4pPr marL="1600200" indent="-228600">
              <a:buClr>
                <a:srgbClr val="E30613"/>
              </a:buClr>
              <a:buSzPct val="90000"/>
              <a:buFont typeface="Wingdings" charset="2"/>
              <a:buChar char="§"/>
              <a:defRPr sz="1200">
                <a:solidFill>
                  <a:schemeClr val="tx1"/>
                </a:solidFill>
              </a:defRPr>
            </a:lvl4pPr>
            <a:lvl5pPr marL="2057400" indent="-228600">
              <a:buClr>
                <a:srgbClr val="E30613"/>
              </a:buClr>
              <a:buSzPct val="90000"/>
              <a:buFont typeface="Wingdings" charset="2"/>
              <a:buChar char="§"/>
              <a:defRPr sz="12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Text Placeholder 4"/>
          <p:cNvSpPr>
            <a:spLocks noGrp="1"/>
          </p:cNvSpPr>
          <p:nvPr>
            <p:ph type="body" sz="quarter" idx="3"/>
          </p:nvPr>
        </p:nvSpPr>
        <p:spPr>
          <a:xfrm>
            <a:off x="4645026" y="1347614"/>
            <a:ext cx="4041775" cy="355551"/>
          </a:xfrm>
          <a:prstGeom prst="rect">
            <a:avLst/>
          </a:prstGeom>
        </p:spPr>
        <p:txBody>
          <a:bodyPr anchor="t" anchorCtr="0">
            <a:norm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5"/>
          <p:cNvSpPr>
            <a:spLocks noGrp="1"/>
          </p:cNvSpPr>
          <p:nvPr>
            <p:ph sz="quarter" idx="4"/>
          </p:nvPr>
        </p:nvSpPr>
        <p:spPr>
          <a:xfrm>
            <a:off x="4645026" y="1703165"/>
            <a:ext cx="4041775" cy="2814960"/>
          </a:xfrm>
          <a:prstGeom prst="rect">
            <a:avLst/>
          </a:prstGeom>
        </p:spPr>
        <p:txBody>
          <a:bodyPr/>
          <a:lstStyle>
            <a:lvl1pPr marL="342900" indent="-342900">
              <a:buClr>
                <a:srgbClr val="E30613"/>
              </a:buClr>
              <a:buSzPct val="90000"/>
              <a:buFont typeface="Wingdings" charset="2"/>
              <a:buChar char="§"/>
              <a:defRPr sz="1400">
                <a:solidFill>
                  <a:schemeClr val="tx1"/>
                </a:solidFill>
              </a:defRPr>
            </a:lvl1pPr>
            <a:lvl2pPr marL="742950" indent="-285750">
              <a:buClr>
                <a:srgbClr val="E30613"/>
              </a:buClr>
              <a:buSzPct val="90000"/>
              <a:buFont typeface="Wingdings" charset="2"/>
              <a:buChar char="§"/>
              <a:defRPr sz="1400">
                <a:solidFill>
                  <a:schemeClr val="tx1"/>
                </a:solidFill>
              </a:defRPr>
            </a:lvl2pPr>
            <a:lvl3pPr marL="1143000" indent="-228600">
              <a:buClr>
                <a:srgbClr val="E30613"/>
              </a:buClr>
              <a:buSzPct val="90000"/>
              <a:buFont typeface="Wingdings" charset="2"/>
              <a:buChar char="§"/>
              <a:defRPr sz="1400">
                <a:solidFill>
                  <a:schemeClr val="tx1"/>
                </a:solidFill>
              </a:defRPr>
            </a:lvl3pPr>
            <a:lvl4pPr marL="1600200" indent="-228600">
              <a:buClr>
                <a:srgbClr val="E30613"/>
              </a:buClr>
              <a:buSzPct val="90000"/>
              <a:buFont typeface="Wingdings" charset="2"/>
              <a:buChar char="§"/>
              <a:defRPr sz="1200">
                <a:solidFill>
                  <a:schemeClr val="tx1"/>
                </a:solidFill>
              </a:defRPr>
            </a:lvl4pPr>
            <a:lvl5pPr marL="2057400" indent="-228600">
              <a:buClr>
                <a:srgbClr val="E30613"/>
              </a:buClr>
              <a:buSzPct val="90000"/>
              <a:buFont typeface="Wingdings" charset="2"/>
              <a:buChar char="§"/>
              <a:defRPr sz="12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2" name="Slide Number Placeholder 1"/>
          <p:cNvSpPr>
            <a:spLocks noGrp="1"/>
          </p:cNvSpPr>
          <p:nvPr>
            <p:ph type="sldNum" sz="quarter" idx="10"/>
          </p:nvPr>
        </p:nvSpPr>
        <p:spPr/>
        <p:txBody>
          <a:bodyPr/>
          <a:lstStyle/>
          <a:p>
            <a:fld id="{E52D2AFC-71C4-4511-B128-4ECEE52D3027}" type="slidenum">
              <a:rPr lang="en-ZA" smtClean="0"/>
              <a:pPr/>
              <a:t>‹#›</a:t>
            </a:fld>
            <a:endParaRPr lang="en-ZA" dirty="0"/>
          </a:p>
        </p:txBody>
      </p:sp>
      <p:sp>
        <p:nvSpPr>
          <p:cNvPr id="8" name="Title Placeholder 1"/>
          <p:cNvSpPr>
            <a:spLocks noGrp="1"/>
          </p:cNvSpPr>
          <p:nvPr>
            <p:ph type="title"/>
          </p:nvPr>
        </p:nvSpPr>
        <p:spPr>
          <a:xfrm>
            <a:off x="1197114" y="396000"/>
            <a:ext cx="7399312" cy="857250"/>
          </a:xfrm>
          <a:prstGeom prst="rect">
            <a:avLst/>
          </a:prstGeom>
        </p:spPr>
        <p:txBody>
          <a:bodyPr vert="horz" lIns="91440" tIns="45720" rIns="91440" bIns="45720" rtlCol="0" anchor="t" anchorCtr="0">
            <a:normAutofit/>
          </a:bodyPr>
          <a:lstStyle>
            <a:lvl1pPr>
              <a:defRPr sz="24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183487786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SMA Title &amp; three column slide">
    <p:spTree>
      <p:nvGrpSpPr>
        <p:cNvPr id="1" name=""/>
        <p:cNvGrpSpPr/>
        <p:nvPr/>
      </p:nvGrpSpPr>
      <p:grpSpPr>
        <a:xfrm>
          <a:off x="0" y="0"/>
          <a:ext cx="0" cy="0"/>
          <a:chOff x="0" y="0"/>
          <a:chExt cx="0" cy="0"/>
        </a:xfrm>
      </p:grpSpPr>
      <p:sp>
        <p:nvSpPr>
          <p:cNvPr id="4" name="Content Placeholder 13"/>
          <p:cNvSpPr>
            <a:spLocks noGrp="1"/>
          </p:cNvSpPr>
          <p:nvPr>
            <p:ph sz="quarter" idx="13"/>
          </p:nvPr>
        </p:nvSpPr>
        <p:spPr>
          <a:xfrm>
            <a:off x="433136" y="1716505"/>
            <a:ext cx="2482680" cy="2912117"/>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6" name="Content Placeholder 13"/>
          <p:cNvSpPr>
            <a:spLocks noGrp="1"/>
          </p:cNvSpPr>
          <p:nvPr>
            <p:ph sz="quarter" idx="14"/>
          </p:nvPr>
        </p:nvSpPr>
        <p:spPr>
          <a:xfrm>
            <a:off x="3312694" y="1708484"/>
            <a:ext cx="2482680" cy="2912117"/>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7" name="Content Placeholder 13"/>
          <p:cNvSpPr>
            <a:spLocks noGrp="1"/>
          </p:cNvSpPr>
          <p:nvPr>
            <p:ph sz="quarter" idx="15"/>
          </p:nvPr>
        </p:nvSpPr>
        <p:spPr>
          <a:xfrm>
            <a:off x="6216315" y="1716505"/>
            <a:ext cx="2482680" cy="2904096"/>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8" name="Text Placeholder 4"/>
          <p:cNvSpPr>
            <a:spLocks noGrp="1"/>
          </p:cNvSpPr>
          <p:nvPr>
            <p:ph type="body" sz="quarter" idx="3" hasCustomPrompt="1"/>
          </p:nvPr>
        </p:nvSpPr>
        <p:spPr>
          <a:xfrm>
            <a:off x="443336" y="1419622"/>
            <a:ext cx="2472480" cy="288032"/>
          </a:xfrm>
          <a:prstGeom prst="rect">
            <a:avLst/>
          </a:prstGeom>
        </p:spPr>
        <p:txBody>
          <a:bodyPr anchor="t" anchorCtr="0">
            <a:no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9" name="Text Placeholder 4"/>
          <p:cNvSpPr>
            <a:spLocks noGrp="1"/>
          </p:cNvSpPr>
          <p:nvPr>
            <p:ph type="body" sz="quarter" idx="16" hasCustomPrompt="1"/>
          </p:nvPr>
        </p:nvSpPr>
        <p:spPr>
          <a:xfrm>
            <a:off x="3322894" y="1419623"/>
            <a:ext cx="2472480" cy="288032"/>
          </a:xfrm>
          <a:prstGeom prst="rect">
            <a:avLst/>
          </a:prstGeom>
        </p:spPr>
        <p:txBody>
          <a:bodyPr anchor="t" anchorCtr="0">
            <a:no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10" name="Text Placeholder 4"/>
          <p:cNvSpPr>
            <a:spLocks noGrp="1"/>
          </p:cNvSpPr>
          <p:nvPr>
            <p:ph type="body" sz="quarter" idx="17" hasCustomPrompt="1"/>
          </p:nvPr>
        </p:nvSpPr>
        <p:spPr>
          <a:xfrm>
            <a:off x="6226515" y="1419622"/>
            <a:ext cx="2472480" cy="288032"/>
          </a:xfrm>
          <a:prstGeom prst="rect">
            <a:avLst/>
          </a:prstGeom>
        </p:spPr>
        <p:txBody>
          <a:bodyPr anchor="t" anchorCtr="0">
            <a:noAutofit/>
          </a:bodyPr>
          <a:lstStyle>
            <a:lvl1pPr marL="0" indent="0">
              <a:buNone/>
              <a:defRPr sz="1400" b="1" baseline="0">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2" name="Slide Number Placeholder 1"/>
          <p:cNvSpPr>
            <a:spLocks noGrp="1"/>
          </p:cNvSpPr>
          <p:nvPr>
            <p:ph type="sldNum" sz="quarter" idx="18"/>
          </p:nvPr>
        </p:nvSpPr>
        <p:spPr/>
        <p:txBody>
          <a:bodyPr/>
          <a:lstStyle/>
          <a:p>
            <a:fld id="{E52D2AFC-71C4-4511-B128-4ECEE52D3027}" type="slidenum">
              <a:rPr lang="en-ZA" smtClean="0"/>
              <a:pPr/>
              <a:t>‹#›</a:t>
            </a:fld>
            <a:endParaRPr lang="en-ZA" dirty="0"/>
          </a:p>
        </p:txBody>
      </p:sp>
      <p:sp>
        <p:nvSpPr>
          <p:cNvPr id="12" name="Title Placeholder 1"/>
          <p:cNvSpPr>
            <a:spLocks noGrp="1"/>
          </p:cNvSpPr>
          <p:nvPr>
            <p:ph type="title"/>
          </p:nvPr>
        </p:nvSpPr>
        <p:spPr>
          <a:xfrm>
            <a:off x="1197114" y="396000"/>
            <a:ext cx="7399312" cy="857250"/>
          </a:xfrm>
          <a:prstGeom prst="rect">
            <a:avLst/>
          </a:prstGeom>
        </p:spPr>
        <p:txBody>
          <a:bodyPr vert="horz" lIns="91440" tIns="45720" rIns="91440" bIns="45720" rtlCol="0" anchor="t" anchorCtr="0">
            <a:normAutofit/>
          </a:bodyPr>
          <a:lstStyle>
            <a:lvl1pPr>
              <a:defRPr sz="24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332118936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SMA Image and Content slide 01">
    <p:spTree>
      <p:nvGrpSpPr>
        <p:cNvPr id="1" name=""/>
        <p:cNvGrpSpPr/>
        <p:nvPr/>
      </p:nvGrpSpPr>
      <p:grpSpPr>
        <a:xfrm>
          <a:off x="0" y="0"/>
          <a:ext cx="0" cy="0"/>
          <a:chOff x="0" y="0"/>
          <a:chExt cx="0" cy="0"/>
        </a:xfrm>
      </p:grpSpPr>
      <p:sp>
        <p:nvSpPr>
          <p:cNvPr id="3" name="Picture Placeholder 24"/>
          <p:cNvSpPr>
            <a:spLocks noGrp="1"/>
          </p:cNvSpPr>
          <p:nvPr>
            <p:ph type="pic" sz="quarter" idx="14"/>
          </p:nvPr>
        </p:nvSpPr>
        <p:spPr>
          <a:xfrm>
            <a:off x="0" y="0"/>
            <a:ext cx="3039979" cy="1563637"/>
          </a:xfrm>
          <a:prstGeom prst="rect">
            <a:avLst/>
          </a:prstGeom>
        </p:spPr>
        <p:txBody>
          <a:bodyPr>
            <a:normAutofit/>
          </a:bodyPr>
          <a:lstStyle>
            <a:lvl1pPr marL="0" indent="0">
              <a:buFontTx/>
              <a:buNone/>
              <a:defRPr sz="1600">
                <a:solidFill>
                  <a:schemeClr val="bg1">
                    <a:lumMod val="65000"/>
                  </a:schemeClr>
                </a:solidFill>
              </a:defRPr>
            </a:lvl1pPr>
          </a:lstStyle>
          <a:p>
            <a:r>
              <a:rPr lang="en-US" smtClean="0"/>
              <a:t>Click icon to add picture</a:t>
            </a:r>
            <a:endParaRPr lang="en-JM"/>
          </a:p>
        </p:txBody>
      </p:sp>
      <p:sp>
        <p:nvSpPr>
          <p:cNvPr id="8" name="Text Placeholder 5"/>
          <p:cNvSpPr>
            <a:spLocks noGrp="1"/>
          </p:cNvSpPr>
          <p:nvPr>
            <p:ph type="body" sz="quarter" idx="13"/>
          </p:nvPr>
        </p:nvSpPr>
        <p:spPr>
          <a:xfrm>
            <a:off x="427038" y="1851670"/>
            <a:ext cx="2322854"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dirty="0" smtClean="0"/>
              <a:t>Click to edit Master text styles</a:t>
            </a:r>
          </a:p>
        </p:txBody>
      </p:sp>
      <p:sp>
        <p:nvSpPr>
          <p:cNvPr id="17" name="Picture Placeholder 24"/>
          <p:cNvSpPr>
            <a:spLocks noGrp="1"/>
          </p:cNvSpPr>
          <p:nvPr>
            <p:ph type="pic" sz="quarter" idx="19"/>
          </p:nvPr>
        </p:nvSpPr>
        <p:spPr>
          <a:xfrm>
            <a:off x="3039979" y="0"/>
            <a:ext cx="3072063" cy="1563637"/>
          </a:xfrm>
          <a:prstGeom prst="rect">
            <a:avLst/>
          </a:prstGeom>
        </p:spPr>
        <p:txBody>
          <a:bodyPr>
            <a:normAutofit/>
          </a:bodyPr>
          <a:lstStyle>
            <a:lvl1pPr marL="0" indent="0">
              <a:buFontTx/>
              <a:buNone/>
              <a:defRPr sz="1600">
                <a:solidFill>
                  <a:schemeClr val="bg1">
                    <a:lumMod val="65000"/>
                  </a:schemeClr>
                </a:solidFill>
              </a:defRPr>
            </a:lvl1pPr>
          </a:lstStyle>
          <a:p>
            <a:r>
              <a:rPr lang="en-US" smtClean="0"/>
              <a:t>Click icon to add picture</a:t>
            </a:r>
            <a:endParaRPr lang="en-JM"/>
          </a:p>
        </p:txBody>
      </p:sp>
      <p:sp>
        <p:nvSpPr>
          <p:cNvPr id="18" name="Picture Placeholder 24"/>
          <p:cNvSpPr>
            <a:spLocks noGrp="1"/>
          </p:cNvSpPr>
          <p:nvPr>
            <p:ph type="pic" sz="quarter" idx="20"/>
          </p:nvPr>
        </p:nvSpPr>
        <p:spPr>
          <a:xfrm>
            <a:off x="6107868" y="0"/>
            <a:ext cx="3039979" cy="1563637"/>
          </a:xfrm>
          <a:prstGeom prst="rect">
            <a:avLst/>
          </a:prstGeom>
        </p:spPr>
        <p:txBody>
          <a:bodyPr>
            <a:normAutofit/>
          </a:bodyPr>
          <a:lstStyle>
            <a:lvl1pPr marL="0" indent="0">
              <a:buFontTx/>
              <a:buNone/>
              <a:defRPr sz="1600">
                <a:solidFill>
                  <a:schemeClr val="bg1">
                    <a:lumMod val="65000"/>
                  </a:schemeClr>
                </a:solidFill>
              </a:defRPr>
            </a:lvl1pPr>
          </a:lstStyle>
          <a:p>
            <a:r>
              <a:rPr lang="en-US" smtClean="0"/>
              <a:t>Click icon to add picture</a:t>
            </a:r>
            <a:endParaRPr lang="en-JM"/>
          </a:p>
        </p:txBody>
      </p:sp>
      <p:sp>
        <p:nvSpPr>
          <p:cNvPr id="2" name="Slide Number Placeholder 1"/>
          <p:cNvSpPr>
            <a:spLocks noGrp="1"/>
          </p:cNvSpPr>
          <p:nvPr>
            <p:ph type="sldNum" sz="quarter" idx="21"/>
          </p:nvPr>
        </p:nvSpPr>
        <p:spPr/>
        <p:txBody>
          <a:bodyPr/>
          <a:lstStyle/>
          <a:p>
            <a:fld id="{E52D2AFC-71C4-4511-B128-4ECEE52D3027}" type="slidenum">
              <a:rPr lang="en-ZA" smtClean="0"/>
              <a:pPr/>
              <a:t>‹#›</a:t>
            </a:fld>
            <a:endParaRPr lang="en-ZA" dirty="0"/>
          </a:p>
        </p:txBody>
      </p:sp>
      <p:sp>
        <p:nvSpPr>
          <p:cNvPr id="11" name="Text Placeholder 5"/>
          <p:cNvSpPr>
            <a:spLocks noGrp="1"/>
          </p:cNvSpPr>
          <p:nvPr>
            <p:ph type="body" sz="quarter" idx="22"/>
          </p:nvPr>
        </p:nvSpPr>
        <p:spPr>
          <a:xfrm>
            <a:off x="3419872" y="1851670"/>
            <a:ext cx="2322854"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smtClean="0"/>
              <a:t>Click to edit Master text styles</a:t>
            </a:r>
          </a:p>
        </p:txBody>
      </p:sp>
      <p:sp>
        <p:nvSpPr>
          <p:cNvPr id="12" name="Text Placeholder 5"/>
          <p:cNvSpPr>
            <a:spLocks noGrp="1"/>
          </p:cNvSpPr>
          <p:nvPr>
            <p:ph type="body" sz="quarter" idx="23"/>
          </p:nvPr>
        </p:nvSpPr>
        <p:spPr>
          <a:xfrm>
            <a:off x="6444208" y="1851670"/>
            <a:ext cx="2261642"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smtClean="0"/>
              <a:t>Click to edit Master text styles</a:t>
            </a:r>
          </a:p>
        </p:txBody>
      </p:sp>
    </p:spTree>
    <p:extLst>
      <p:ext uri="{BB962C8B-B14F-4D97-AF65-F5344CB8AC3E}">
        <p14:creationId xmlns:p14="http://schemas.microsoft.com/office/powerpoint/2010/main" val="34891736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SMA Image and Content slide 02">
    <p:spTree>
      <p:nvGrpSpPr>
        <p:cNvPr id="1" name=""/>
        <p:cNvGrpSpPr/>
        <p:nvPr/>
      </p:nvGrpSpPr>
      <p:grpSpPr>
        <a:xfrm>
          <a:off x="0" y="0"/>
          <a:ext cx="0" cy="0"/>
          <a:chOff x="0" y="0"/>
          <a:chExt cx="0" cy="0"/>
        </a:xfrm>
      </p:grpSpPr>
      <p:sp>
        <p:nvSpPr>
          <p:cNvPr id="3" name="Picture Placeholder 24"/>
          <p:cNvSpPr>
            <a:spLocks noGrp="1"/>
          </p:cNvSpPr>
          <p:nvPr>
            <p:ph type="pic" sz="quarter" idx="14"/>
          </p:nvPr>
        </p:nvSpPr>
        <p:spPr>
          <a:xfrm>
            <a:off x="0" y="0"/>
            <a:ext cx="3505200" cy="5143499"/>
          </a:xfrm>
          <a:prstGeom prst="rect">
            <a:avLst/>
          </a:prstGeom>
        </p:spPr>
        <p:txBody>
          <a:bodyPr>
            <a:normAutofit/>
          </a:bodyPr>
          <a:lstStyle>
            <a:lvl1pPr marL="0" indent="0">
              <a:buFontTx/>
              <a:buNone/>
              <a:tabLst>
                <a:tab pos="2959100" algn="l"/>
              </a:tabLst>
              <a:defRPr sz="1600">
                <a:solidFill>
                  <a:schemeClr val="bg1">
                    <a:lumMod val="65000"/>
                  </a:schemeClr>
                </a:solidFill>
              </a:defRPr>
            </a:lvl1pPr>
          </a:lstStyle>
          <a:p>
            <a:r>
              <a:rPr lang="en-US" smtClean="0"/>
              <a:t>Click icon to add picture</a:t>
            </a:r>
            <a:endParaRPr lang="en-JM" dirty="0"/>
          </a:p>
        </p:txBody>
      </p:sp>
      <p:sp>
        <p:nvSpPr>
          <p:cNvPr id="4" name="Text Placeholder 5"/>
          <p:cNvSpPr>
            <a:spLocks noGrp="1"/>
          </p:cNvSpPr>
          <p:nvPr>
            <p:ph type="body" sz="quarter" idx="13"/>
          </p:nvPr>
        </p:nvSpPr>
        <p:spPr>
          <a:xfrm>
            <a:off x="4067944" y="843558"/>
            <a:ext cx="4618855" cy="3048000"/>
          </a:xfrm>
          <a:prstGeom prst="rect">
            <a:avLst/>
          </a:prstGeom>
        </p:spPr>
        <p:txBody>
          <a:bodyPr>
            <a:normAutofit/>
          </a:bodyPr>
          <a:lstStyle>
            <a:lvl1pPr marL="342900" indent="-342900">
              <a:lnSpc>
                <a:spcPct val="120000"/>
              </a:lnSpc>
              <a:buClr>
                <a:srgbClr val="E30613"/>
              </a:buClr>
              <a:buSzPct val="90000"/>
              <a:buFont typeface="Wingdings" charset="2"/>
              <a:buChar char="§"/>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dirty="0" smtClean="0"/>
              <a:t>Click to edit Master text styles</a:t>
            </a:r>
          </a:p>
        </p:txBody>
      </p:sp>
      <p:sp>
        <p:nvSpPr>
          <p:cNvPr id="2" name="Rectangle 1"/>
          <p:cNvSpPr/>
          <p:nvPr userDrawn="1"/>
        </p:nvSpPr>
        <p:spPr>
          <a:xfrm>
            <a:off x="395536" y="4659982"/>
            <a:ext cx="83529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userDrawn="1"/>
        </p:nvSpPr>
        <p:spPr>
          <a:xfrm>
            <a:off x="4067174" y="4711700"/>
            <a:ext cx="1512887"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userDrawn="1"/>
        </p:nvSpPr>
        <p:spPr>
          <a:xfrm>
            <a:off x="5580062" y="4711700"/>
            <a:ext cx="1595437"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userDrawn="1"/>
        </p:nvSpPr>
        <p:spPr>
          <a:xfrm>
            <a:off x="7164387" y="4711700"/>
            <a:ext cx="1600423"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2297802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SMA Image slide 01">
    <p:spTree>
      <p:nvGrpSpPr>
        <p:cNvPr id="1" name=""/>
        <p:cNvGrpSpPr/>
        <p:nvPr/>
      </p:nvGrpSpPr>
      <p:grpSpPr>
        <a:xfrm>
          <a:off x="0" y="0"/>
          <a:ext cx="0" cy="0"/>
          <a:chOff x="0" y="0"/>
          <a:chExt cx="0" cy="0"/>
        </a:xfrm>
      </p:grpSpPr>
      <p:sp>
        <p:nvSpPr>
          <p:cNvPr id="9" name="Picture Placeholder 16"/>
          <p:cNvSpPr>
            <a:spLocks noGrp="1"/>
          </p:cNvSpPr>
          <p:nvPr>
            <p:ph type="pic" sz="quarter" idx="59"/>
          </p:nvPr>
        </p:nvSpPr>
        <p:spPr>
          <a:xfrm>
            <a:off x="0" y="1253250"/>
            <a:ext cx="4572000" cy="3890250"/>
          </a:xfrm>
          <a:prstGeom prst="rect">
            <a:avLst/>
          </a:prstGeom>
        </p:spPr>
        <p:txBody>
          <a:bodyPr/>
          <a:lstStyle/>
          <a:p>
            <a:r>
              <a:rPr lang="en-US" smtClean="0"/>
              <a:t>Click icon to add picture</a:t>
            </a:r>
            <a:endParaRPr lang="en-JM" dirty="0"/>
          </a:p>
        </p:txBody>
      </p:sp>
      <p:sp>
        <p:nvSpPr>
          <p:cNvPr id="10" name="Picture Placeholder 16"/>
          <p:cNvSpPr>
            <a:spLocks noGrp="1"/>
          </p:cNvSpPr>
          <p:nvPr>
            <p:ph type="pic" sz="quarter" idx="60"/>
          </p:nvPr>
        </p:nvSpPr>
        <p:spPr>
          <a:xfrm>
            <a:off x="4572000" y="1253250"/>
            <a:ext cx="4572000" cy="3890250"/>
          </a:xfrm>
          <a:prstGeom prst="rect">
            <a:avLst/>
          </a:prstGeom>
        </p:spPr>
        <p:txBody>
          <a:bodyPr/>
          <a:lstStyle/>
          <a:p>
            <a:r>
              <a:rPr lang="en-US" smtClean="0"/>
              <a:t>Click icon to add picture</a:t>
            </a:r>
            <a:endParaRPr lang="en-JM" dirty="0"/>
          </a:p>
        </p:txBody>
      </p:sp>
      <p:sp>
        <p:nvSpPr>
          <p:cNvPr id="2" name="Slide Number Placeholder 1"/>
          <p:cNvSpPr>
            <a:spLocks noGrp="1"/>
          </p:cNvSpPr>
          <p:nvPr>
            <p:ph type="sldNum" sz="quarter" idx="61"/>
          </p:nvPr>
        </p:nvSpPr>
        <p:spPr/>
        <p:txBody>
          <a:bodyPr/>
          <a:lstStyle/>
          <a:p>
            <a:fld id="{E52D2AFC-71C4-4511-B128-4ECEE52D3027}" type="slidenum">
              <a:rPr lang="en-ZA" smtClean="0"/>
              <a:pPr/>
              <a:t>‹#›</a:t>
            </a:fld>
            <a:endParaRPr lang="en-ZA" dirty="0"/>
          </a:p>
        </p:txBody>
      </p:sp>
      <p:sp>
        <p:nvSpPr>
          <p:cNvPr id="7" name="Title Placeholder 1"/>
          <p:cNvSpPr>
            <a:spLocks noGrp="1"/>
          </p:cNvSpPr>
          <p:nvPr>
            <p:ph type="title"/>
          </p:nvPr>
        </p:nvSpPr>
        <p:spPr>
          <a:xfrm>
            <a:off x="1197114" y="396000"/>
            <a:ext cx="7399312" cy="857250"/>
          </a:xfrm>
          <a:prstGeom prst="rect">
            <a:avLst/>
          </a:prstGeom>
        </p:spPr>
        <p:txBody>
          <a:bodyPr vert="horz" lIns="91440" tIns="45720" rIns="91440" bIns="45720" rtlCol="0" anchor="t" anchorCtr="0">
            <a:normAutofit/>
          </a:bodyPr>
          <a:lstStyle>
            <a:lvl1pPr>
              <a:defRPr sz="24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164129585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SMA Image slide 02">
    <p:spTree>
      <p:nvGrpSpPr>
        <p:cNvPr id="1" name=""/>
        <p:cNvGrpSpPr/>
        <p:nvPr/>
      </p:nvGrpSpPr>
      <p:grpSpPr>
        <a:xfrm>
          <a:off x="0" y="0"/>
          <a:ext cx="0" cy="0"/>
          <a:chOff x="0" y="0"/>
          <a:chExt cx="0" cy="0"/>
        </a:xfrm>
      </p:grpSpPr>
      <p:sp>
        <p:nvSpPr>
          <p:cNvPr id="3" name="Picture Placeholder 16"/>
          <p:cNvSpPr>
            <a:spLocks noGrp="1"/>
          </p:cNvSpPr>
          <p:nvPr>
            <p:ph type="pic" sz="quarter" idx="59"/>
          </p:nvPr>
        </p:nvSpPr>
        <p:spPr>
          <a:xfrm>
            <a:off x="155631" y="123478"/>
            <a:ext cx="3330575" cy="2088232"/>
          </a:xfrm>
          <a:prstGeom prst="rect">
            <a:avLst/>
          </a:prstGeom>
        </p:spPr>
        <p:txBody>
          <a:bodyPr/>
          <a:lstStyle/>
          <a:p>
            <a:r>
              <a:rPr lang="en-US" smtClean="0"/>
              <a:t>Click icon to add picture</a:t>
            </a:r>
            <a:endParaRPr lang="en-JM" dirty="0"/>
          </a:p>
        </p:txBody>
      </p:sp>
      <p:sp>
        <p:nvSpPr>
          <p:cNvPr id="4" name="Picture Placeholder 16"/>
          <p:cNvSpPr>
            <a:spLocks noGrp="1"/>
          </p:cNvSpPr>
          <p:nvPr>
            <p:ph type="pic" sz="quarter" idx="60"/>
          </p:nvPr>
        </p:nvSpPr>
        <p:spPr>
          <a:xfrm>
            <a:off x="155631" y="2355726"/>
            <a:ext cx="3330575" cy="2232248"/>
          </a:xfrm>
          <a:prstGeom prst="rect">
            <a:avLst/>
          </a:prstGeom>
        </p:spPr>
        <p:txBody>
          <a:bodyPr/>
          <a:lstStyle/>
          <a:p>
            <a:r>
              <a:rPr lang="en-US" smtClean="0"/>
              <a:t>Click icon to add picture</a:t>
            </a:r>
            <a:endParaRPr lang="en-JM" dirty="0"/>
          </a:p>
        </p:txBody>
      </p:sp>
      <p:sp>
        <p:nvSpPr>
          <p:cNvPr id="5" name="Picture Placeholder 16"/>
          <p:cNvSpPr>
            <a:spLocks noGrp="1"/>
          </p:cNvSpPr>
          <p:nvPr>
            <p:ph type="pic" sz="quarter" idx="61"/>
          </p:nvPr>
        </p:nvSpPr>
        <p:spPr>
          <a:xfrm>
            <a:off x="3633538" y="123478"/>
            <a:ext cx="2714782" cy="4464496"/>
          </a:xfrm>
          <a:prstGeom prst="rect">
            <a:avLst/>
          </a:prstGeom>
        </p:spPr>
        <p:txBody>
          <a:bodyPr/>
          <a:lstStyle/>
          <a:p>
            <a:r>
              <a:rPr lang="en-US" smtClean="0"/>
              <a:t>Click icon to add picture</a:t>
            </a:r>
            <a:endParaRPr lang="en-JM" dirty="0"/>
          </a:p>
        </p:txBody>
      </p:sp>
      <p:sp>
        <p:nvSpPr>
          <p:cNvPr id="6" name="Picture Placeholder 16"/>
          <p:cNvSpPr>
            <a:spLocks noGrp="1"/>
          </p:cNvSpPr>
          <p:nvPr>
            <p:ph type="pic" sz="quarter" idx="62"/>
          </p:nvPr>
        </p:nvSpPr>
        <p:spPr>
          <a:xfrm>
            <a:off x="6492335" y="123478"/>
            <a:ext cx="2538487" cy="1368152"/>
          </a:xfrm>
          <a:prstGeom prst="rect">
            <a:avLst/>
          </a:prstGeom>
        </p:spPr>
        <p:txBody>
          <a:bodyPr/>
          <a:lstStyle/>
          <a:p>
            <a:r>
              <a:rPr lang="en-US" smtClean="0"/>
              <a:t>Click icon to add picture</a:t>
            </a:r>
            <a:endParaRPr lang="en-JM" dirty="0"/>
          </a:p>
        </p:txBody>
      </p:sp>
      <p:sp>
        <p:nvSpPr>
          <p:cNvPr id="7" name="Picture Placeholder 16"/>
          <p:cNvSpPr>
            <a:spLocks noGrp="1"/>
          </p:cNvSpPr>
          <p:nvPr>
            <p:ph type="pic" sz="quarter" idx="63"/>
          </p:nvPr>
        </p:nvSpPr>
        <p:spPr>
          <a:xfrm>
            <a:off x="6492335" y="1635646"/>
            <a:ext cx="2538487" cy="1440160"/>
          </a:xfrm>
          <a:prstGeom prst="rect">
            <a:avLst/>
          </a:prstGeom>
        </p:spPr>
        <p:txBody>
          <a:bodyPr/>
          <a:lstStyle/>
          <a:p>
            <a:r>
              <a:rPr lang="en-US" smtClean="0"/>
              <a:t>Click icon to add picture</a:t>
            </a:r>
            <a:endParaRPr lang="en-JM" dirty="0"/>
          </a:p>
        </p:txBody>
      </p:sp>
      <p:sp>
        <p:nvSpPr>
          <p:cNvPr id="8" name="Picture Placeholder 16"/>
          <p:cNvSpPr>
            <a:spLocks noGrp="1"/>
          </p:cNvSpPr>
          <p:nvPr>
            <p:ph type="pic" sz="quarter" idx="64"/>
          </p:nvPr>
        </p:nvSpPr>
        <p:spPr>
          <a:xfrm>
            <a:off x="6492335" y="3219822"/>
            <a:ext cx="2538487" cy="1368152"/>
          </a:xfrm>
          <a:prstGeom prst="rect">
            <a:avLst/>
          </a:prstGeom>
        </p:spPr>
        <p:txBody>
          <a:bodyPr/>
          <a:lstStyle/>
          <a:p>
            <a:r>
              <a:rPr lang="en-US" smtClean="0"/>
              <a:t>Click icon to add picture</a:t>
            </a:r>
            <a:endParaRPr lang="en-JM" dirty="0"/>
          </a:p>
        </p:txBody>
      </p:sp>
      <p:sp>
        <p:nvSpPr>
          <p:cNvPr id="2" name="Slide Number Placeholder 1"/>
          <p:cNvSpPr>
            <a:spLocks noGrp="1"/>
          </p:cNvSpPr>
          <p:nvPr>
            <p:ph type="sldNum" sz="quarter" idx="65"/>
          </p:nvPr>
        </p:nvSpPr>
        <p:spPr/>
        <p:txBody>
          <a:bodyPr/>
          <a:lstStyle/>
          <a:p>
            <a:fld id="{E52D2AFC-71C4-4511-B128-4ECEE52D3027}" type="slidenum">
              <a:rPr lang="en-ZA" smtClean="0"/>
              <a:pPr/>
              <a:t>‹#›</a:t>
            </a:fld>
            <a:endParaRPr lang="en-ZA" dirty="0"/>
          </a:p>
        </p:txBody>
      </p:sp>
    </p:spTree>
    <p:extLst>
      <p:ext uri="{BB962C8B-B14F-4D97-AF65-F5344CB8AC3E}">
        <p14:creationId xmlns:p14="http://schemas.microsoft.com/office/powerpoint/2010/main" val="67735922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SMA Image slide 03">
    <p:spTree>
      <p:nvGrpSpPr>
        <p:cNvPr id="1" name=""/>
        <p:cNvGrpSpPr/>
        <p:nvPr/>
      </p:nvGrpSpPr>
      <p:grpSpPr>
        <a:xfrm>
          <a:off x="0" y="0"/>
          <a:ext cx="0" cy="0"/>
          <a:chOff x="0" y="0"/>
          <a:chExt cx="0" cy="0"/>
        </a:xfrm>
      </p:grpSpPr>
      <p:sp>
        <p:nvSpPr>
          <p:cNvPr id="6" name="Picture Placeholder 16"/>
          <p:cNvSpPr>
            <a:spLocks noGrp="1"/>
          </p:cNvSpPr>
          <p:nvPr>
            <p:ph type="pic" sz="quarter" idx="59"/>
          </p:nvPr>
        </p:nvSpPr>
        <p:spPr>
          <a:xfrm>
            <a:off x="0" y="1253250"/>
            <a:ext cx="9144000" cy="3890249"/>
          </a:xfrm>
          <a:prstGeom prst="rect">
            <a:avLst/>
          </a:prstGeom>
        </p:spPr>
        <p:txBody>
          <a:bodyPr/>
          <a:lstStyle/>
          <a:p>
            <a:r>
              <a:rPr lang="en-US" smtClean="0"/>
              <a:t>Click icon to add picture</a:t>
            </a:r>
            <a:endParaRPr lang="en-JM"/>
          </a:p>
        </p:txBody>
      </p:sp>
      <p:sp>
        <p:nvSpPr>
          <p:cNvPr id="2" name="Slide Number Placeholder 1"/>
          <p:cNvSpPr>
            <a:spLocks noGrp="1"/>
          </p:cNvSpPr>
          <p:nvPr>
            <p:ph type="sldNum" sz="quarter" idx="60"/>
          </p:nvPr>
        </p:nvSpPr>
        <p:spPr/>
        <p:txBody>
          <a:bodyPr/>
          <a:lstStyle/>
          <a:p>
            <a:fld id="{E52D2AFC-71C4-4511-B128-4ECEE52D3027}" type="slidenum">
              <a:rPr lang="en-ZA" smtClean="0"/>
              <a:pPr/>
              <a:t>‹#›</a:t>
            </a:fld>
            <a:endParaRPr lang="en-ZA" dirty="0"/>
          </a:p>
        </p:txBody>
      </p:sp>
      <p:sp>
        <p:nvSpPr>
          <p:cNvPr id="7" name="Title Placeholder 1"/>
          <p:cNvSpPr>
            <a:spLocks noGrp="1"/>
          </p:cNvSpPr>
          <p:nvPr>
            <p:ph type="title"/>
          </p:nvPr>
        </p:nvSpPr>
        <p:spPr>
          <a:xfrm>
            <a:off x="1197114" y="396000"/>
            <a:ext cx="7399312" cy="857250"/>
          </a:xfrm>
          <a:prstGeom prst="rect">
            <a:avLst/>
          </a:prstGeom>
        </p:spPr>
        <p:txBody>
          <a:bodyPr vert="horz" lIns="91440" tIns="45720" rIns="91440" bIns="45720" rtlCol="0" anchor="t" anchorCtr="0">
            <a:normAutofit/>
          </a:bodyPr>
          <a:lstStyle>
            <a:lvl1pPr>
              <a:defRPr sz="2400">
                <a:solidFill>
                  <a:srgbClr val="575756"/>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val="52134607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420688" y="4826858"/>
            <a:ext cx="2133600" cy="273844"/>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E52D2AFC-71C4-4511-B128-4ECEE52D3027}" type="slidenum">
              <a:rPr lang="en-ZA" smtClean="0"/>
              <a:pPr/>
              <a:t>‹#›</a:t>
            </a:fld>
            <a:endParaRPr lang="en-ZA" dirty="0"/>
          </a:p>
        </p:txBody>
      </p:sp>
      <p:grpSp>
        <p:nvGrpSpPr>
          <p:cNvPr id="6" name="Group 5"/>
          <p:cNvGrpSpPr/>
          <p:nvPr userDrawn="1"/>
        </p:nvGrpSpPr>
        <p:grpSpPr>
          <a:xfrm>
            <a:off x="428625" y="4711700"/>
            <a:ext cx="8272464" cy="71438"/>
            <a:chOff x="428625" y="4711700"/>
            <a:chExt cx="8272464" cy="71438"/>
          </a:xfrm>
        </p:grpSpPr>
        <p:sp>
          <p:nvSpPr>
            <p:cNvPr id="3" name="Rectangle 2"/>
            <p:cNvSpPr/>
            <p:nvPr/>
          </p:nvSpPr>
          <p:spPr>
            <a:xfrm>
              <a:off x="428625" y="4711700"/>
              <a:ext cx="2757488"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3186113" y="4711700"/>
              <a:ext cx="2757488"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5943601" y="4711700"/>
              <a:ext cx="2757488"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2" name="Picture 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95289" y="411164"/>
            <a:ext cx="431800" cy="431800"/>
          </a:xfrm>
          <a:prstGeom prst="rect">
            <a:avLst/>
          </a:prstGeom>
        </p:spPr>
      </p:pic>
      <p:sp>
        <p:nvSpPr>
          <p:cNvPr id="8" name="Slide Number Placeholder 5"/>
          <p:cNvSpPr txBox="1">
            <a:spLocks/>
          </p:cNvSpPr>
          <p:nvPr userDrawn="1"/>
        </p:nvSpPr>
        <p:spPr>
          <a:xfrm>
            <a:off x="6614864" y="4827600"/>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ZA" dirty="0" smtClean="0"/>
              <a:t>CONFIDENTIAL</a:t>
            </a:r>
            <a:endParaRPr lang="en-ZA" dirty="0"/>
          </a:p>
        </p:txBody>
      </p:sp>
    </p:spTree>
    <p:extLst>
      <p:ext uri="{BB962C8B-B14F-4D97-AF65-F5344CB8AC3E}">
        <p14:creationId xmlns:p14="http://schemas.microsoft.com/office/powerpoint/2010/main" val="3516933922"/>
      </p:ext>
    </p:extLst>
  </p:cSld>
  <p:clrMap bg1="lt1" tx1="dk1" bg2="lt2" tx2="dk2" accent1="accent1" accent2="accent2" accent3="accent3" accent4="accent4" accent5="accent5" accent6="accent6" hlink="hlink" folHlink="folHlink"/>
  <p:sldLayoutIdLst>
    <p:sldLayoutId id="2147483705" r:id="rId1"/>
    <p:sldLayoutId id="2147483807" r:id="rId2"/>
    <p:sldLayoutId id="2147483711" r:id="rId3"/>
    <p:sldLayoutId id="2147483707" r:id="rId4"/>
    <p:sldLayoutId id="2147483710" r:id="rId5"/>
    <p:sldLayoutId id="2147483805" r:id="rId6"/>
    <p:sldLayoutId id="2147483714" r:id="rId7"/>
    <p:sldLayoutId id="2147483716" r:id="rId8"/>
    <p:sldLayoutId id="2147483713" r:id="rId9"/>
    <p:sldLayoutId id="2147483708" r:id="rId10"/>
    <p:sldLayoutId id="2147483715" r:id="rId11"/>
    <p:sldLayoutId id="2147483717" r:id="rId12"/>
    <p:sldLayoutId id="2147483806" r:id="rId13"/>
    <p:sldLayoutId id="2147483808" r:id="rId14"/>
    <p:sldLayoutId id="2147483809" r:id="rId15"/>
    <p:sldLayoutId id="2147483810" r:id="rId16"/>
    <p:sldLayoutId id="2147483811" r:id="rId17"/>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g"/><Relationship Id="rId3"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5.emf"/><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www.gsma.com/betterfuture/2016SDGImpactReport/" TargetMode="Externa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report.businesscommission.org/" TargetMode="External"/><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7.tiff"/><Relationship Id="rId4" Type="http://schemas.openxmlformats.org/officeDocument/2006/relationships/image" Target="../media/image28.tiff"/><Relationship Id="rId5" Type="http://schemas.openxmlformats.org/officeDocument/2006/relationships/image" Target="../media/image29.tiff"/><Relationship Id="rId6" Type="http://schemas.openxmlformats.org/officeDocument/2006/relationships/image" Target="../media/image30.tiff"/><Relationship Id="rId7" Type="http://schemas.openxmlformats.org/officeDocument/2006/relationships/image" Target="../media/image31.tiff"/><Relationship Id="rId8" Type="http://schemas.openxmlformats.org/officeDocument/2006/relationships/image" Target="../media/image32.tiff"/><Relationship Id="rId9" Type="http://schemas.openxmlformats.org/officeDocument/2006/relationships/image" Target="../media/image33.tiff"/><Relationship Id="rId10" Type="http://schemas.openxmlformats.org/officeDocument/2006/relationships/image" Target="../media/image34.tiff"/><Relationship Id="rId11"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15.jpg"/>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a:xfrm>
            <a:off x="0" y="-16411"/>
            <a:ext cx="9144000" cy="5143500"/>
          </a:xfrm>
        </p:spPr>
      </p:pic>
      <p:sp>
        <p:nvSpPr>
          <p:cNvPr id="3" name="Title 2"/>
          <p:cNvSpPr>
            <a:spLocks noGrp="1"/>
          </p:cNvSpPr>
          <p:nvPr>
            <p:ph type="ctrTitle"/>
          </p:nvPr>
        </p:nvSpPr>
        <p:spPr/>
        <p:txBody>
          <a:bodyPr/>
          <a:lstStyle/>
          <a:p>
            <a:r>
              <a:rPr lang="en-US" dirty="0" smtClean="0"/>
              <a:t>The Mobile Industry and the SDGs</a:t>
            </a:r>
            <a:endParaRPr lang="en-US" dirty="0"/>
          </a:p>
        </p:txBody>
      </p:sp>
      <p:sp>
        <p:nvSpPr>
          <p:cNvPr id="4" name="Subtitle 3"/>
          <p:cNvSpPr>
            <a:spLocks noGrp="1"/>
          </p:cNvSpPr>
          <p:nvPr>
            <p:ph type="subTitle" idx="1"/>
          </p:nvPr>
        </p:nvSpPr>
        <p:spPr>
          <a:xfrm>
            <a:off x="2392680" y="3219822"/>
            <a:ext cx="6233160" cy="1314450"/>
          </a:xfrm>
        </p:spPr>
        <p:txBody>
          <a:bodyPr/>
          <a:lstStyle/>
          <a:p>
            <a:r>
              <a:rPr lang="en-US" dirty="0" smtClean="0"/>
              <a:t>Dominique Lazanski, GSMA</a:t>
            </a:r>
          </a:p>
          <a:p>
            <a:r>
              <a:rPr lang="en-US" dirty="0" smtClean="0"/>
              <a:t>WSIS Forum</a:t>
            </a:r>
          </a:p>
          <a:p>
            <a:r>
              <a:rPr lang="en-US" dirty="0" smtClean="0"/>
              <a:t>15 June 2017</a:t>
            </a:r>
            <a:endParaRPr lang="en-US" dirty="0"/>
          </a:p>
        </p:txBody>
      </p:sp>
      <p:grpSp>
        <p:nvGrpSpPr>
          <p:cNvPr id="10" name="Group 9"/>
          <p:cNvGrpSpPr/>
          <p:nvPr/>
        </p:nvGrpSpPr>
        <p:grpSpPr>
          <a:xfrm>
            <a:off x="428625" y="490483"/>
            <a:ext cx="8272464" cy="4292655"/>
            <a:chOff x="428625" y="490483"/>
            <a:chExt cx="8272464" cy="4292655"/>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401" y="490483"/>
              <a:ext cx="904240" cy="904240"/>
            </a:xfrm>
            <a:prstGeom prst="rect">
              <a:avLst/>
            </a:prstGeom>
          </p:spPr>
        </p:pic>
        <p:grpSp>
          <p:nvGrpSpPr>
            <p:cNvPr id="12" name="Group 11"/>
            <p:cNvGrpSpPr/>
            <p:nvPr/>
          </p:nvGrpSpPr>
          <p:grpSpPr>
            <a:xfrm>
              <a:off x="428625" y="4711700"/>
              <a:ext cx="8272464" cy="71438"/>
              <a:chOff x="428625" y="4711700"/>
              <a:chExt cx="8272464" cy="71438"/>
            </a:xfrm>
          </p:grpSpPr>
          <p:sp>
            <p:nvSpPr>
              <p:cNvPr id="13" name="Rectangle 12"/>
              <p:cNvSpPr/>
              <p:nvPr/>
            </p:nvSpPr>
            <p:spPr>
              <a:xfrm>
                <a:off x="428625" y="4711700"/>
                <a:ext cx="2757488"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3186113" y="4711700"/>
                <a:ext cx="2757488"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5943601" y="4711700"/>
                <a:ext cx="2757488"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Tree>
    <p:extLst>
      <p:ext uri="{BB962C8B-B14F-4D97-AF65-F5344CB8AC3E}">
        <p14:creationId xmlns:p14="http://schemas.microsoft.com/office/powerpoint/2010/main" val="4463407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E52D2AFC-71C4-4511-B128-4ECEE52D3027}" type="slidenum">
              <a:rPr lang="en-ZA" smtClean="0"/>
              <a:pPr/>
              <a:t>10</a:t>
            </a:fld>
            <a:endParaRPr lang="en-ZA" dirty="0"/>
          </a:p>
        </p:txBody>
      </p:sp>
      <p:sp>
        <p:nvSpPr>
          <p:cNvPr id="5" name="TextBox 4"/>
          <p:cNvSpPr txBox="1"/>
          <p:nvPr/>
        </p:nvSpPr>
        <p:spPr>
          <a:xfrm>
            <a:off x="1386662" y="1414334"/>
            <a:ext cx="986167" cy="559833"/>
          </a:xfrm>
          <a:prstGeom prst="rect">
            <a:avLst/>
          </a:prstGeom>
          <a:noFill/>
        </p:spPr>
        <p:txBody>
          <a:bodyPr wrap="none" rtlCol="0">
            <a:spAutoFit/>
          </a:bodyPr>
          <a:lstStyle/>
          <a:p>
            <a:r>
              <a:rPr lang="en-GB" b="1" dirty="0">
                <a:solidFill>
                  <a:srgbClr val="00568F"/>
                </a:solidFill>
                <a:latin typeface="Arial"/>
                <a:ea typeface="Arial"/>
                <a:cs typeface="Arial"/>
              </a:rPr>
              <a:t>Reach</a:t>
            </a:r>
            <a:r>
              <a:rPr lang="en-GB" sz="3038" b="1" dirty="0">
                <a:solidFill>
                  <a:srgbClr val="00568F"/>
                </a:solidFill>
                <a:latin typeface="Arial"/>
                <a:ea typeface="Arial"/>
                <a:cs typeface="Arial"/>
              </a:rPr>
              <a:t> </a:t>
            </a:r>
          </a:p>
        </p:txBody>
      </p:sp>
      <p:sp>
        <p:nvSpPr>
          <p:cNvPr id="8" name="Shape 625"/>
          <p:cNvSpPr/>
          <p:nvPr/>
        </p:nvSpPr>
        <p:spPr>
          <a:xfrm>
            <a:off x="493420" y="1563566"/>
            <a:ext cx="2736000" cy="406916"/>
          </a:xfrm>
          <a:prstGeom prst="rect">
            <a:avLst/>
          </a:prstGeom>
          <a:noFill/>
          <a:ln w="12700">
            <a:solidFill>
              <a:srgbClr val="00568F"/>
            </a:solidFill>
            <a:miter lim="400000"/>
          </a:ln>
        </p:spPr>
        <p:txBody>
          <a:bodyPr lIns="28575" tIns="28575" rIns="28575" bIns="28575" anchor="ctr"/>
          <a:lstStyle/>
          <a:p>
            <a:pPr>
              <a:defRPr>
                <a:solidFill>
                  <a:srgbClr val="FFFFFF"/>
                </a:solidFill>
                <a:latin typeface="Times New Roman"/>
                <a:ea typeface="Times New Roman"/>
                <a:cs typeface="Times New Roman"/>
                <a:sym typeface="Times New Roman"/>
              </a:defRPr>
            </a:pPr>
            <a:endParaRPr sz="1000"/>
          </a:p>
        </p:txBody>
      </p:sp>
      <p:sp>
        <p:nvSpPr>
          <p:cNvPr id="9" name="Shape 625"/>
          <p:cNvSpPr/>
          <p:nvPr/>
        </p:nvSpPr>
        <p:spPr>
          <a:xfrm>
            <a:off x="3397048" y="1563566"/>
            <a:ext cx="2736000" cy="406916"/>
          </a:xfrm>
          <a:prstGeom prst="rect">
            <a:avLst/>
          </a:prstGeom>
          <a:noFill/>
          <a:ln w="12700">
            <a:solidFill>
              <a:srgbClr val="00568F"/>
            </a:solidFill>
            <a:miter lim="400000"/>
          </a:ln>
        </p:spPr>
        <p:txBody>
          <a:bodyPr lIns="28575" tIns="28575" rIns="28575" bIns="28575" anchor="ctr"/>
          <a:lstStyle/>
          <a:p>
            <a:pPr>
              <a:defRPr>
                <a:solidFill>
                  <a:srgbClr val="FFFFFF"/>
                </a:solidFill>
                <a:latin typeface="Times New Roman"/>
                <a:ea typeface="Times New Roman"/>
                <a:cs typeface="Times New Roman"/>
                <a:sym typeface="Times New Roman"/>
              </a:defRPr>
            </a:pPr>
            <a:endParaRPr sz="1013"/>
          </a:p>
        </p:txBody>
      </p:sp>
      <p:sp>
        <p:nvSpPr>
          <p:cNvPr id="10" name="TextBox 9"/>
          <p:cNvSpPr txBox="1"/>
          <p:nvPr/>
        </p:nvSpPr>
        <p:spPr>
          <a:xfrm>
            <a:off x="3940220" y="1604835"/>
            <a:ext cx="1620957" cy="369332"/>
          </a:xfrm>
          <a:prstGeom prst="rect">
            <a:avLst/>
          </a:prstGeom>
          <a:noFill/>
        </p:spPr>
        <p:txBody>
          <a:bodyPr wrap="none" rtlCol="0">
            <a:spAutoFit/>
          </a:bodyPr>
          <a:lstStyle/>
          <a:p>
            <a:r>
              <a:rPr lang="en-GB" b="1" dirty="0" smtClean="0">
                <a:solidFill>
                  <a:srgbClr val="00568F"/>
                </a:solidFill>
                <a:latin typeface="Arial"/>
                <a:ea typeface="Arial"/>
                <a:cs typeface="Arial"/>
              </a:rPr>
              <a:t>Convenience</a:t>
            </a:r>
            <a:endParaRPr lang="en-GB" b="1" dirty="0">
              <a:solidFill>
                <a:srgbClr val="00568F"/>
              </a:solidFill>
              <a:latin typeface="Arial"/>
              <a:ea typeface="Arial"/>
              <a:cs typeface="Arial"/>
            </a:endParaRPr>
          </a:p>
        </p:txBody>
      </p:sp>
      <p:sp>
        <p:nvSpPr>
          <p:cNvPr id="14" name="Shape 625"/>
          <p:cNvSpPr/>
          <p:nvPr/>
        </p:nvSpPr>
        <p:spPr>
          <a:xfrm>
            <a:off x="6300495" y="1563566"/>
            <a:ext cx="2736000" cy="406916"/>
          </a:xfrm>
          <a:prstGeom prst="rect">
            <a:avLst/>
          </a:prstGeom>
          <a:noFill/>
          <a:ln w="12700">
            <a:solidFill>
              <a:srgbClr val="00568F"/>
            </a:solidFill>
            <a:miter lim="400000"/>
          </a:ln>
        </p:spPr>
        <p:txBody>
          <a:bodyPr lIns="28575" tIns="28575" rIns="28575" bIns="28575" anchor="ctr"/>
          <a:lstStyle/>
          <a:p>
            <a:pPr>
              <a:defRPr>
                <a:solidFill>
                  <a:srgbClr val="FFFFFF"/>
                </a:solidFill>
                <a:latin typeface="Times New Roman"/>
                <a:ea typeface="Times New Roman"/>
                <a:cs typeface="Times New Roman"/>
                <a:sym typeface="Times New Roman"/>
              </a:defRPr>
            </a:pPr>
            <a:endParaRPr sz="1013"/>
          </a:p>
        </p:txBody>
      </p:sp>
      <p:sp>
        <p:nvSpPr>
          <p:cNvPr id="15" name="TextBox 14"/>
          <p:cNvSpPr txBox="1"/>
          <p:nvPr/>
        </p:nvSpPr>
        <p:spPr>
          <a:xfrm>
            <a:off x="6996588" y="1604835"/>
            <a:ext cx="1159292" cy="369332"/>
          </a:xfrm>
          <a:prstGeom prst="rect">
            <a:avLst/>
          </a:prstGeom>
          <a:noFill/>
        </p:spPr>
        <p:txBody>
          <a:bodyPr wrap="none" rtlCol="0">
            <a:spAutoFit/>
          </a:bodyPr>
          <a:lstStyle/>
          <a:p>
            <a:pPr algn="ctr"/>
            <a:r>
              <a:rPr lang="en-GB" b="1" dirty="0" smtClean="0">
                <a:solidFill>
                  <a:srgbClr val="00568F"/>
                </a:solidFill>
                <a:latin typeface="Arial"/>
                <a:ea typeface="Arial"/>
                <a:cs typeface="Arial"/>
              </a:rPr>
              <a:t> </a:t>
            </a:r>
            <a:r>
              <a:rPr lang="en-GB" b="1" dirty="0">
                <a:solidFill>
                  <a:srgbClr val="00568F"/>
                </a:solidFill>
                <a:latin typeface="Arial"/>
                <a:ea typeface="Arial"/>
                <a:cs typeface="Arial"/>
              </a:rPr>
              <a:t>Security</a:t>
            </a: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7048" y="2067693"/>
            <a:ext cx="2736000" cy="2469600"/>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0495" y="2067693"/>
            <a:ext cx="2736000" cy="24696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420" y="2068075"/>
            <a:ext cx="2736000" cy="2469600"/>
          </a:xfrm>
          <a:prstGeom prst="rect">
            <a:avLst/>
          </a:prstGeom>
        </p:spPr>
      </p:pic>
      <p:sp>
        <p:nvSpPr>
          <p:cNvPr id="13" name="Title 3"/>
          <p:cNvSpPr txBox="1">
            <a:spLocks/>
          </p:cNvSpPr>
          <p:nvPr/>
        </p:nvSpPr>
        <p:spPr>
          <a:xfrm>
            <a:off x="1197114" y="395999"/>
            <a:ext cx="7399312" cy="691583"/>
          </a:xfrm>
          <a:prstGeom prst="rect">
            <a:avLst/>
          </a:prstGeom>
        </p:spPr>
        <p:txBody>
          <a:bodyPr/>
          <a:lstStyle>
            <a:lvl1pPr algn="l" defTabSz="914400" rtl="0" eaLnBrk="1" latinLnBrk="0" hangingPunct="1">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r>
              <a:rPr lang="en-US" dirty="0" smtClean="0"/>
              <a:t>Case Study: In just a decade, mobile money has become a global story</a:t>
            </a:r>
            <a:r>
              <a:rPr lang="is-IS" dirty="0" smtClean="0"/>
              <a:t>…</a:t>
            </a:r>
            <a:endParaRPr lang="en-US" dirty="0"/>
          </a:p>
        </p:txBody>
      </p:sp>
    </p:spTree>
    <p:extLst>
      <p:ext uri="{BB962C8B-B14F-4D97-AF65-F5344CB8AC3E}">
        <p14:creationId xmlns:p14="http://schemas.microsoft.com/office/powerpoint/2010/main" val="226790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E52D2AFC-71C4-4511-B128-4ECEE52D3027}" type="slidenum">
              <a:rPr lang="en-ZA" smtClean="0"/>
              <a:pPr/>
              <a:t>11</a:t>
            </a:fld>
            <a:endParaRPr lang="en-ZA" dirty="0"/>
          </a:p>
        </p:txBody>
      </p:sp>
      <p:sp>
        <p:nvSpPr>
          <p:cNvPr id="4" name="Title 3"/>
          <p:cNvSpPr>
            <a:spLocks noGrp="1"/>
          </p:cNvSpPr>
          <p:nvPr>
            <p:ph type="title"/>
          </p:nvPr>
        </p:nvSpPr>
        <p:spPr>
          <a:xfrm>
            <a:off x="3667460" y="1355506"/>
            <a:ext cx="7399312" cy="857250"/>
          </a:xfrm>
        </p:spPr>
        <p:txBody>
          <a:bodyPr>
            <a:normAutofit/>
          </a:bodyPr>
          <a:lstStyle/>
          <a:p>
            <a:r>
              <a:rPr lang="en-US" dirty="0" smtClean="0"/>
              <a:t>Thank you.</a:t>
            </a:r>
            <a:endParaRPr lang="en-US" dirty="0"/>
          </a:p>
        </p:txBody>
      </p:sp>
      <p:sp>
        <p:nvSpPr>
          <p:cNvPr id="5" name="TextBox 4"/>
          <p:cNvSpPr txBox="1"/>
          <p:nvPr/>
        </p:nvSpPr>
        <p:spPr>
          <a:xfrm>
            <a:off x="157401" y="2245755"/>
            <a:ext cx="8785417" cy="1477328"/>
          </a:xfrm>
          <a:prstGeom prst="rect">
            <a:avLst/>
          </a:prstGeom>
          <a:noFill/>
        </p:spPr>
        <p:txBody>
          <a:bodyPr wrap="none" rtlCol="0">
            <a:spAutoFit/>
          </a:bodyPr>
          <a:lstStyle/>
          <a:p>
            <a:pPr algn="ctr"/>
            <a:r>
              <a:rPr lang="en-US" dirty="0" smtClean="0">
                <a:solidFill>
                  <a:srgbClr val="FF0000"/>
                </a:solidFill>
                <a:latin typeface="+mj-lt"/>
              </a:rPr>
              <a:t>dlazanski@gsma.com</a:t>
            </a:r>
          </a:p>
          <a:p>
            <a:pPr algn="ctr"/>
            <a:endParaRPr lang="en-US" dirty="0" smtClean="0">
              <a:solidFill>
                <a:srgbClr val="FF0000"/>
              </a:solidFill>
              <a:latin typeface="+mj-lt"/>
            </a:endParaRPr>
          </a:p>
          <a:p>
            <a:pPr algn="ctr"/>
            <a:r>
              <a:rPr lang="en-US" dirty="0" smtClean="0">
                <a:solidFill>
                  <a:schemeClr val="accent6"/>
                </a:solidFill>
                <a:latin typeface="+mj-lt"/>
              </a:rPr>
              <a:t>For more information on the mobile industry’s commitment to the UN SDGs, contact:</a:t>
            </a:r>
            <a:endParaRPr lang="en-US" dirty="0">
              <a:solidFill>
                <a:schemeClr val="accent6"/>
              </a:solidFill>
              <a:latin typeface="+mj-lt"/>
            </a:endParaRPr>
          </a:p>
          <a:p>
            <a:pPr algn="ctr"/>
            <a:r>
              <a:rPr lang="en-US" dirty="0" smtClean="0">
                <a:solidFill>
                  <a:srgbClr val="FF0000"/>
                </a:solidFill>
                <a:latin typeface="+mj-lt"/>
              </a:rPr>
              <a:t>industrypurpose@gsma.com</a:t>
            </a:r>
          </a:p>
          <a:p>
            <a:pPr algn="ctr"/>
            <a:r>
              <a:rPr lang="en-US" dirty="0" err="1" smtClean="0">
                <a:latin typeface="+mj-lt"/>
              </a:rPr>
              <a:t>gsma.com</a:t>
            </a:r>
            <a:r>
              <a:rPr lang="en-US" dirty="0" smtClean="0">
                <a:latin typeface="+mj-lt"/>
              </a:rPr>
              <a:t>/</a:t>
            </a:r>
            <a:r>
              <a:rPr lang="en-US" dirty="0" err="1" smtClean="0">
                <a:latin typeface="+mj-lt"/>
              </a:rPr>
              <a:t>betterfuture</a:t>
            </a:r>
            <a:endParaRPr lang="en-US" dirty="0" smtClean="0">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67460" y="4083918"/>
            <a:ext cx="1765300" cy="381000"/>
          </a:xfrm>
          <a:prstGeom prst="rect">
            <a:avLst/>
          </a:prstGeom>
        </p:spPr>
      </p:pic>
    </p:spTree>
    <p:extLst>
      <p:ext uri="{BB962C8B-B14F-4D97-AF65-F5344CB8AC3E}">
        <p14:creationId xmlns:p14="http://schemas.microsoft.com/office/powerpoint/2010/main" val="20725572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atin-guy-talking-at-phone-in-front-of-blue-wall-000076653103_Large.jpg"/>
          <p:cNvPicPr>
            <a:picLocks noGrp="1" noChangeAspect="1"/>
          </p:cNvPicPr>
          <p:nvPr>
            <p:ph type="pic" sz="quarter" idx="59"/>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
          <p:cNvSpPr>
            <a:spLocks noGrp="1"/>
          </p:cNvSpPr>
          <p:nvPr>
            <p:ph type="sldNum" sz="quarter" idx="65"/>
          </p:nvPr>
        </p:nvSpPr>
        <p:spPr/>
        <p:txBody>
          <a:bodyPr/>
          <a:lstStyle/>
          <a:p>
            <a:fld id="{E52D2AFC-71C4-4511-B128-4ECEE52D3027}" type="slidenum">
              <a:rPr lang="en-ZA" smtClean="0"/>
              <a:pPr/>
              <a:t>12</a:t>
            </a:fld>
            <a:endParaRPr lang="en-ZA"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000" y="410400"/>
            <a:ext cx="440288" cy="440288"/>
          </a:xfrm>
          <a:prstGeom prst="rect">
            <a:avLst/>
          </a:prstGeom>
        </p:spPr>
      </p:pic>
      <p:pic>
        <p:nvPicPr>
          <p:cNvPr id="8" name="Picture Placeholder 7" descr="iStock_000058797696_Large.jpg"/>
          <p:cNvPicPr>
            <a:picLocks noGrp="1" noChangeAspect="1"/>
          </p:cNvPicPr>
          <p:nvPr>
            <p:ph type="pic" sz="quarter" idx="63"/>
          </p:nvPr>
        </p:nvPicPr>
        <p:blipFill>
          <a:blip r:embed="rId5" cstate="email">
            <a:extLst>
              <a:ext uri="{28A0092B-C50C-407E-A947-70E740481C1C}">
                <a14:useLocalDpi xmlns:a14="http://schemas.microsoft.com/office/drawing/2010/main"/>
              </a:ext>
            </a:extLst>
          </a:blip>
          <a:srcRect/>
          <a:stretch>
            <a:fillRect/>
          </a:stretch>
        </p:blipFill>
        <p:spPr/>
      </p:pic>
      <p:pic>
        <p:nvPicPr>
          <p:cNvPr id="12" name="Picture Placeholder 11" descr="Fun-with-cardboard-virtual-reality-simulatop-000093639499_Double.jpg"/>
          <p:cNvPicPr>
            <a:picLocks noGrp="1" noChangeAspect="1"/>
          </p:cNvPicPr>
          <p:nvPr>
            <p:ph type="pic" sz="quarter" idx="64"/>
          </p:nvPr>
        </p:nvPicPr>
        <p:blipFill>
          <a:blip r:embed="rId6" cstate="email">
            <a:extLst>
              <a:ext uri="{28A0092B-C50C-407E-A947-70E740481C1C}">
                <a14:useLocalDpi xmlns:a14="http://schemas.microsoft.com/office/drawing/2010/main"/>
              </a:ext>
            </a:extLst>
          </a:blip>
          <a:srcRect/>
          <a:stretch>
            <a:fillRect/>
          </a:stretch>
        </p:blipFill>
        <p:spPr/>
      </p:pic>
      <p:pic>
        <p:nvPicPr>
          <p:cNvPr id="17" name="Picture Placeholder 16" descr="11.jpg"/>
          <p:cNvPicPr>
            <a:picLocks noGrp="1" noChangeAspect="1"/>
          </p:cNvPicPr>
          <p:nvPr>
            <p:ph type="pic" sz="quarter" idx="61"/>
          </p:nvPr>
        </p:nvPicPr>
        <p:blipFill rotWithShape="1">
          <a:blip r:embed="rId7" cstate="email">
            <a:extLst>
              <a:ext uri="{28A0092B-C50C-407E-A947-70E740481C1C}">
                <a14:useLocalDpi xmlns:a14="http://schemas.microsoft.com/office/drawing/2010/main"/>
              </a:ext>
            </a:extLst>
          </a:blip>
          <a:srcRect/>
          <a:stretch/>
        </p:blipFill>
        <p:spPr/>
      </p:pic>
      <p:pic>
        <p:nvPicPr>
          <p:cNvPr id="21" name="Picture Placeholder 20" descr="12.jpg"/>
          <p:cNvPicPr>
            <a:picLocks noGrp="1" noChangeAspect="1"/>
          </p:cNvPicPr>
          <p:nvPr>
            <p:ph type="pic" sz="quarter" idx="62"/>
          </p:nvPr>
        </p:nvPicPr>
        <p:blipFill>
          <a:blip r:embed="rId8" cstate="email">
            <a:extLst>
              <a:ext uri="{28A0092B-C50C-407E-A947-70E740481C1C}">
                <a14:useLocalDpi xmlns:a14="http://schemas.microsoft.com/office/drawing/2010/main"/>
              </a:ext>
            </a:extLst>
          </a:blip>
          <a:srcRect/>
          <a:stretch>
            <a:fillRect/>
          </a:stretch>
        </p:blipFill>
        <p:spPr/>
      </p:pic>
      <p:pic>
        <p:nvPicPr>
          <p:cNvPr id="23" name="Picture Placeholder 22" descr="4.jpg"/>
          <p:cNvPicPr>
            <a:picLocks noGrp="1" noChangeAspect="1"/>
          </p:cNvPicPr>
          <p:nvPr>
            <p:ph type="pic" sz="quarter" idx="60"/>
          </p:nvPr>
        </p:nvPicPr>
        <p:blipFill>
          <a:blip r:embed="rId9"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84256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0424" y="336461"/>
            <a:ext cx="7442200" cy="792479"/>
          </a:xfrm>
        </p:spPr>
        <p:txBody>
          <a:bodyPr>
            <a:normAutofit/>
          </a:bodyPr>
          <a:lstStyle/>
          <a:p>
            <a:r>
              <a:rPr lang="en-US" sz="2400" b="1" dirty="0" smtClean="0">
                <a:solidFill>
                  <a:srgbClr val="575756"/>
                </a:solidFill>
              </a:rPr>
              <a:t>About the GSMA</a:t>
            </a:r>
            <a:endParaRPr lang="en-US" sz="2400" b="1" dirty="0">
              <a:solidFill>
                <a:srgbClr val="575756"/>
              </a:solidFill>
            </a:endParaRPr>
          </a:p>
        </p:txBody>
      </p:sp>
      <p:sp>
        <p:nvSpPr>
          <p:cNvPr id="4" name="Slide Number Placeholder 3"/>
          <p:cNvSpPr>
            <a:spLocks noGrp="1"/>
          </p:cNvSpPr>
          <p:nvPr>
            <p:ph type="sldNum" sz="quarter" idx="11"/>
          </p:nvPr>
        </p:nvSpPr>
        <p:spPr/>
        <p:txBody>
          <a:bodyPr/>
          <a:lstStyle/>
          <a:p>
            <a:fld id="{231F87C6-8F4B-C14F-952F-C5F8DB9F277E}" type="slidenum">
              <a:rPr lang="en-US" smtClean="0"/>
              <a:t>2</a:t>
            </a:fld>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68" y="987574"/>
            <a:ext cx="7688332" cy="3543341"/>
          </a:xfrm>
          <a:prstGeom prst="rect">
            <a:avLst/>
          </a:prstGeom>
        </p:spPr>
      </p:pic>
    </p:spTree>
    <p:extLst>
      <p:ext uri="{BB962C8B-B14F-4D97-AF65-F5344CB8AC3E}">
        <p14:creationId xmlns:p14="http://schemas.microsoft.com/office/powerpoint/2010/main" val="14776631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9BC2E2F-F7BC-4669-8A88-EAE84E181939}" type="slidenum">
              <a:rPr lang="en-GB" sz="803"/>
              <a:t>3</a:t>
            </a:fld>
            <a:endParaRPr lang="en-GB" sz="803" dirty="0"/>
          </a:p>
        </p:txBody>
      </p:sp>
      <p:sp>
        <p:nvSpPr>
          <p:cNvPr id="10" name="Title 3"/>
          <p:cNvSpPr txBox="1">
            <a:spLocks/>
          </p:cNvSpPr>
          <p:nvPr/>
        </p:nvSpPr>
        <p:spPr>
          <a:xfrm>
            <a:off x="971600" y="386849"/>
            <a:ext cx="8919502" cy="857250"/>
          </a:xfrm>
          <a:prstGeom prst="rect">
            <a:avLst/>
          </a:prstGeom>
        </p:spPr>
        <p:txBody>
          <a:bodyPr/>
          <a:lstStyle>
            <a:lvl1pPr algn="l" defTabSz="914400" rtl="0" eaLnBrk="1" latinLnBrk="0" hangingPunct="1">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r>
              <a:rPr lang="en-US" sz="1800" dirty="0" smtClean="0"/>
              <a:t>GSMA </a:t>
            </a:r>
            <a:r>
              <a:rPr lang="en-US" sz="1800" dirty="0" err="1" smtClean="0"/>
              <a:t>Programmes</a:t>
            </a:r>
            <a:r>
              <a:rPr lang="en-US" sz="1800" dirty="0" smtClean="0"/>
              <a:t>: Convening the mobile industry towards the SDGs</a:t>
            </a:r>
            <a:endParaRPr lang="en-US" sz="1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9388" y="1524365"/>
            <a:ext cx="1407425" cy="140742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0566" y="1785112"/>
            <a:ext cx="978424" cy="978424"/>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2744" y="1665869"/>
            <a:ext cx="1177210" cy="1177210"/>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1076" y="1605875"/>
            <a:ext cx="1297198" cy="1297198"/>
          </a:xfrm>
          <a:prstGeom prst="rect">
            <a:avLst/>
          </a:prstGeom>
        </p:spPr>
      </p:pic>
      <p:sp>
        <p:nvSpPr>
          <p:cNvPr id="15" name="TextBox 14"/>
          <p:cNvSpPr txBox="1"/>
          <p:nvPr/>
        </p:nvSpPr>
        <p:spPr>
          <a:xfrm>
            <a:off x="613617" y="2931790"/>
            <a:ext cx="1172116" cy="369332"/>
          </a:xfrm>
          <a:prstGeom prst="rect">
            <a:avLst/>
          </a:prstGeom>
          <a:noFill/>
        </p:spPr>
        <p:txBody>
          <a:bodyPr wrap="none" rtlCol="0">
            <a:spAutoFit/>
          </a:bodyPr>
          <a:lstStyle/>
          <a:p>
            <a:r>
              <a:rPr lang="en-US" dirty="0" smtClean="0">
                <a:latin typeface="+mj-lt"/>
              </a:rPr>
              <a:t>Spectrum</a:t>
            </a:r>
            <a:endParaRPr lang="en-US" dirty="0">
              <a:latin typeface="+mj-lt"/>
            </a:endParaRPr>
          </a:p>
        </p:txBody>
      </p:sp>
      <p:sp>
        <p:nvSpPr>
          <p:cNvPr id="16" name="TextBox 15"/>
          <p:cNvSpPr txBox="1"/>
          <p:nvPr/>
        </p:nvSpPr>
        <p:spPr>
          <a:xfrm>
            <a:off x="2052485" y="2931790"/>
            <a:ext cx="2621230" cy="369332"/>
          </a:xfrm>
          <a:prstGeom prst="rect">
            <a:avLst/>
          </a:prstGeom>
          <a:noFill/>
        </p:spPr>
        <p:txBody>
          <a:bodyPr wrap="none" rtlCol="0">
            <a:spAutoFit/>
          </a:bodyPr>
          <a:lstStyle/>
          <a:p>
            <a:r>
              <a:rPr lang="en-US" dirty="0" smtClean="0">
                <a:latin typeface="+mj-lt"/>
              </a:rPr>
              <a:t>Mobile </a:t>
            </a:r>
            <a:r>
              <a:rPr lang="en-US" smtClean="0">
                <a:latin typeface="+mj-lt"/>
              </a:rPr>
              <a:t>for Development</a:t>
            </a:r>
            <a:endParaRPr lang="en-US" dirty="0">
              <a:latin typeface="+mj-lt"/>
            </a:endParaRPr>
          </a:p>
        </p:txBody>
      </p:sp>
      <p:sp>
        <p:nvSpPr>
          <p:cNvPr id="17" name="TextBox 16"/>
          <p:cNvSpPr txBox="1"/>
          <p:nvPr/>
        </p:nvSpPr>
        <p:spPr>
          <a:xfrm>
            <a:off x="5105548" y="2931790"/>
            <a:ext cx="928459" cy="369332"/>
          </a:xfrm>
          <a:prstGeom prst="rect">
            <a:avLst/>
          </a:prstGeom>
          <a:noFill/>
        </p:spPr>
        <p:txBody>
          <a:bodyPr wrap="none" rtlCol="0">
            <a:spAutoFit/>
          </a:bodyPr>
          <a:lstStyle/>
          <a:p>
            <a:r>
              <a:rPr lang="en-US" smtClean="0">
                <a:latin typeface="+mj-lt"/>
              </a:rPr>
              <a:t>Identity</a:t>
            </a:r>
            <a:endParaRPr lang="en-US" dirty="0">
              <a:latin typeface="+mj-lt"/>
            </a:endParaRPr>
          </a:p>
        </p:txBody>
      </p:sp>
      <p:sp>
        <p:nvSpPr>
          <p:cNvPr id="18" name="TextBox 17"/>
          <p:cNvSpPr txBox="1"/>
          <p:nvPr/>
        </p:nvSpPr>
        <p:spPr>
          <a:xfrm>
            <a:off x="6673418" y="2931790"/>
            <a:ext cx="1975862" cy="369332"/>
          </a:xfrm>
          <a:prstGeom prst="rect">
            <a:avLst/>
          </a:prstGeom>
          <a:noFill/>
        </p:spPr>
        <p:txBody>
          <a:bodyPr wrap="none" rtlCol="0">
            <a:spAutoFit/>
          </a:bodyPr>
          <a:lstStyle/>
          <a:p>
            <a:r>
              <a:rPr lang="en-US" smtClean="0">
                <a:latin typeface="+mj-lt"/>
              </a:rPr>
              <a:t>Internet of Things</a:t>
            </a:r>
            <a:endParaRPr lang="en-US" dirty="0">
              <a:latin typeface="+mj-lt"/>
            </a:endParaRPr>
          </a:p>
        </p:txBody>
      </p:sp>
    </p:spTree>
    <p:extLst>
      <p:ext uri="{BB962C8B-B14F-4D97-AF65-F5344CB8AC3E}">
        <p14:creationId xmlns:p14="http://schemas.microsoft.com/office/powerpoint/2010/main" val="2839592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38836"/>
            <a:ext cx="3024336" cy="3185146"/>
          </a:xfrm>
        </p:spPr>
        <p:txBody>
          <a:bodyPr/>
          <a:lstStyle/>
          <a:p>
            <a:r>
              <a:rPr lang="en-US" sz="1600" dirty="0"/>
              <a:t>In launching our purpose, we are highlighting our commitment to playing a leading role in the achievement of the </a:t>
            </a:r>
            <a:r>
              <a:rPr lang="en-US" sz="1600" dirty="0" smtClean="0"/>
              <a:t>SDGs. </a:t>
            </a:r>
          </a:p>
          <a:p>
            <a:endParaRPr lang="en-US" sz="1600" dirty="0"/>
          </a:p>
          <a:p>
            <a:r>
              <a:rPr lang="en-US" sz="1600" dirty="0"/>
              <a:t>Ours is the first large industry association to align itself to the </a:t>
            </a:r>
            <a:r>
              <a:rPr lang="en-US" sz="1600" dirty="0" smtClean="0"/>
              <a:t>SDGs</a:t>
            </a:r>
            <a:endParaRPr lang="en-US" sz="1600" dirty="0"/>
          </a:p>
        </p:txBody>
      </p:sp>
      <p:sp>
        <p:nvSpPr>
          <p:cNvPr id="4" name="Slide Number Placeholder 3"/>
          <p:cNvSpPr>
            <a:spLocks noGrp="1"/>
          </p:cNvSpPr>
          <p:nvPr>
            <p:ph type="sldNum" sz="quarter" idx="15"/>
          </p:nvPr>
        </p:nvSpPr>
        <p:spPr/>
        <p:txBody>
          <a:bodyPr/>
          <a:lstStyle/>
          <a:p>
            <a:fld id="{E52D2AFC-71C4-4511-B128-4ECEE52D3027}" type="slidenum">
              <a:rPr lang="en-ZA" smtClean="0"/>
              <a:pPr/>
              <a:t>4</a:t>
            </a:fld>
            <a:endParaRPr lang="en-ZA" dirty="0"/>
          </a:p>
        </p:txBody>
      </p:sp>
      <p:sp>
        <p:nvSpPr>
          <p:cNvPr id="5" name="Title 4"/>
          <p:cNvSpPr>
            <a:spLocks noGrp="1"/>
          </p:cNvSpPr>
          <p:nvPr>
            <p:ph type="title"/>
          </p:nvPr>
        </p:nvSpPr>
        <p:spPr/>
        <p:txBody>
          <a:bodyPr/>
          <a:lstStyle/>
          <a:p>
            <a:r>
              <a:rPr lang="en-US" dirty="0" smtClean="0"/>
              <a:t>Our Industry Purpose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47864" y="1163283"/>
            <a:ext cx="5652069" cy="3383276"/>
          </a:xfrm>
          <a:prstGeom prst="rect">
            <a:avLst/>
          </a:prstGeom>
        </p:spPr>
      </p:pic>
    </p:spTree>
    <p:extLst>
      <p:ext uri="{BB962C8B-B14F-4D97-AF65-F5344CB8AC3E}">
        <p14:creationId xmlns:p14="http://schemas.microsoft.com/office/powerpoint/2010/main" val="21431240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E52D2AFC-71C4-4511-B128-4ECEE52D3027}" type="slidenum">
              <a:rPr lang="en-ZA" smtClean="0"/>
              <a:pPr/>
              <a:t>5</a:t>
            </a:fld>
            <a:endParaRPr lang="en-ZA" dirty="0"/>
          </a:p>
        </p:txBody>
      </p:sp>
      <p:sp>
        <p:nvSpPr>
          <p:cNvPr id="4" name="Title 3"/>
          <p:cNvSpPr>
            <a:spLocks noGrp="1"/>
          </p:cNvSpPr>
          <p:nvPr>
            <p:ph type="title"/>
          </p:nvPr>
        </p:nvSpPr>
        <p:spPr/>
        <p:txBody>
          <a:bodyPr/>
          <a:lstStyle/>
          <a:p>
            <a:r>
              <a:rPr lang="en-US" dirty="0" smtClean="0"/>
              <a:t>The Mobile Industry Impact Report: Sustainable Development Goals</a:t>
            </a:r>
            <a:endParaRPr lang="en-US" dirty="0"/>
          </a:p>
        </p:txBody>
      </p:sp>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084" y="1328040"/>
            <a:ext cx="2258204" cy="182255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744" y="1328040"/>
            <a:ext cx="1290976" cy="1822555"/>
          </a:xfrm>
          <a:prstGeom prst="rect">
            <a:avLst/>
          </a:prstGeom>
        </p:spPr>
      </p:pic>
      <p:sp>
        <p:nvSpPr>
          <p:cNvPr id="8" name="Content Placeholder 1"/>
          <p:cNvSpPr>
            <a:spLocks noGrp="1"/>
          </p:cNvSpPr>
          <p:nvPr>
            <p:ph idx="1"/>
          </p:nvPr>
        </p:nvSpPr>
        <p:spPr>
          <a:xfrm>
            <a:off x="4527803" y="1328040"/>
            <a:ext cx="4536250" cy="1963790"/>
          </a:xfrm>
        </p:spPr>
        <p:txBody>
          <a:bodyPr/>
          <a:lstStyle/>
          <a:p>
            <a:pPr marL="0" indent="0">
              <a:spcBef>
                <a:spcPts val="0"/>
              </a:spcBef>
              <a:buNone/>
            </a:pPr>
            <a:r>
              <a:rPr lang="en-US" dirty="0" smtClean="0">
                <a:solidFill>
                  <a:schemeClr val="tx1"/>
                </a:solidFill>
              </a:rPr>
              <a:t>The GSMA’s 2016 Mobile Industry Impact Report illustrates how the industry is not only transforming the world through technology and innovation, but how it is also integral to the successful delivery of the UN SDGs.</a:t>
            </a:r>
            <a:endParaRPr lang="en-US" dirty="0">
              <a:solidFill>
                <a:schemeClr val="tx1"/>
              </a:solidFill>
            </a:endParaRPr>
          </a:p>
          <a:p>
            <a:endParaRPr lang="en-US" dirty="0"/>
          </a:p>
        </p:txBody>
      </p:sp>
      <p:sp>
        <p:nvSpPr>
          <p:cNvPr id="10" name="TextBox 9"/>
          <p:cNvSpPr txBox="1"/>
          <p:nvPr/>
        </p:nvSpPr>
        <p:spPr>
          <a:xfrm>
            <a:off x="271820" y="3533692"/>
            <a:ext cx="8324606" cy="646331"/>
          </a:xfrm>
          <a:prstGeom prst="rect">
            <a:avLst/>
          </a:prstGeom>
          <a:noFill/>
        </p:spPr>
        <p:txBody>
          <a:bodyPr wrap="square" rtlCol="0">
            <a:spAutoFit/>
          </a:bodyPr>
          <a:lstStyle/>
          <a:p>
            <a:pPr algn="ctr"/>
            <a:r>
              <a:rPr lang="en-US" dirty="0">
                <a:solidFill>
                  <a:srgbClr val="FF0000"/>
                </a:solidFill>
                <a:latin typeface="+mj-lt"/>
              </a:rPr>
              <a:t>All SDGs are impacted by the mobile industry to varying degrees, </a:t>
            </a:r>
            <a:endParaRPr lang="en-US" dirty="0" smtClean="0">
              <a:solidFill>
                <a:srgbClr val="FF0000"/>
              </a:solidFill>
              <a:latin typeface="+mj-lt"/>
            </a:endParaRPr>
          </a:p>
          <a:p>
            <a:pPr algn="ctr"/>
            <a:r>
              <a:rPr lang="en-US" dirty="0" smtClean="0">
                <a:solidFill>
                  <a:srgbClr val="FF0000"/>
                </a:solidFill>
                <a:latin typeface="+mj-lt"/>
              </a:rPr>
              <a:t>with </a:t>
            </a:r>
            <a:r>
              <a:rPr lang="en-US" dirty="0">
                <a:solidFill>
                  <a:srgbClr val="FF0000"/>
                </a:solidFill>
                <a:latin typeface="+mj-lt"/>
              </a:rPr>
              <a:t>the greatest effect being felt by </a:t>
            </a:r>
            <a:r>
              <a:rPr lang="en-US" dirty="0" smtClean="0">
                <a:solidFill>
                  <a:srgbClr val="FF0000"/>
                </a:solidFill>
                <a:latin typeface="+mj-lt"/>
              </a:rPr>
              <a:t>Goals </a:t>
            </a:r>
            <a:r>
              <a:rPr lang="en-US" dirty="0">
                <a:solidFill>
                  <a:srgbClr val="FF0000"/>
                </a:solidFill>
                <a:latin typeface="+mj-lt"/>
              </a:rPr>
              <a:t>1, 4, 9, 13.</a:t>
            </a:r>
          </a:p>
        </p:txBody>
      </p:sp>
      <p:sp>
        <p:nvSpPr>
          <p:cNvPr id="2" name="TextBox 1"/>
          <p:cNvSpPr txBox="1"/>
          <p:nvPr/>
        </p:nvSpPr>
        <p:spPr>
          <a:xfrm>
            <a:off x="1877429" y="4253078"/>
            <a:ext cx="5113387" cy="369332"/>
          </a:xfrm>
          <a:prstGeom prst="rect">
            <a:avLst/>
          </a:prstGeom>
          <a:noFill/>
        </p:spPr>
        <p:txBody>
          <a:bodyPr wrap="none" rtlCol="0">
            <a:spAutoFit/>
          </a:bodyPr>
          <a:lstStyle/>
          <a:p>
            <a:r>
              <a:rPr lang="en-US" b="1" dirty="0" smtClean="0">
                <a:solidFill>
                  <a:srgbClr val="FF0000"/>
                </a:solidFill>
                <a:latin typeface="+mj-lt"/>
              </a:rPr>
              <a:t>Second edition to be launched at UNGA 2017</a:t>
            </a:r>
            <a:endParaRPr lang="en-US" b="1" dirty="0">
              <a:solidFill>
                <a:srgbClr val="FF0000"/>
              </a:solidFill>
              <a:latin typeface="+mj-lt"/>
            </a:endParaRPr>
          </a:p>
        </p:txBody>
      </p:sp>
    </p:spTree>
    <p:extLst>
      <p:ext uri="{BB962C8B-B14F-4D97-AF65-F5344CB8AC3E}">
        <p14:creationId xmlns:p14="http://schemas.microsoft.com/office/powerpoint/2010/main" val="7503919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391378" y="1468067"/>
            <a:ext cx="2716790" cy="2968288"/>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54"/>
          <p:cNvSpPr/>
          <p:nvPr/>
        </p:nvSpPr>
        <p:spPr>
          <a:xfrm>
            <a:off x="387889" y="1016397"/>
            <a:ext cx="2716790" cy="4516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p:cNvSpPr/>
          <p:nvPr/>
        </p:nvSpPr>
        <p:spPr>
          <a:xfrm>
            <a:off x="3106783" y="1015201"/>
            <a:ext cx="2716790" cy="451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Rectangle 56"/>
          <p:cNvSpPr/>
          <p:nvPr/>
        </p:nvSpPr>
        <p:spPr>
          <a:xfrm>
            <a:off x="3107802" y="1464390"/>
            <a:ext cx="2716790" cy="29642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8" name="Rectangle 57"/>
          <p:cNvSpPr/>
          <p:nvPr/>
        </p:nvSpPr>
        <p:spPr>
          <a:xfrm>
            <a:off x="5821103" y="1016397"/>
            <a:ext cx="2894053" cy="451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5822122" y="1466964"/>
            <a:ext cx="2894053" cy="29682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0" name="Rectangle 59"/>
          <p:cNvSpPr/>
          <p:nvPr/>
        </p:nvSpPr>
        <p:spPr>
          <a:xfrm>
            <a:off x="3299218" y="1368397"/>
            <a:ext cx="2198411" cy="939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404040"/>
              </a:solidFill>
              <a:latin typeface="Arial" panose="020B0604020202020204" pitchFamily="34" charset="0"/>
              <a:cs typeface="Arial" panose="020B0604020202020204" pitchFamily="34" charset="0"/>
            </a:endParaRPr>
          </a:p>
        </p:txBody>
      </p:sp>
      <p:sp>
        <p:nvSpPr>
          <p:cNvPr id="72" name="Rectangle 71"/>
          <p:cNvSpPr/>
          <p:nvPr/>
        </p:nvSpPr>
        <p:spPr>
          <a:xfrm>
            <a:off x="3239126" y="2532532"/>
            <a:ext cx="2198411" cy="938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404040"/>
              </a:solidFill>
              <a:latin typeface="Arial" panose="020B0604020202020204" pitchFamily="34" charset="0"/>
              <a:cs typeface="Arial" panose="020B0604020202020204" pitchFamily="34" charset="0"/>
            </a:endParaRPr>
          </a:p>
        </p:txBody>
      </p:sp>
      <p:sp>
        <p:nvSpPr>
          <p:cNvPr id="77" name="Rectangle 76"/>
          <p:cNvSpPr/>
          <p:nvPr/>
        </p:nvSpPr>
        <p:spPr>
          <a:xfrm>
            <a:off x="6829498" y="1360524"/>
            <a:ext cx="2198411" cy="9473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404040"/>
              </a:solidFill>
              <a:latin typeface="Arial" panose="020B0604020202020204" pitchFamily="34" charset="0"/>
              <a:cs typeface="Arial" panose="020B0604020202020204" pitchFamily="34" charset="0"/>
            </a:endParaRPr>
          </a:p>
        </p:txBody>
      </p:sp>
      <p:sp>
        <p:nvSpPr>
          <p:cNvPr id="93" name="Rectangle 92"/>
          <p:cNvSpPr/>
          <p:nvPr/>
        </p:nvSpPr>
        <p:spPr>
          <a:xfrm>
            <a:off x="5116530" y="1297854"/>
            <a:ext cx="2198411" cy="939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404040"/>
              </a:solidFill>
              <a:latin typeface="Arial" panose="020B0604020202020204" pitchFamily="34" charset="0"/>
              <a:cs typeface="Arial" panose="020B0604020202020204" pitchFamily="34" charset="0"/>
            </a:endParaRPr>
          </a:p>
        </p:txBody>
      </p:sp>
      <p:sp>
        <p:nvSpPr>
          <p:cNvPr id="97" name="Rectangle 96"/>
          <p:cNvSpPr/>
          <p:nvPr/>
        </p:nvSpPr>
        <p:spPr>
          <a:xfrm>
            <a:off x="5135446" y="2253636"/>
            <a:ext cx="2198411" cy="938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404040"/>
              </a:solidFill>
              <a:latin typeface="Arial" panose="020B0604020202020204" pitchFamily="34" charset="0"/>
              <a:cs typeface="Arial" panose="020B0604020202020204" pitchFamily="34" charset="0"/>
            </a:endParaRPr>
          </a:p>
        </p:txBody>
      </p:sp>
      <p:sp>
        <p:nvSpPr>
          <p:cNvPr id="41" name="TextBox 40"/>
          <p:cNvSpPr txBox="1"/>
          <p:nvPr/>
        </p:nvSpPr>
        <p:spPr>
          <a:xfrm>
            <a:off x="3170799" y="1998908"/>
            <a:ext cx="1363449" cy="5078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00" dirty="0">
                <a:solidFill>
                  <a:schemeClr val="accent1"/>
                </a:solidFill>
                <a:latin typeface="Arial" panose="020B0604020202020204" pitchFamily="34" charset="0"/>
                <a:cs typeface="Arial" panose="020B0604020202020204" pitchFamily="34" charset="0"/>
              </a:rPr>
              <a:t>Code of conduct, principles and guidelines </a:t>
            </a:r>
          </a:p>
        </p:txBody>
      </p:sp>
      <p:sp>
        <p:nvSpPr>
          <p:cNvPr id="75" name="TextBox 74"/>
          <p:cNvSpPr txBox="1"/>
          <p:nvPr/>
        </p:nvSpPr>
        <p:spPr>
          <a:xfrm>
            <a:off x="3222588" y="3093893"/>
            <a:ext cx="115462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00" dirty="0">
                <a:solidFill>
                  <a:schemeClr val="accent1"/>
                </a:solidFill>
                <a:latin typeface="Arial" panose="020B0604020202020204" pitchFamily="34" charset="0"/>
                <a:cs typeface="Arial" panose="020B0604020202020204" pitchFamily="34" charset="0"/>
              </a:rPr>
              <a:t>Identify and establish partners</a:t>
            </a:r>
          </a:p>
        </p:txBody>
      </p:sp>
      <p:sp>
        <p:nvSpPr>
          <p:cNvPr id="91" name="TextBox 90"/>
          <p:cNvSpPr txBox="1"/>
          <p:nvPr/>
        </p:nvSpPr>
        <p:spPr>
          <a:xfrm>
            <a:off x="4503403" y="1998908"/>
            <a:ext cx="124451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00" dirty="0">
                <a:solidFill>
                  <a:schemeClr val="accent1"/>
                </a:solidFill>
                <a:latin typeface="Arial" panose="020B0604020202020204" pitchFamily="34" charset="0"/>
                <a:cs typeface="Arial" panose="020B0604020202020204" pitchFamily="34" charset="0"/>
              </a:rPr>
              <a:t>Common algorithms to generate insights</a:t>
            </a:r>
          </a:p>
        </p:txBody>
      </p:sp>
      <p:sp>
        <p:nvSpPr>
          <p:cNvPr id="70" name="TextBox 69"/>
          <p:cNvSpPr txBox="1"/>
          <p:nvPr/>
        </p:nvSpPr>
        <p:spPr>
          <a:xfrm>
            <a:off x="4484773" y="3086819"/>
            <a:ext cx="1111943"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00" dirty="0">
                <a:solidFill>
                  <a:schemeClr val="accent1"/>
                </a:solidFill>
                <a:latin typeface="Arial" panose="020B0604020202020204" pitchFamily="34" charset="0"/>
                <a:cs typeface="Arial" panose="020B0604020202020204" pitchFamily="34" charset="0"/>
              </a:rPr>
              <a:t>Terms of activation</a:t>
            </a:r>
          </a:p>
        </p:txBody>
      </p:sp>
      <p:sp>
        <p:nvSpPr>
          <p:cNvPr id="95" name="TextBox 94"/>
          <p:cNvSpPr txBox="1"/>
          <p:nvPr/>
        </p:nvSpPr>
        <p:spPr>
          <a:xfrm>
            <a:off x="3236128" y="3988757"/>
            <a:ext cx="114301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00" dirty="0">
                <a:solidFill>
                  <a:schemeClr val="accent1"/>
                </a:solidFill>
                <a:latin typeface="Arial" panose="020B0604020202020204" pitchFamily="34" charset="0"/>
                <a:cs typeface="Arial" panose="020B0604020202020204" pitchFamily="34" charset="0"/>
              </a:rPr>
              <a:t>Output formats for sharing insights</a:t>
            </a:r>
          </a:p>
        </p:txBody>
      </p:sp>
      <p:sp>
        <p:nvSpPr>
          <p:cNvPr id="99" name="TextBox 98"/>
          <p:cNvSpPr txBox="1"/>
          <p:nvPr/>
        </p:nvSpPr>
        <p:spPr>
          <a:xfrm>
            <a:off x="4349912" y="3988757"/>
            <a:ext cx="1482416"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00" dirty="0">
                <a:solidFill>
                  <a:schemeClr val="accent1"/>
                </a:solidFill>
                <a:latin typeface="Arial" panose="020B0604020202020204" pitchFamily="34" charset="0"/>
                <a:cs typeface="Arial" panose="020B0604020202020204" pitchFamily="34" charset="0"/>
              </a:rPr>
              <a:t>Mechanism for collating and delivering insights</a:t>
            </a:r>
          </a:p>
        </p:txBody>
      </p:sp>
      <p:sp>
        <p:nvSpPr>
          <p:cNvPr id="86" name="Rectangle 85"/>
          <p:cNvSpPr/>
          <p:nvPr/>
        </p:nvSpPr>
        <p:spPr>
          <a:xfrm rot="5400000">
            <a:off x="1565906" y="-133291"/>
            <a:ext cx="363391" cy="2714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68580" tIns="34290" rIns="68580" bIns="34290" numCol="1" spcCol="0" rtlCol="0" fromWordArt="0" anchor="ctr" anchorCtr="0" forceAA="0" compatLnSpc="1">
            <a:prstTxWarp prst="textNoShape">
              <a:avLst/>
            </a:prstTxWarp>
            <a:noAutofit/>
          </a:bodyPr>
          <a:lstStyle/>
          <a:p>
            <a:pPr algn="ctr"/>
            <a:r>
              <a:rPr lang="en-GB" sz="1200" b="1" dirty="0">
                <a:solidFill>
                  <a:srgbClr val="FFFFFF"/>
                </a:solidFill>
                <a:latin typeface="+mj-lt"/>
                <a:ea typeface="Century Gothic" charset="0"/>
                <a:cs typeface="Century Gothic" charset="0"/>
              </a:rPr>
              <a:t>GOALS</a:t>
            </a:r>
            <a:endParaRPr lang="en-US" sz="1200" b="1" dirty="0">
              <a:solidFill>
                <a:srgbClr val="FFFFFF"/>
              </a:solidFill>
              <a:latin typeface="+mj-lt"/>
              <a:ea typeface="Century Gothic" charset="0"/>
              <a:cs typeface="Century Gothic" charset="0"/>
            </a:endParaRPr>
          </a:p>
        </p:txBody>
      </p:sp>
      <p:sp>
        <p:nvSpPr>
          <p:cNvPr id="100" name="TextBox 99"/>
          <p:cNvSpPr txBox="1"/>
          <p:nvPr/>
        </p:nvSpPr>
        <p:spPr>
          <a:xfrm>
            <a:off x="5846440" y="1493715"/>
            <a:ext cx="2830851" cy="10926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450"/>
              </a:spcAft>
            </a:pPr>
            <a:r>
              <a:rPr lang="en-GB" sz="1050" b="1" dirty="0">
                <a:solidFill>
                  <a:schemeClr val="accent3">
                    <a:lumMod val="75000"/>
                  </a:schemeClr>
                </a:solidFill>
                <a:latin typeface="Arial" charset="0"/>
                <a:ea typeface="Arial" charset="0"/>
                <a:cs typeface="Arial" charset="0"/>
              </a:rPr>
              <a:t>16</a:t>
            </a:r>
            <a:r>
              <a:rPr lang="en-GB" sz="1050" dirty="0">
                <a:solidFill>
                  <a:schemeClr val="accent3">
                    <a:lumMod val="75000"/>
                  </a:schemeClr>
                </a:solidFill>
                <a:latin typeface="Arial" charset="0"/>
                <a:ea typeface="Arial" charset="0"/>
                <a:cs typeface="Arial" charset="0"/>
              </a:rPr>
              <a:t> Mobile Operators</a:t>
            </a:r>
          </a:p>
          <a:p>
            <a:pPr algn="ctr">
              <a:spcAft>
                <a:spcPts val="450"/>
              </a:spcAft>
            </a:pPr>
            <a:r>
              <a:rPr lang="en-GB" sz="1050" dirty="0">
                <a:solidFill>
                  <a:schemeClr val="accent3">
                    <a:lumMod val="75000"/>
                  </a:schemeClr>
                </a:solidFill>
                <a:latin typeface="Arial" charset="0"/>
                <a:ea typeface="Arial" charset="0"/>
                <a:cs typeface="Arial" charset="0"/>
              </a:rPr>
              <a:t>Active in </a:t>
            </a:r>
            <a:r>
              <a:rPr lang="en-GB" sz="1050" b="1" dirty="0">
                <a:solidFill>
                  <a:schemeClr val="accent3">
                    <a:lumMod val="75000"/>
                  </a:schemeClr>
                </a:solidFill>
                <a:latin typeface="Arial" charset="0"/>
                <a:ea typeface="Arial" charset="0"/>
                <a:cs typeface="Arial" charset="0"/>
              </a:rPr>
              <a:t>100+</a:t>
            </a:r>
            <a:r>
              <a:rPr lang="en-GB" sz="1050" dirty="0">
                <a:solidFill>
                  <a:schemeClr val="accent3">
                    <a:lumMod val="75000"/>
                  </a:schemeClr>
                </a:solidFill>
                <a:latin typeface="Arial" charset="0"/>
                <a:ea typeface="Arial" charset="0"/>
                <a:cs typeface="Arial" charset="0"/>
              </a:rPr>
              <a:t> countries</a:t>
            </a:r>
          </a:p>
          <a:p>
            <a:pPr algn="ctr">
              <a:spcAft>
                <a:spcPts val="450"/>
              </a:spcAft>
            </a:pPr>
            <a:r>
              <a:rPr lang="en-GB" sz="1050" dirty="0">
                <a:solidFill>
                  <a:schemeClr val="accent3">
                    <a:lumMod val="75000"/>
                  </a:schemeClr>
                </a:solidFill>
                <a:latin typeface="Arial" charset="0"/>
                <a:ea typeface="Arial" charset="0"/>
                <a:cs typeface="Arial" charset="0"/>
              </a:rPr>
              <a:t>Representing </a:t>
            </a:r>
            <a:r>
              <a:rPr lang="en-GB" sz="1050" b="1" dirty="0">
                <a:solidFill>
                  <a:schemeClr val="accent3">
                    <a:lumMod val="75000"/>
                  </a:schemeClr>
                </a:solidFill>
                <a:latin typeface="Arial" charset="0"/>
                <a:ea typeface="Arial" charset="0"/>
                <a:cs typeface="Arial" charset="0"/>
              </a:rPr>
              <a:t>2B+</a:t>
            </a:r>
            <a:r>
              <a:rPr lang="en-GB" sz="1050" dirty="0">
                <a:solidFill>
                  <a:schemeClr val="accent3">
                    <a:lumMod val="75000"/>
                  </a:schemeClr>
                </a:solidFill>
                <a:latin typeface="Arial" charset="0"/>
                <a:ea typeface="Arial" charset="0"/>
                <a:cs typeface="Arial" charset="0"/>
              </a:rPr>
              <a:t> connections</a:t>
            </a:r>
          </a:p>
          <a:p>
            <a:pPr algn="ctr">
              <a:spcAft>
                <a:spcPts val="450"/>
              </a:spcAft>
            </a:pPr>
            <a:r>
              <a:rPr lang="en-GB" sz="1050" dirty="0">
                <a:solidFill>
                  <a:schemeClr val="accent3">
                    <a:lumMod val="75000"/>
                  </a:schemeClr>
                </a:solidFill>
                <a:latin typeface="Arial" charset="0"/>
                <a:ea typeface="Arial" charset="0"/>
                <a:cs typeface="Arial" charset="0"/>
              </a:rPr>
              <a:t>Coming together and using big data </a:t>
            </a:r>
            <a:br>
              <a:rPr lang="en-GB" sz="1050" dirty="0">
                <a:solidFill>
                  <a:schemeClr val="accent3">
                    <a:lumMod val="75000"/>
                  </a:schemeClr>
                </a:solidFill>
                <a:latin typeface="Arial" charset="0"/>
                <a:ea typeface="Arial" charset="0"/>
                <a:cs typeface="Arial" charset="0"/>
              </a:rPr>
            </a:br>
            <a:r>
              <a:rPr lang="en-GB" sz="1050" dirty="0">
                <a:solidFill>
                  <a:schemeClr val="accent3">
                    <a:lumMod val="75000"/>
                  </a:schemeClr>
                </a:solidFill>
                <a:latin typeface="Arial" charset="0"/>
                <a:ea typeface="Arial" charset="0"/>
                <a:cs typeface="Arial" charset="0"/>
              </a:rPr>
              <a:t>to address:</a:t>
            </a:r>
          </a:p>
        </p:txBody>
      </p:sp>
      <p:sp>
        <p:nvSpPr>
          <p:cNvPr id="134" name="TextBox 133"/>
          <p:cNvSpPr txBox="1"/>
          <p:nvPr/>
        </p:nvSpPr>
        <p:spPr>
          <a:xfrm>
            <a:off x="5881835" y="3150648"/>
            <a:ext cx="802867"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50" dirty="0">
                <a:solidFill>
                  <a:schemeClr val="accent3">
                    <a:lumMod val="75000"/>
                  </a:schemeClr>
                </a:solidFill>
                <a:latin typeface="Arial" panose="020B0604020202020204" pitchFamily="34" charset="0"/>
                <a:cs typeface="Arial" panose="020B0604020202020204" pitchFamily="34" charset="0"/>
              </a:rPr>
              <a:t>Epidemics</a:t>
            </a:r>
          </a:p>
        </p:txBody>
      </p:sp>
      <p:sp>
        <p:nvSpPr>
          <p:cNvPr id="137" name="TextBox 136"/>
          <p:cNvSpPr txBox="1"/>
          <p:nvPr/>
        </p:nvSpPr>
        <p:spPr>
          <a:xfrm>
            <a:off x="6454414" y="3150648"/>
            <a:ext cx="1332321"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50" dirty="0">
                <a:solidFill>
                  <a:schemeClr val="accent3">
                    <a:lumMod val="75000"/>
                  </a:schemeClr>
                </a:solidFill>
                <a:latin typeface="Arial" panose="020B0604020202020204" pitchFamily="34" charset="0"/>
                <a:cs typeface="Arial" panose="020B0604020202020204" pitchFamily="34" charset="0"/>
              </a:rPr>
              <a:t>Natural</a:t>
            </a:r>
          </a:p>
          <a:p>
            <a:pPr algn="ctr"/>
            <a:r>
              <a:rPr lang="en-GB" sz="1050" dirty="0">
                <a:solidFill>
                  <a:schemeClr val="accent3">
                    <a:lumMod val="75000"/>
                  </a:schemeClr>
                </a:solidFill>
                <a:latin typeface="Arial" panose="020B0604020202020204" pitchFamily="34" charset="0"/>
                <a:cs typeface="Arial" panose="020B0604020202020204" pitchFamily="34" charset="0"/>
              </a:rPr>
              <a:t>Disasters</a:t>
            </a:r>
          </a:p>
        </p:txBody>
      </p:sp>
      <p:sp>
        <p:nvSpPr>
          <p:cNvPr id="140" name="TextBox 139"/>
          <p:cNvSpPr txBox="1"/>
          <p:nvPr/>
        </p:nvSpPr>
        <p:spPr>
          <a:xfrm>
            <a:off x="7559263" y="3131598"/>
            <a:ext cx="1115750"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50" dirty="0">
                <a:solidFill>
                  <a:schemeClr val="accent3">
                    <a:lumMod val="75000"/>
                  </a:schemeClr>
                </a:solidFill>
                <a:latin typeface="Arial" panose="020B0604020202020204" pitchFamily="34" charset="0"/>
                <a:cs typeface="Arial" panose="020B0604020202020204" pitchFamily="34" charset="0"/>
              </a:rPr>
              <a:t>Environmental</a:t>
            </a:r>
          </a:p>
          <a:p>
            <a:pPr algn="ctr"/>
            <a:r>
              <a:rPr lang="en-GB" sz="1050" dirty="0">
                <a:solidFill>
                  <a:schemeClr val="accent3">
                    <a:lumMod val="75000"/>
                  </a:schemeClr>
                </a:solidFill>
                <a:latin typeface="Arial" panose="020B0604020202020204" pitchFamily="34" charset="0"/>
                <a:cs typeface="Arial" panose="020B0604020202020204" pitchFamily="34" charset="0"/>
              </a:rPr>
              <a:t>Management</a:t>
            </a:r>
          </a:p>
        </p:txBody>
      </p:sp>
      <p:sp>
        <p:nvSpPr>
          <p:cNvPr id="35" name="TextBox 34"/>
          <p:cNvSpPr txBox="1"/>
          <p:nvPr/>
        </p:nvSpPr>
        <p:spPr>
          <a:xfrm>
            <a:off x="6778761" y="3677278"/>
            <a:ext cx="982961" cy="300082"/>
          </a:xfrm>
          <a:prstGeom prst="rect">
            <a:avLst/>
          </a:prstGeom>
          <a:noFill/>
        </p:spPr>
        <p:txBody>
          <a:bodyPr wrap="none" rtlCol="0">
            <a:spAutoFit/>
          </a:bodyPr>
          <a:lstStyle/>
          <a:p>
            <a:r>
              <a:rPr lang="en-US" sz="1350" dirty="0">
                <a:solidFill>
                  <a:schemeClr val="accent3">
                    <a:lumMod val="75000"/>
                  </a:schemeClr>
                </a:solidFill>
                <a:latin typeface="Arial" charset="0"/>
                <a:ea typeface="Arial" charset="0"/>
                <a:cs typeface="Arial" charset="0"/>
              </a:rPr>
              <a:t>Impacting:</a:t>
            </a:r>
          </a:p>
        </p:txBody>
      </p:sp>
      <p:sp>
        <p:nvSpPr>
          <p:cNvPr id="88" name="Rectangle 87"/>
          <p:cNvSpPr/>
          <p:nvPr/>
        </p:nvSpPr>
        <p:spPr>
          <a:xfrm rot="5400000">
            <a:off x="7076227" y="-214518"/>
            <a:ext cx="363391" cy="2895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68580" tIns="34290" rIns="68580" bIns="34290" numCol="1" spcCol="0" rtlCol="0" fromWordArt="0" anchor="ctr" anchorCtr="0" forceAA="0" compatLnSpc="1">
            <a:prstTxWarp prst="textNoShape">
              <a:avLst/>
            </a:prstTxWarp>
            <a:noAutofit/>
          </a:bodyPr>
          <a:lstStyle/>
          <a:p>
            <a:pPr algn="ctr"/>
            <a:r>
              <a:rPr lang="en-GB" sz="1200" b="1" dirty="0" smtClean="0">
                <a:solidFill>
                  <a:srgbClr val="FFFFFF"/>
                </a:solidFill>
                <a:latin typeface="+mj-lt"/>
                <a:ea typeface="Century Gothic" charset="0"/>
                <a:cs typeface="Century Gothic" charset="0"/>
              </a:rPr>
              <a:t>ANNOUNCEMENT AT MWC 2017</a:t>
            </a:r>
            <a:endParaRPr lang="en-US" sz="1200" b="1" dirty="0">
              <a:latin typeface="+mj-lt"/>
              <a:ea typeface="Century Gothic" charset="0"/>
              <a:cs typeface="Century Gothic" charset="0"/>
            </a:endParaRPr>
          </a:p>
        </p:txBody>
      </p:sp>
      <p:sp>
        <p:nvSpPr>
          <p:cNvPr id="141" name="Slide Number Placeholder 2"/>
          <p:cNvSpPr txBox="1">
            <a:spLocks/>
          </p:cNvSpPr>
          <p:nvPr/>
        </p:nvSpPr>
        <p:spPr>
          <a:xfrm>
            <a:off x="420688" y="485543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sz="803" dirty="0">
              <a:solidFill>
                <a:srgbClr val="5C5C5C">
                  <a:tint val="75000"/>
                </a:srgbClr>
              </a:solidFill>
              <a:latin typeface="Arial" charset="0"/>
              <a:ea typeface="Arial" charset="0"/>
              <a:cs typeface="Arial" charset="0"/>
            </a:endParaRPr>
          </a:p>
        </p:txBody>
      </p:sp>
      <p:sp>
        <p:nvSpPr>
          <p:cNvPr id="50" name="Title 3"/>
          <p:cNvSpPr txBox="1">
            <a:spLocks/>
          </p:cNvSpPr>
          <p:nvPr/>
        </p:nvSpPr>
        <p:spPr>
          <a:xfrm>
            <a:off x="971599" y="411510"/>
            <a:ext cx="7703413" cy="416801"/>
          </a:xfrm>
          <a:prstGeom prst="rect">
            <a:avLst/>
          </a:prstGeom>
        </p:spPr>
        <p:txBody>
          <a:bodyPr vert="horz" lIns="68580" tIns="34290" rIns="68580" bIns="34290" rtlCol="0" anchor="t" anchorCtr="0">
            <a:noAutofit/>
          </a:bodyPr>
          <a:lstStyle>
            <a:lvl1pPr algn="l" defTabSz="1219170" rtl="0" eaLnBrk="1" latinLnBrk="0" hangingPunct="1">
              <a:spcBef>
                <a:spcPct val="0"/>
              </a:spcBef>
              <a:buNone/>
              <a:defRPr sz="3200" b="1" kern="1200">
                <a:solidFill>
                  <a:srgbClr val="575756"/>
                </a:solidFill>
                <a:latin typeface="Arial" panose="020B0604020202020204" pitchFamily="34" charset="0"/>
                <a:ea typeface="+mj-ea"/>
                <a:cs typeface="Arial" panose="020B0604020202020204" pitchFamily="34" charset="0"/>
              </a:defRPr>
            </a:lvl1pPr>
          </a:lstStyle>
          <a:p>
            <a:r>
              <a:rPr lang="en-GB" sz="2000" dirty="0" smtClean="0">
                <a:solidFill>
                  <a:schemeClr val="tx2"/>
                </a:solidFill>
              </a:rPr>
              <a:t>Accelerating our </a:t>
            </a:r>
            <a:r>
              <a:rPr lang="en-GB" sz="2000" smtClean="0">
                <a:solidFill>
                  <a:schemeClr val="tx2"/>
                </a:solidFill>
              </a:rPr>
              <a:t>industry’s impact: Big </a:t>
            </a:r>
            <a:r>
              <a:rPr lang="en-GB" sz="2000" dirty="0">
                <a:solidFill>
                  <a:schemeClr val="tx2"/>
                </a:solidFill>
              </a:rPr>
              <a:t>Data for Social </a:t>
            </a:r>
            <a:r>
              <a:rPr lang="en-GB" sz="2000" dirty="0" smtClean="0">
                <a:solidFill>
                  <a:schemeClr val="tx2"/>
                </a:solidFill>
              </a:rPr>
              <a:t>Good</a:t>
            </a:r>
            <a:endParaRPr lang="en-GB" sz="2000" dirty="0">
              <a:solidFill>
                <a:schemeClr val="tx2"/>
              </a:solidFill>
            </a:endParaRPr>
          </a:p>
        </p:txBody>
      </p:sp>
      <p:sp>
        <p:nvSpPr>
          <p:cNvPr id="4" name="TextBox 3"/>
          <p:cNvSpPr txBox="1"/>
          <p:nvPr/>
        </p:nvSpPr>
        <p:spPr>
          <a:xfrm>
            <a:off x="594001" y="1563894"/>
            <a:ext cx="2236286" cy="415498"/>
          </a:xfrm>
          <a:prstGeom prst="rect">
            <a:avLst/>
          </a:prstGeom>
          <a:noFill/>
        </p:spPr>
        <p:txBody>
          <a:bodyPr wrap="square" rtlCol="0">
            <a:spAutoFit/>
          </a:bodyPr>
          <a:lstStyle/>
          <a:p>
            <a:pPr algn="ctr">
              <a:spcAft>
                <a:spcPts val="900"/>
              </a:spcAft>
            </a:pPr>
            <a:r>
              <a:rPr lang="en-US" sz="1050" dirty="0">
                <a:latin typeface="Arial" charset="0"/>
                <a:ea typeface="Arial" charset="0"/>
                <a:cs typeface="Arial" charset="0"/>
              </a:rPr>
              <a:t>Accelerate our industry’s impact </a:t>
            </a:r>
            <a:br>
              <a:rPr lang="en-US" sz="1050" dirty="0">
                <a:latin typeface="Arial" charset="0"/>
                <a:ea typeface="Arial" charset="0"/>
                <a:cs typeface="Arial" charset="0"/>
              </a:rPr>
            </a:br>
            <a:r>
              <a:rPr lang="en-US" sz="1050" dirty="0">
                <a:latin typeface="Arial" charset="0"/>
                <a:ea typeface="Arial" charset="0"/>
                <a:cs typeface="Arial" charset="0"/>
              </a:rPr>
              <a:t>on SDGs</a:t>
            </a:r>
          </a:p>
        </p:txBody>
      </p:sp>
      <p:sp>
        <p:nvSpPr>
          <p:cNvPr id="61" name="Rectangle 60"/>
          <p:cNvSpPr/>
          <p:nvPr/>
        </p:nvSpPr>
        <p:spPr>
          <a:xfrm rot="5400000">
            <a:off x="4246618" y="-126547"/>
            <a:ext cx="363391" cy="2714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68580" tIns="34290" rIns="68580" bIns="34290" numCol="1" spcCol="0" rtlCol="0" fromWordArt="0" anchor="ctr" anchorCtr="0" forceAA="0" compatLnSpc="1">
            <a:prstTxWarp prst="textNoShape">
              <a:avLst/>
            </a:prstTxWarp>
            <a:noAutofit/>
          </a:bodyPr>
          <a:lstStyle/>
          <a:p>
            <a:pPr algn="ctr"/>
            <a:r>
              <a:rPr lang="en-GB" sz="1200" b="1" dirty="0">
                <a:solidFill>
                  <a:srgbClr val="FFFFFF"/>
                </a:solidFill>
                <a:latin typeface="+mj-lt"/>
                <a:ea typeface="Century Gothic" charset="0"/>
                <a:cs typeface="Century Gothic" charset="0"/>
              </a:rPr>
              <a:t>SOLUTION COMPONENTS</a:t>
            </a:r>
            <a:endParaRPr lang="en-US" sz="1200" b="1" dirty="0">
              <a:solidFill>
                <a:srgbClr val="FFFFFF"/>
              </a:solidFill>
              <a:latin typeface="+mj-lt"/>
              <a:ea typeface="Century Gothic" charset="0"/>
              <a:cs typeface="Century Gothic" charset="0"/>
            </a:endParaRPr>
          </a:p>
        </p:txBody>
      </p:sp>
      <p:sp>
        <p:nvSpPr>
          <p:cNvPr id="62" name="TextBox 61"/>
          <p:cNvSpPr txBox="1"/>
          <p:nvPr/>
        </p:nvSpPr>
        <p:spPr>
          <a:xfrm>
            <a:off x="594001" y="2162407"/>
            <a:ext cx="2236286" cy="415498"/>
          </a:xfrm>
          <a:prstGeom prst="rect">
            <a:avLst/>
          </a:prstGeom>
          <a:noFill/>
        </p:spPr>
        <p:txBody>
          <a:bodyPr wrap="square" rtlCol="0">
            <a:spAutoFit/>
          </a:bodyPr>
          <a:lstStyle/>
          <a:p>
            <a:pPr algn="ctr">
              <a:spcAft>
                <a:spcPts val="900"/>
              </a:spcAft>
            </a:pPr>
            <a:r>
              <a:rPr lang="en-US" sz="1050" dirty="0">
                <a:latin typeface="Arial" charset="0"/>
                <a:ea typeface="Arial" charset="0"/>
                <a:cs typeface="Arial" charset="0"/>
              </a:rPr>
              <a:t>Reduce lives lost or hurt during </a:t>
            </a:r>
            <a:br>
              <a:rPr lang="en-US" sz="1050" dirty="0">
                <a:latin typeface="Arial" charset="0"/>
                <a:ea typeface="Arial" charset="0"/>
                <a:cs typeface="Arial" charset="0"/>
              </a:rPr>
            </a:br>
            <a:r>
              <a:rPr lang="en-US" sz="1050" dirty="0">
                <a:latin typeface="Arial" charset="0"/>
                <a:ea typeface="Arial" charset="0"/>
                <a:cs typeface="Arial" charset="0"/>
              </a:rPr>
              <a:t>a disaster</a:t>
            </a:r>
          </a:p>
        </p:txBody>
      </p:sp>
      <p:sp>
        <p:nvSpPr>
          <p:cNvPr id="63" name="TextBox 62"/>
          <p:cNvSpPr txBox="1"/>
          <p:nvPr/>
        </p:nvSpPr>
        <p:spPr>
          <a:xfrm>
            <a:off x="594001" y="2797573"/>
            <a:ext cx="2236286" cy="415498"/>
          </a:xfrm>
          <a:prstGeom prst="rect">
            <a:avLst/>
          </a:prstGeom>
          <a:noFill/>
        </p:spPr>
        <p:txBody>
          <a:bodyPr wrap="square" rtlCol="0">
            <a:spAutoFit/>
          </a:bodyPr>
          <a:lstStyle/>
          <a:p>
            <a:pPr algn="ctr">
              <a:spcAft>
                <a:spcPts val="900"/>
              </a:spcAft>
            </a:pPr>
            <a:r>
              <a:rPr lang="en-US" sz="1050" dirty="0">
                <a:latin typeface="Arial" charset="0"/>
                <a:ea typeface="Arial" charset="0"/>
                <a:cs typeface="Arial" charset="0"/>
              </a:rPr>
              <a:t>Enable humanitarian agencies to better </a:t>
            </a:r>
            <a:r>
              <a:rPr lang="en-US" sz="1050">
                <a:latin typeface="Arial" charset="0"/>
                <a:ea typeface="Arial" charset="0"/>
                <a:cs typeface="Arial" charset="0"/>
              </a:rPr>
              <a:t>deploy </a:t>
            </a:r>
            <a:r>
              <a:rPr lang="en-US" sz="1050" smtClean="0">
                <a:latin typeface="Arial" charset="0"/>
                <a:ea typeface="Arial" charset="0"/>
                <a:cs typeface="Arial" charset="0"/>
              </a:rPr>
              <a:t>aid </a:t>
            </a:r>
            <a:r>
              <a:rPr lang="en-US" sz="1050" dirty="0">
                <a:latin typeface="Arial" charset="0"/>
                <a:ea typeface="Arial" charset="0"/>
                <a:cs typeface="Arial" charset="0"/>
              </a:rPr>
              <a:t>to those in need</a:t>
            </a:r>
            <a:endParaRPr lang="en-US" sz="1050" dirty="0"/>
          </a:p>
        </p:txBody>
      </p:sp>
      <p:sp>
        <p:nvSpPr>
          <p:cNvPr id="64" name="TextBox 63"/>
          <p:cNvSpPr txBox="1"/>
          <p:nvPr/>
        </p:nvSpPr>
        <p:spPr>
          <a:xfrm>
            <a:off x="573134" y="3511247"/>
            <a:ext cx="2385745" cy="738664"/>
          </a:xfrm>
          <a:prstGeom prst="rect">
            <a:avLst/>
          </a:prstGeom>
          <a:noFill/>
        </p:spPr>
        <p:txBody>
          <a:bodyPr wrap="square" rtlCol="0">
            <a:spAutoFit/>
          </a:bodyPr>
          <a:lstStyle/>
          <a:p>
            <a:pPr algn="ctr">
              <a:spcAft>
                <a:spcPts val="900"/>
              </a:spcAft>
            </a:pPr>
            <a:r>
              <a:rPr lang="en-US" sz="1050" dirty="0">
                <a:latin typeface="Arial" charset="0"/>
                <a:ea typeface="Arial" charset="0"/>
                <a:cs typeface="Arial" charset="0"/>
              </a:rPr>
              <a:t>Establish scalable common processes and mechanisms and build an ecosystem to support timely planning and response to crises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1668" y="4017435"/>
            <a:ext cx="2912840" cy="41900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8105" y="1572456"/>
            <a:ext cx="494062" cy="45062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7899" y="1570248"/>
            <a:ext cx="502730" cy="458534"/>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64920" y="2651208"/>
            <a:ext cx="502730" cy="458534"/>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8625" y="2610377"/>
            <a:ext cx="502730" cy="458534"/>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35448" y="3537689"/>
            <a:ext cx="502730" cy="458534"/>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85265" y="3543394"/>
            <a:ext cx="502730" cy="458534"/>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1751" y="2689184"/>
            <a:ext cx="502730" cy="458534"/>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861646" y="2683872"/>
            <a:ext cx="502730" cy="458534"/>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859379" y="2616715"/>
            <a:ext cx="502730" cy="535877"/>
          </a:xfrm>
          <a:prstGeom prst="rect">
            <a:avLst/>
          </a:prstGeom>
        </p:spPr>
      </p:pic>
      <p:cxnSp>
        <p:nvCxnSpPr>
          <p:cNvPr id="74" name="Straight Connector 73"/>
          <p:cNvCxnSpPr/>
          <p:nvPr/>
        </p:nvCxnSpPr>
        <p:spPr>
          <a:xfrm flipV="1">
            <a:off x="437055" y="2047651"/>
            <a:ext cx="2675830" cy="1703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07043" y="2672677"/>
            <a:ext cx="2699740" cy="2544"/>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93035" y="3362431"/>
            <a:ext cx="2699740" cy="2544"/>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830685" y="2588699"/>
            <a:ext cx="2884470" cy="1703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092668" y="3514777"/>
            <a:ext cx="2699740" cy="2544"/>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423333" y="1464390"/>
            <a:ext cx="3892" cy="2970862"/>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3118125" y="2559824"/>
            <a:ext cx="2667266" cy="2286"/>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808198" y="3615651"/>
            <a:ext cx="2903636" cy="12398"/>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712869" y="2596204"/>
            <a:ext cx="3892" cy="102600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545699" y="2590567"/>
            <a:ext cx="3892" cy="102600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316416" y="4034971"/>
            <a:ext cx="395417" cy="393677"/>
          </a:xfrm>
          <a:prstGeom prst="rect">
            <a:avLst/>
          </a:prstGeom>
        </p:spPr>
      </p:pic>
      <p:sp>
        <p:nvSpPr>
          <p:cNvPr id="65" name="Slide Number Placeholder 2"/>
          <p:cNvSpPr txBox="1">
            <a:spLocks/>
          </p:cNvSpPr>
          <p:nvPr/>
        </p:nvSpPr>
        <p:spPr>
          <a:xfrm>
            <a:off x="-1836712" y="48696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prstClr val="black">
                    <a:tint val="75000"/>
                  </a:prstClr>
                </a:solidFill>
                <a:latin typeface="Arial"/>
              </a:rPr>
              <a:t>5</a:t>
            </a:r>
            <a:endParaRPr lang="en-ZA" sz="800" dirty="0">
              <a:solidFill>
                <a:srgbClr val="5C5C5C"/>
              </a:solidFill>
              <a:latin typeface="Arial"/>
            </a:endParaRPr>
          </a:p>
        </p:txBody>
      </p:sp>
    </p:spTree>
    <p:extLst>
      <p:ext uri="{BB962C8B-B14F-4D97-AF65-F5344CB8AC3E}">
        <p14:creationId xmlns:p14="http://schemas.microsoft.com/office/powerpoint/2010/main" val="72048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defTabSz="914378"/>
            <a:fld id="{E52D2AFC-71C4-4511-B128-4ECEE52D3027}" type="slidenum">
              <a:rPr lang="en-ZA">
                <a:solidFill>
                  <a:srgbClr val="5C5C5C">
                    <a:tint val="75000"/>
                  </a:srgbClr>
                </a:solidFill>
              </a:rPr>
              <a:pPr defTabSz="914378"/>
              <a:t>7</a:t>
            </a:fld>
            <a:endParaRPr lang="en-ZA" dirty="0">
              <a:solidFill>
                <a:srgbClr val="5C5C5C">
                  <a:tint val="75000"/>
                </a:srgbClr>
              </a:solidFill>
            </a:endParaRPr>
          </a:p>
        </p:txBody>
      </p:sp>
      <p:sp>
        <p:nvSpPr>
          <p:cNvPr id="4" name="Title 3"/>
          <p:cNvSpPr>
            <a:spLocks noGrp="1"/>
          </p:cNvSpPr>
          <p:nvPr>
            <p:ph type="title"/>
          </p:nvPr>
        </p:nvSpPr>
        <p:spPr/>
        <p:txBody>
          <a:bodyPr/>
          <a:lstStyle/>
          <a:p>
            <a:r>
              <a:rPr lang="en-US" dirty="0" smtClean="0"/>
              <a:t>Responsible and Sustainable Business</a:t>
            </a:r>
            <a:endParaRPr lang="en-US" dirty="0"/>
          </a:p>
        </p:txBody>
      </p:sp>
      <p:sp>
        <p:nvSpPr>
          <p:cNvPr id="5" name="Rectangle 4"/>
          <p:cNvSpPr/>
          <p:nvPr/>
        </p:nvSpPr>
        <p:spPr>
          <a:xfrm>
            <a:off x="2107777" y="2057565"/>
            <a:ext cx="3024336" cy="2031325"/>
          </a:xfrm>
          <a:prstGeom prst="rect">
            <a:avLst/>
          </a:prstGeom>
        </p:spPr>
        <p:txBody>
          <a:bodyPr wrap="square">
            <a:spAutoFit/>
          </a:bodyPr>
          <a:lstStyle/>
          <a:p>
            <a:pPr defTabSz="914378"/>
            <a:r>
              <a:rPr lang="en-US" dirty="0">
                <a:solidFill>
                  <a:srgbClr val="FF0000"/>
                </a:solidFill>
                <a:latin typeface="Calibri" charset="0"/>
                <a:ea typeface="Calibri" charset="0"/>
                <a:cs typeface="Times New Roman" charset="0"/>
              </a:rPr>
              <a:t>Sustainable business models could open economic opportunities worth at least US$12 trillion and up to 380 million jobs by 2030. </a:t>
            </a:r>
          </a:p>
          <a:p>
            <a:pPr defTabSz="914378"/>
            <a:r>
              <a:rPr lang="en-US" sz="1200" i="1" dirty="0">
                <a:solidFill>
                  <a:srgbClr val="5C5C5C"/>
                </a:solidFill>
                <a:latin typeface="Calibri" charset="0"/>
                <a:ea typeface="Calibri" charset="0"/>
                <a:cs typeface="Arial" charset="0"/>
              </a:rPr>
              <a:t>Better Business, Better World</a:t>
            </a:r>
            <a:r>
              <a:rPr lang="en-US" sz="1200" dirty="0">
                <a:solidFill>
                  <a:srgbClr val="5C5C5C"/>
                </a:solidFill>
                <a:latin typeface="Calibri" charset="0"/>
                <a:ea typeface="Calibri" charset="0"/>
                <a:cs typeface="Arial" charset="0"/>
              </a:rPr>
              <a:t>, Business &amp; Sustainable Development Commission, </a:t>
            </a:r>
            <a:r>
              <a:rPr lang="en-US" sz="1200" u="sng" dirty="0">
                <a:solidFill>
                  <a:srgbClr val="0563C1"/>
                </a:solidFill>
                <a:latin typeface="Calibri" charset="0"/>
                <a:ea typeface="Calibri" charset="0"/>
                <a:cs typeface="Arial" charset="0"/>
                <a:hlinkClick r:id="rId3"/>
              </a:rPr>
              <a:t>http://report.businesscommission.org</a:t>
            </a:r>
            <a:endParaRPr lang="en-US" sz="2000" dirty="0">
              <a:solidFill>
                <a:srgbClr val="5C5C5C"/>
              </a:solidFill>
              <a:latin typeface="Calibri" charset="0"/>
              <a:ea typeface="Calibri" charset="0"/>
              <a:cs typeface="Times New Roman"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308" y="1995687"/>
            <a:ext cx="1773460" cy="2510086"/>
          </a:xfrm>
          <a:prstGeom prst="rect">
            <a:avLst/>
          </a:prstGeom>
        </p:spPr>
      </p:pic>
      <p:grpSp>
        <p:nvGrpSpPr>
          <p:cNvPr id="9" name="Group 8"/>
          <p:cNvGrpSpPr/>
          <p:nvPr/>
        </p:nvGrpSpPr>
        <p:grpSpPr>
          <a:xfrm>
            <a:off x="426065" y="987574"/>
            <a:ext cx="3976619" cy="864096"/>
            <a:chOff x="0" y="23164"/>
            <a:chExt cx="3522634" cy="1073128"/>
          </a:xfrm>
        </p:grpSpPr>
        <p:sp>
          <p:nvSpPr>
            <p:cNvPr id="10" name="Rectangle 9"/>
            <p:cNvSpPr/>
            <p:nvPr/>
          </p:nvSpPr>
          <p:spPr>
            <a:xfrm>
              <a:off x="0" y="23164"/>
              <a:ext cx="3522634" cy="1073128"/>
            </a:xfrm>
            <a:prstGeom prst="rect">
              <a:avLst/>
            </a:prstGeom>
            <a:solidFill>
              <a:schemeClr val="accent3">
                <a:lumMod val="75000"/>
              </a:schemeClr>
            </a:solidFill>
            <a:ln>
              <a:solidFill>
                <a:schemeClr val="accent3">
                  <a:lumMod val="75000"/>
                </a:schemeClr>
              </a:solidFill>
            </a:ln>
          </p:spPr>
          <p:style>
            <a:lnRef idx="2">
              <a:scrgbClr r="0" g="0" b="0"/>
            </a:lnRef>
            <a:fillRef idx="1">
              <a:scrgbClr r="0" g="0" b="0"/>
            </a:fillRef>
            <a:effectRef idx="0">
              <a:schemeClr val="accent1">
                <a:alpha val="90000"/>
                <a:hueOff val="0"/>
                <a:satOff val="0"/>
                <a:lumOff val="0"/>
                <a:alphaOff val="0"/>
              </a:schemeClr>
            </a:effectRef>
            <a:fontRef idx="minor">
              <a:schemeClr val="lt1"/>
            </a:fontRef>
          </p:style>
        </p:sp>
        <p:sp>
          <p:nvSpPr>
            <p:cNvPr id="11" name="TextBox 10"/>
            <p:cNvSpPr txBox="1"/>
            <p:nvPr/>
          </p:nvSpPr>
          <p:spPr>
            <a:xfrm>
              <a:off x="0" y="23164"/>
              <a:ext cx="3522634" cy="107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182">
                <a:lnSpc>
                  <a:spcPct val="90000"/>
                </a:lnSpc>
                <a:spcBef>
                  <a:spcPct val="0"/>
                </a:spcBef>
                <a:spcAft>
                  <a:spcPct val="35000"/>
                </a:spcAft>
              </a:pPr>
              <a:r>
                <a:rPr lang="en-GB" sz="1600" dirty="0">
                  <a:solidFill>
                    <a:srgbClr val="FFFFFF"/>
                  </a:solidFill>
                  <a:latin typeface="Arial"/>
                </a:rPr>
                <a:t>Advancing responsible business models and practices for systemic impact</a:t>
              </a:r>
              <a:endParaRPr lang="en-US" sz="1600" dirty="0">
                <a:solidFill>
                  <a:srgbClr val="FFFFFF"/>
                </a:solidFill>
                <a:latin typeface="Arial"/>
              </a:endParaRPr>
            </a:p>
          </p:txBody>
        </p:sp>
      </p:grpSp>
      <p:grpSp>
        <p:nvGrpSpPr>
          <p:cNvPr id="12" name="Group 11"/>
          <p:cNvGrpSpPr/>
          <p:nvPr/>
        </p:nvGrpSpPr>
        <p:grpSpPr>
          <a:xfrm>
            <a:off x="4710182" y="978416"/>
            <a:ext cx="3976619" cy="864096"/>
            <a:chOff x="3875800" y="23164"/>
            <a:chExt cx="3522634" cy="1073128"/>
          </a:xfrm>
        </p:grpSpPr>
        <p:sp>
          <p:nvSpPr>
            <p:cNvPr id="13" name="Rectangle 12"/>
            <p:cNvSpPr/>
            <p:nvPr/>
          </p:nvSpPr>
          <p:spPr>
            <a:xfrm>
              <a:off x="3875800" y="23164"/>
              <a:ext cx="3522634" cy="1073128"/>
            </a:xfrm>
            <a:prstGeom prst="rect">
              <a:avLst/>
            </a:prstGeom>
            <a:solidFill>
              <a:schemeClr val="accent3">
                <a:lumMod val="75000"/>
              </a:schemeClr>
            </a:solidFill>
            <a:ln>
              <a:solidFill>
                <a:schemeClr val="accent3">
                  <a:lumMod val="75000"/>
                </a:schemeClr>
              </a:solidFill>
            </a:ln>
          </p:spPr>
          <p:style>
            <a:lnRef idx="2">
              <a:scrgbClr r="0" g="0" b="0"/>
            </a:lnRef>
            <a:fillRef idx="1">
              <a:scrgbClr r="0" g="0" b="0"/>
            </a:fillRef>
            <a:effectRef idx="0">
              <a:schemeClr val="accent1">
                <a:alpha val="90000"/>
                <a:hueOff val="0"/>
                <a:satOff val="0"/>
                <a:lumOff val="0"/>
                <a:alphaOff val="-40000"/>
              </a:schemeClr>
            </a:effectRef>
            <a:fontRef idx="minor">
              <a:schemeClr val="lt1"/>
            </a:fontRef>
          </p:style>
        </p:sp>
        <p:sp>
          <p:nvSpPr>
            <p:cNvPr id="14" name="TextBox 13"/>
            <p:cNvSpPr txBox="1"/>
            <p:nvPr/>
          </p:nvSpPr>
          <p:spPr>
            <a:xfrm>
              <a:off x="3875800" y="23164"/>
              <a:ext cx="3522634" cy="107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182">
                <a:lnSpc>
                  <a:spcPct val="90000"/>
                </a:lnSpc>
                <a:spcBef>
                  <a:spcPct val="0"/>
                </a:spcBef>
                <a:spcAft>
                  <a:spcPct val="35000"/>
                </a:spcAft>
              </a:pPr>
              <a:r>
                <a:rPr lang="en-GB" sz="1600" dirty="0">
                  <a:solidFill>
                    <a:srgbClr val="FFFFFF"/>
                  </a:solidFill>
                  <a:latin typeface="Arial"/>
                </a:rPr>
                <a:t>Galvanising leadership on the world stage by creating a movement of Ambassadors, Champions &amp; CEOs of the Future</a:t>
              </a:r>
              <a:endParaRPr lang="en-US" sz="1600" dirty="0">
                <a:solidFill>
                  <a:srgbClr val="FFFFFF"/>
                </a:solidFill>
                <a:latin typeface="Arial"/>
              </a:endParaRPr>
            </a:p>
          </p:txBody>
        </p:sp>
      </p:grpSp>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88097" y="2057565"/>
            <a:ext cx="3904384" cy="2336741"/>
          </a:xfrm>
          <a:prstGeom prst="rect">
            <a:avLst/>
          </a:prstGeom>
        </p:spPr>
      </p:pic>
    </p:spTree>
    <p:extLst>
      <p:ext uri="{BB962C8B-B14F-4D97-AF65-F5344CB8AC3E}">
        <p14:creationId xmlns:p14="http://schemas.microsoft.com/office/powerpoint/2010/main" val="5429096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6596"/>
            <a:ext cx="7399312" cy="3185146"/>
          </a:xfrm>
        </p:spPr>
        <p:txBody>
          <a:bodyPr/>
          <a:lstStyle/>
          <a:p>
            <a:pPr lvl="0"/>
            <a:r>
              <a:rPr lang="en-US" sz="1800" dirty="0" smtClean="0"/>
              <a:t>Integrating </a:t>
            </a:r>
            <a:r>
              <a:rPr lang="en-US" sz="1800" dirty="0"/>
              <a:t>mobile into your political goals across sectors and consider the role it plays in accelerating their delivery. </a:t>
            </a:r>
            <a:br>
              <a:rPr lang="en-US" sz="1800" dirty="0"/>
            </a:br>
            <a:endParaRPr lang="en-US" sz="1800" dirty="0"/>
          </a:p>
          <a:p>
            <a:pPr lvl="0"/>
            <a:r>
              <a:rPr lang="en-US" sz="1800" dirty="0"/>
              <a:t>Embarking on the necessary digital reforms to ensure mobile operators are enabled to build powerful networks, invest and deliver always more innovation and consumer choice. </a:t>
            </a:r>
          </a:p>
          <a:p>
            <a:endParaRPr lang="en-US" dirty="0"/>
          </a:p>
        </p:txBody>
      </p:sp>
      <p:sp>
        <p:nvSpPr>
          <p:cNvPr id="3" name="Slide Number Placeholder 2"/>
          <p:cNvSpPr>
            <a:spLocks noGrp="1"/>
          </p:cNvSpPr>
          <p:nvPr>
            <p:ph type="sldNum" sz="quarter" idx="15"/>
          </p:nvPr>
        </p:nvSpPr>
        <p:spPr/>
        <p:txBody>
          <a:bodyPr/>
          <a:lstStyle/>
          <a:p>
            <a:fld id="{E52D2AFC-71C4-4511-B128-4ECEE52D3027}" type="slidenum">
              <a:rPr lang="en-ZA" smtClean="0"/>
              <a:pPr/>
              <a:t>8</a:t>
            </a:fld>
            <a:endParaRPr lang="en-ZA" dirty="0"/>
          </a:p>
        </p:txBody>
      </p:sp>
      <p:sp>
        <p:nvSpPr>
          <p:cNvPr id="4" name="Title 3"/>
          <p:cNvSpPr>
            <a:spLocks noGrp="1"/>
          </p:cNvSpPr>
          <p:nvPr>
            <p:ph type="title"/>
          </p:nvPr>
        </p:nvSpPr>
        <p:spPr/>
        <p:txBody>
          <a:bodyPr/>
          <a:lstStyle/>
          <a:p>
            <a:r>
              <a:rPr lang="en-US" dirty="0" smtClean="0"/>
              <a:t>Public Private Partnerships</a:t>
            </a:r>
            <a:endParaRPr lang="en-US" dirty="0"/>
          </a:p>
        </p:txBody>
      </p:sp>
      <p:sp>
        <p:nvSpPr>
          <p:cNvPr id="5" name="TextBox 4"/>
          <p:cNvSpPr txBox="1"/>
          <p:nvPr/>
        </p:nvSpPr>
        <p:spPr>
          <a:xfrm>
            <a:off x="683568" y="962149"/>
            <a:ext cx="7511672" cy="369332"/>
          </a:xfrm>
          <a:prstGeom prst="rect">
            <a:avLst/>
          </a:prstGeom>
          <a:noFill/>
        </p:spPr>
        <p:txBody>
          <a:bodyPr wrap="none" rtlCol="0">
            <a:spAutoFit/>
          </a:bodyPr>
          <a:lstStyle/>
          <a:p>
            <a:r>
              <a:rPr lang="en-US" dirty="0" smtClean="0">
                <a:latin typeface="+mj-lt"/>
              </a:rPr>
              <a:t>We encourage governments to build upon the industry’s foundations by:</a:t>
            </a:r>
            <a:endParaRPr lang="en-US" dirty="0">
              <a:latin typeface="+mj-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954" y="3434019"/>
            <a:ext cx="1316718" cy="43204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8126" y="3363670"/>
            <a:ext cx="1557627" cy="62305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4248" y="3310846"/>
            <a:ext cx="2032000" cy="98425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9589" y="1769648"/>
            <a:ext cx="1060080" cy="106008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28784" y="3512158"/>
            <a:ext cx="707818" cy="707818"/>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02634" y="3420029"/>
            <a:ext cx="861741" cy="816552"/>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47295" y="4141837"/>
            <a:ext cx="1094706" cy="306518"/>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88941" y="3434019"/>
            <a:ext cx="560668" cy="1137509"/>
          </a:xfrm>
          <a:prstGeom prst="rect">
            <a:avLst/>
          </a:prstGeom>
        </p:spPr>
      </p:pic>
    </p:spTree>
    <p:extLst>
      <p:ext uri="{BB962C8B-B14F-4D97-AF65-F5344CB8AC3E}">
        <p14:creationId xmlns:p14="http://schemas.microsoft.com/office/powerpoint/2010/main" val="4123975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9</a:t>
            </a:fld>
            <a:endParaRPr lang="en-GB"/>
          </a:p>
        </p:txBody>
      </p:sp>
      <p:sp>
        <p:nvSpPr>
          <p:cNvPr id="4" name="Shape 625"/>
          <p:cNvSpPr/>
          <p:nvPr/>
        </p:nvSpPr>
        <p:spPr>
          <a:xfrm>
            <a:off x="483904" y="1087583"/>
            <a:ext cx="3865997" cy="1551768"/>
          </a:xfrm>
          <a:prstGeom prst="rect">
            <a:avLst/>
          </a:prstGeom>
          <a:solidFill>
            <a:srgbClr val="00A182"/>
          </a:solidFill>
          <a:ln w="12700">
            <a:noFill/>
            <a:miter lim="400000"/>
          </a:ln>
        </p:spPr>
        <p:txBody>
          <a:bodyPr lIns="28575" tIns="28575" rIns="28575" bIns="28575" anchor="ctr"/>
          <a:lstStyle/>
          <a:p>
            <a:pPr>
              <a:defRPr>
                <a:solidFill>
                  <a:srgbClr val="FFFFFF"/>
                </a:solidFill>
                <a:latin typeface="Times New Roman"/>
                <a:ea typeface="Times New Roman"/>
                <a:cs typeface="Times New Roman"/>
                <a:sym typeface="Times New Roman"/>
              </a:defRPr>
            </a:pPr>
            <a:endParaRPr sz="1013" dirty="0"/>
          </a:p>
        </p:txBody>
      </p:sp>
      <p:sp>
        <p:nvSpPr>
          <p:cNvPr id="5" name="Shape 628"/>
          <p:cNvSpPr/>
          <p:nvPr/>
        </p:nvSpPr>
        <p:spPr>
          <a:xfrm>
            <a:off x="560096" y="1143337"/>
            <a:ext cx="3306102" cy="1129152"/>
          </a:xfrm>
          <a:prstGeom prst="rect">
            <a:avLst/>
          </a:prstGeom>
          <a:ln w="12700">
            <a:miter lim="400000"/>
          </a:ln>
          <a:extLst>
            <a:ext uri="{C572A759-6A51-4108-AA02-DFA0A04FC94B}">
              <ma14:wrappingTextBoxFlag xmlns:ma14="http://schemas.microsoft.com/office/mac/drawingml/2011/main" val="1"/>
            </a:ext>
          </a:extLst>
        </p:spPr>
        <p:txBody>
          <a:bodyPr wrap="square" lIns="25716" tIns="25716" rIns="25716" bIns="25716">
            <a:spAutoFit/>
          </a:bodyPr>
          <a:lstStyle/>
          <a:p>
            <a:pPr>
              <a:defRPr sz="2000">
                <a:solidFill>
                  <a:srgbClr val="535353"/>
                </a:solidFill>
                <a:latin typeface="Arial"/>
                <a:ea typeface="Arial"/>
                <a:cs typeface="Arial"/>
                <a:sym typeface="Arial"/>
              </a:defRPr>
            </a:pPr>
            <a:r>
              <a:rPr sz="1100" b="1" dirty="0">
                <a:solidFill>
                  <a:schemeClr val="bg1"/>
                </a:solidFill>
              </a:rPr>
              <a:t>There are</a:t>
            </a:r>
          </a:p>
          <a:p>
            <a:pPr>
              <a:defRPr sz="6000" b="1" spc="0">
                <a:solidFill>
                  <a:srgbClr val="E24B0E"/>
                </a:solidFill>
                <a:latin typeface="Arial"/>
                <a:ea typeface="Arial"/>
                <a:cs typeface="Arial"/>
                <a:sym typeface="Arial"/>
              </a:defRPr>
            </a:pPr>
            <a:r>
              <a:rPr sz="2400" dirty="0">
                <a:solidFill>
                  <a:schemeClr val="bg1"/>
                </a:solidFill>
                <a:latin typeface="Arial Narrow" panose="020B0606020202030204" pitchFamily="34" charset="0"/>
              </a:rPr>
              <a:t>27</a:t>
            </a:r>
            <a:r>
              <a:rPr lang="en-GB" sz="2400" dirty="0">
                <a:solidFill>
                  <a:schemeClr val="bg1"/>
                </a:solidFill>
                <a:latin typeface="Arial Narrow" panose="020B0606020202030204" pitchFamily="34" charset="0"/>
              </a:rPr>
              <a:t>7</a:t>
            </a:r>
            <a:r>
              <a:rPr sz="2400" dirty="0">
                <a:solidFill>
                  <a:schemeClr val="bg1"/>
                </a:solidFill>
                <a:latin typeface="Arial Narrow" panose="020B0606020202030204" pitchFamily="34" charset="0"/>
              </a:rPr>
              <a:t> </a:t>
            </a:r>
            <a:r>
              <a:rPr lang="en-GB" sz="2400" dirty="0">
                <a:solidFill>
                  <a:schemeClr val="bg1"/>
                </a:solidFill>
                <a:latin typeface="Arial Narrow" panose="020B0606020202030204" pitchFamily="34" charset="0"/>
              </a:rPr>
              <a:t>SERVICES</a:t>
            </a:r>
            <a:r>
              <a:rPr sz="2400" dirty="0">
                <a:solidFill>
                  <a:schemeClr val="bg1"/>
                </a:solidFill>
                <a:latin typeface="Arial Narrow" panose="020B0606020202030204" pitchFamily="34" charset="0"/>
              </a:rPr>
              <a:t> </a:t>
            </a:r>
          </a:p>
          <a:p>
            <a:pPr>
              <a:defRPr sz="2000">
                <a:solidFill>
                  <a:srgbClr val="535353"/>
                </a:solidFill>
                <a:latin typeface="Arial"/>
                <a:ea typeface="Arial"/>
                <a:cs typeface="Arial"/>
                <a:sym typeface="Arial"/>
              </a:defRPr>
            </a:pPr>
            <a:r>
              <a:rPr sz="1100" b="1" dirty="0">
                <a:solidFill>
                  <a:schemeClr val="bg1"/>
                </a:solidFill>
              </a:rPr>
              <a:t>in</a:t>
            </a:r>
          </a:p>
          <a:p>
            <a:pPr>
              <a:defRPr sz="6000" b="1" spc="0">
                <a:solidFill>
                  <a:srgbClr val="E24B0E"/>
                </a:solidFill>
                <a:latin typeface="Arial"/>
                <a:ea typeface="Arial"/>
                <a:cs typeface="Arial"/>
                <a:sym typeface="Arial"/>
              </a:defRPr>
            </a:pPr>
            <a:r>
              <a:rPr lang="en-GB" sz="2400" dirty="0">
                <a:solidFill>
                  <a:schemeClr val="bg1"/>
                </a:solidFill>
                <a:latin typeface="Arial Narrow" panose="020B0606020202030204" pitchFamily="34" charset="0"/>
              </a:rPr>
              <a:t>92 COUNTRIES</a:t>
            </a:r>
          </a:p>
        </p:txBody>
      </p:sp>
      <p:pic>
        <p:nvPicPr>
          <p:cNvPr id="6" name="Picture 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3113463" y="1173292"/>
            <a:ext cx="1255213" cy="125521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904" y="2639351"/>
            <a:ext cx="3865725" cy="1903127"/>
          </a:xfrm>
          <a:prstGeom prst="rect">
            <a:avLst/>
          </a:prstGeom>
        </p:spPr>
      </p:pic>
      <p:sp>
        <p:nvSpPr>
          <p:cNvPr id="8" name="Shape 625"/>
          <p:cNvSpPr/>
          <p:nvPr/>
        </p:nvSpPr>
        <p:spPr>
          <a:xfrm>
            <a:off x="4349629" y="1087583"/>
            <a:ext cx="4288389" cy="1921349"/>
          </a:xfrm>
          <a:prstGeom prst="rect">
            <a:avLst/>
          </a:prstGeom>
          <a:solidFill>
            <a:srgbClr val="3E77AA"/>
          </a:solidFill>
          <a:ln w="12700">
            <a:noFill/>
            <a:miter lim="400000"/>
          </a:ln>
        </p:spPr>
        <p:txBody>
          <a:bodyPr lIns="28575" tIns="28575" rIns="28575" bIns="28575" anchor="ctr"/>
          <a:lstStyle/>
          <a:p>
            <a:pPr>
              <a:defRPr>
                <a:solidFill>
                  <a:srgbClr val="FFFFFF"/>
                </a:solidFill>
                <a:latin typeface="Times New Roman"/>
                <a:ea typeface="Times New Roman"/>
                <a:cs typeface="Times New Roman"/>
                <a:sym typeface="Times New Roman"/>
              </a:defRPr>
            </a:pPr>
            <a:endParaRPr sz="1013" dirty="0"/>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43575" y="1105326"/>
            <a:ext cx="1557505" cy="1868716"/>
          </a:xfrm>
          <a:prstGeom prst="rect">
            <a:avLst/>
          </a:prstGeom>
        </p:spPr>
      </p:pic>
      <p:sp>
        <p:nvSpPr>
          <p:cNvPr id="10" name="Shape 628"/>
          <p:cNvSpPr/>
          <p:nvPr/>
        </p:nvSpPr>
        <p:spPr>
          <a:xfrm>
            <a:off x="7464693" y="1268851"/>
            <a:ext cx="1107807" cy="1506179"/>
          </a:xfrm>
          <a:prstGeom prst="rect">
            <a:avLst/>
          </a:prstGeom>
          <a:noFill/>
          <a:ln w="12700">
            <a:miter lim="400000"/>
          </a:ln>
          <a:extLst>
            <a:ext uri="{C572A759-6A51-4108-AA02-DFA0A04FC94B}">
              <ma14:wrappingTextBoxFlag xmlns:ma14="http://schemas.microsoft.com/office/mac/drawingml/2011/main" val="1"/>
            </a:ext>
          </a:extLst>
        </p:spPr>
        <p:txBody>
          <a:bodyPr wrap="square" lIns="25716" tIns="25716" rIns="25716" bIns="25716">
            <a:spAutoFit/>
          </a:bodyPr>
          <a:lstStyle/>
          <a:p>
            <a:pPr>
              <a:defRPr sz="2000">
                <a:solidFill>
                  <a:srgbClr val="535353"/>
                </a:solidFill>
                <a:latin typeface="Arial"/>
                <a:ea typeface="Arial"/>
                <a:cs typeface="Arial"/>
                <a:sym typeface="Arial"/>
              </a:defRPr>
            </a:pPr>
            <a:r>
              <a:rPr lang="en-US" sz="1125" dirty="0">
                <a:solidFill>
                  <a:schemeClr val="bg1"/>
                </a:solidFill>
                <a:latin typeface="Arial"/>
                <a:ea typeface="Arial"/>
                <a:cs typeface="Arial"/>
                <a:sym typeface="Arial"/>
              </a:rPr>
              <a:t>In</a:t>
            </a:r>
          </a:p>
          <a:p>
            <a:pPr>
              <a:defRPr sz="2000">
                <a:solidFill>
                  <a:srgbClr val="535353"/>
                </a:solidFill>
                <a:latin typeface="Arial"/>
                <a:ea typeface="Arial"/>
                <a:cs typeface="Arial"/>
                <a:sym typeface="Arial"/>
              </a:defRPr>
            </a:pPr>
            <a:r>
              <a:rPr lang="en-US" sz="2475" b="1" dirty="0">
                <a:solidFill>
                  <a:schemeClr val="bg1"/>
                </a:solidFill>
                <a:sym typeface="Arial"/>
              </a:rPr>
              <a:t>30 </a:t>
            </a:r>
            <a:br>
              <a:rPr lang="en-US" sz="2475" b="1" dirty="0">
                <a:solidFill>
                  <a:schemeClr val="bg1"/>
                </a:solidFill>
                <a:sym typeface="Arial"/>
              </a:rPr>
            </a:br>
            <a:r>
              <a:rPr lang="en-US" sz="1125" b="1" dirty="0">
                <a:solidFill>
                  <a:schemeClr val="bg1"/>
                </a:solidFill>
                <a:sym typeface="Arial"/>
              </a:rPr>
              <a:t>COUNTRIES </a:t>
            </a:r>
          </a:p>
          <a:p>
            <a:pPr>
              <a:defRPr sz="2000">
                <a:solidFill>
                  <a:srgbClr val="535353"/>
                </a:solidFill>
                <a:latin typeface="Arial"/>
                <a:ea typeface="Arial"/>
                <a:cs typeface="Arial"/>
                <a:sym typeface="Arial"/>
              </a:defRPr>
            </a:pPr>
            <a:r>
              <a:rPr lang="en-US" sz="1125" dirty="0">
                <a:solidFill>
                  <a:schemeClr val="bg1"/>
                </a:solidFill>
                <a:latin typeface="Arial"/>
                <a:ea typeface="Arial"/>
                <a:cs typeface="Arial"/>
                <a:sym typeface="Arial"/>
              </a:rPr>
              <a:t>active agents </a:t>
            </a:r>
            <a:r>
              <a:rPr lang="en-US" sz="2475" b="1" dirty="0">
                <a:solidFill>
                  <a:schemeClr val="bg1"/>
                </a:solidFill>
                <a:sym typeface="Arial"/>
              </a:rPr>
              <a:t>10x</a:t>
            </a:r>
            <a:r>
              <a:rPr lang="en-US" sz="1125" b="1" dirty="0">
                <a:solidFill>
                  <a:schemeClr val="bg1"/>
                </a:solidFill>
                <a:sym typeface="Arial"/>
              </a:rPr>
              <a:t> more </a:t>
            </a:r>
          </a:p>
          <a:p>
            <a:pPr>
              <a:defRPr sz="2000">
                <a:solidFill>
                  <a:srgbClr val="535353"/>
                </a:solidFill>
                <a:latin typeface="Arial"/>
                <a:ea typeface="Arial"/>
                <a:cs typeface="Arial"/>
                <a:sym typeface="Arial"/>
              </a:defRPr>
            </a:pPr>
            <a:r>
              <a:rPr lang="en-US" sz="1125" dirty="0">
                <a:solidFill>
                  <a:schemeClr val="bg1"/>
                </a:solidFill>
                <a:latin typeface="Arial"/>
                <a:ea typeface="Arial"/>
                <a:cs typeface="Arial"/>
                <a:sym typeface="Arial"/>
              </a:rPr>
              <a:t>bank branches</a:t>
            </a:r>
            <a:endParaRPr sz="1125" dirty="0">
              <a:solidFill>
                <a:schemeClr val="bg1"/>
              </a:solidFill>
              <a:latin typeface="Arial"/>
              <a:ea typeface="Arial"/>
              <a:cs typeface="Arial"/>
            </a:endParaRPr>
          </a:p>
        </p:txBody>
      </p:sp>
      <p:sp>
        <p:nvSpPr>
          <p:cNvPr id="11" name="Rectangle 10"/>
          <p:cNvSpPr/>
          <p:nvPr/>
        </p:nvSpPr>
        <p:spPr>
          <a:xfrm flipH="1">
            <a:off x="4387725" y="1143336"/>
            <a:ext cx="1317754" cy="1183209"/>
          </a:xfrm>
          <a:prstGeom prst="rect">
            <a:avLst/>
          </a:prstGeom>
        </p:spPr>
        <p:txBody>
          <a:bodyPr wrap="square">
            <a:spAutoFit/>
          </a:bodyPr>
          <a:lstStyle/>
          <a:p>
            <a:r>
              <a:rPr lang="en-US" sz="1013" dirty="0">
                <a:solidFill>
                  <a:schemeClr val="bg1"/>
                </a:solidFill>
                <a:latin typeface="Arial"/>
                <a:ea typeface="Arial"/>
                <a:cs typeface="Arial"/>
              </a:rPr>
              <a:t>Approximately</a:t>
            </a:r>
          </a:p>
          <a:p>
            <a:r>
              <a:rPr lang="en-US" sz="2025" b="1" dirty="0">
                <a:solidFill>
                  <a:schemeClr val="bg1"/>
                </a:solidFill>
                <a:latin typeface="Arial"/>
                <a:ea typeface="Arial"/>
                <a:cs typeface="Arial"/>
              </a:rPr>
              <a:t>1.2 </a:t>
            </a:r>
            <a:r>
              <a:rPr lang="en-US" sz="2025" b="1" dirty="0">
                <a:solidFill>
                  <a:schemeClr val="bg1"/>
                </a:solidFill>
                <a:latin typeface="Arial Narrow" panose="020B0606020202030204" pitchFamily="34" charset="0"/>
                <a:ea typeface="Arial"/>
                <a:cs typeface="Arial"/>
              </a:rPr>
              <a:t>AGENTS</a:t>
            </a:r>
            <a:r>
              <a:rPr lang="en-US" sz="2025" b="1" dirty="0">
                <a:solidFill>
                  <a:schemeClr val="bg1"/>
                </a:solidFill>
                <a:latin typeface="Arial"/>
                <a:ea typeface="Arial"/>
                <a:cs typeface="Arial"/>
              </a:rPr>
              <a:t> </a:t>
            </a:r>
            <a:r>
              <a:rPr lang="en-US" sz="1013" dirty="0">
                <a:solidFill>
                  <a:schemeClr val="bg1"/>
                </a:solidFill>
                <a:latin typeface="Arial" panose="020B0604020202020204" pitchFamily="34" charset="0"/>
                <a:ea typeface="Arial"/>
                <a:cs typeface="Arial" panose="020B0604020202020204" pitchFamily="34" charset="0"/>
              </a:rPr>
              <a:t>per </a:t>
            </a:r>
            <a:r>
              <a:rPr lang="en-US" sz="1013" dirty="0">
                <a:solidFill>
                  <a:schemeClr val="bg1"/>
                </a:solidFill>
                <a:latin typeface="Arial" panose="020B0604020202020204" pitchFamily="34" charset="0"/>
                <a:cs typeface="Arial" panose="020B0604020202020204" pitchFamily="34" charset="0"/>
              </a:rPr>
              <a:t>1,000 adults</a:t>
            </a:r>
          </a:p>
          <a:p>
            <a:endParaRPr lang="en-GB" sz="1013" dirty="0">
              <a:solidFill>
                <a:schemeClr val="bg1"/>
              </a:solidFill>
            </a:endParaRPr>
          </a:p>
        </p:txBody>
      </p:sp>
      <p:sp>
        <p:nvSpPr>
          <p:cNvPr id="14" name="Shape 625"/>
          <p:cNvSpPr/>
          <p:nvPr/>
        </p:nvSpPr>
        <p:spPr>
          <a:xfrm>
            <a:off x="7784642" y="3003478"/>
            <a:ext cx="853377" cy="1539000"/>
          </a:xfrm>
          <a:prstGeom prst="rect">
            <a:avLst/>
          </a:prstGeom>
          <a:solidFill>
            <a:srgbClr val="ED1C24"/>
          </a:solidFill>
          <a:ln w="12700">
            <a:noFill/>
            <a:miter lim="400000"/>
          </a:ln>
        </p:spPr>
        <p:txBody>
          <a:bodyPr lIns="28575" tIns="28575" rIns="28575" bIns="28575" anchor="ctr"/>
          <a:lstStyle/>
          <a:p>
            <a:pPr>
              <a:defRPr>
                <a:solidFill>
                  <a:srgbClr val="FFFFFF"/>
                </a:solidFill>
                <a:latin typeface="Times New Roman"/>
                <a:ea typeface="Times New Roman"/>
                <a:cs typeface="Times New Roman"/>
                <a:sym typeface="Times New Roman"/>
              </a:defRPr>
            </a:pPr>
            <a:endParaRPr sz="1013" dirty="0"/>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49629" y="3003478"/>
            <a:ext cx="3435013" cy="1539000"/>
          </a:xfrm>
          <a:prstGeom prst="rect">
            <a:avLst/>
          </a:prstGeom>
        </p:spPr>
      </p:pic>
      <p:sp>
        <p:nvSpPr>
          <p:cNvPr id="16" name="Shape 628"/>
          <p:cNvSpPr/>
          <p:nvPr/>
        </p:nvSpPr>
        <p:spPr>
          <a:xfrm>
            <a:off x="7550470" y="3120908"/>
            <a:ext cx="1087548" cy="1142682"/>
          </a:xfrm>
          <a:prstGeom prst="rect">
            <a:avLst/>
          </a:prstGeom>
          <a:ln w="12700">
            <a:miter lim="400000"/>
          </a:ln>
          <a:extLst>
            <a:ext uri="{C572A759-6A51-4108-AA02-DFA0A04FC94B}">
              <ma14:wrappingTextBoxFlag xmlns:ma14="http://schemas.microsoft.com/office/mac/drawingml/2011/main" val="1"/>
            </a:ext>
          </a:extLst>
        </p:spPr>
        <p:txBody>
          <a:bodyPr wrap="square" lIns="25716" tIns="25716" rIns="25716" bIns="25716">
            <a:spAutoFit/>
          </a:bodyPr>
          <a:lstStyle/>
          <a:p>
            <a:pPr>
              <a:defRPr sz="2000">
                <a:solidFill>
                  <a:srgbClr val="535353"/>
                </a:solidFill>
                <a:latin typeface="Arial"/>
                <a:ea typeface="Arial"/>
                <a:cs typeface="Arial"/>
                <a:sym typeface="Arial"/>
              </a:defRPr>
            </a:pPr>
            <a:r>
              <a:rPr lang="en-GB" sz="1125" dirty="0">
                <a:solidFill>
                  <a:schemeClr val="bg1"/>
                </a:solidFill>
              </a:rPr>
              <a:t>With</a:t>
            </a:r>
            <a:r>
              <a:rPr lang="en-GB" sz="2475" dirty="0">
                <a:solidFill>
                  <a:schemeClr val="bg1"/>
                </a:solidFill>
              </a:rPr>
              <a:t> </a:t>
            </a:r>
          </a:p>
          <a:p>
            <a:pPr>
              <a:defRPr sz="2000">
                <a:solidFill>
                  <a:srgbClr val="535353"/>
                </a:solidFill>
                <a:latin typeface="Arial"/>
                <a:ea typeface="Arial"/>
                <a:cs typeface="Arial"/>
                <a:sym typeface="Arial"/>
              </a:defRPr>
            </a:pPr>
            <a:r>
              <a:rPr lang="en-GB" sz="2475" b="1" dirty="0">
                <a:solidFill>
                  <a:schemeClr val="bg1"/>
                </a:solidFill>
                <a:latin typeface="Arial"/>
                <a:ea typeface="Arial"/>
                <a:cs typeface="Arial"/>
              </a:rPr>
              <a:t>174 m </a:t>
            </a:r>
          </a:p>
          <a:p>
            <a:pPr>
              <a:defRPr sz="2000">
                <a:solidFill>
                  <a:srgbClr val="535353"/>
                </a:solidFill>
                <a:latin typeface="Arial"/>
                <a:ea typeface="Arial"/>
                <a:cs typeface="Arial"/>
                <a:sym typeface="Arial"/>
              </a:defRPr>
            </a:pPr>
            <a:r>
              <a:rPr lang="en-GB" sz="1125" dirty="0">
                <a:solidFill>
                  <a:schemeClr val="bg1"/>
                </a:solidFill>
              </a:rPr>
              <a:t>active accounts </a:t>
            </a:r>
            <a:r>
              <a:rPr lang="en-GB" sz="1013" dirty="0">
                <a:solidFill>
                  <a:schemeClr val="bg1"/>
                </a:solidFill>
              </a:rPr>
              <a:t>(90 day basis)</a:t>
            </a:r>
            <a:endParaRPr sz="1125" dirty="0">
              <a:solidFill>
                <a:schemeClr val="bg1"/>
              </a:solidFill>
            </a:endParaRPr>
          </a:p>
        </p:txBody>
      </p:sp>
      <p:sp>
        <p:nvSpPr>
          <p:cNvPr id="17" name="Title 3"/>
          <p:cNvSpPr txBox="1">
            <a:spLocks/>
          </p:cNvSpPr>
          <p:nvPr/>
        </p:nvSpPr>
        <p:spPr>
          <a:xfrm>
            <a:off x="1197114" y="395999"/>
            <a:ext cx="7399312" cy="691583"/>
          </a:xfrm>
          <a:prstGeom prst="rect">
            <a:avLst/>
          </a:prstGeom>
        </p:spPr>
        <p:txBody>
          <a:bodyPr/>
          <a:lstStyle>
            <a:lvl1pPr algn="l" defTabSz="914400" rtl="0" eaLnBrk="1" latinLnBrk="0" hangingPunct="1">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r>
              <a:rPr lang="en-US" dirty="0" smtClean="0"/>
              <a:t>Case Study: In just a decade, mobile money has become a global story</a:t>
            </a:r>
            <a:r>
              <a:rPr lang="is-IS" dirty="0" smtClean="0"/>
              <a:t>…</a:t>
            </a:r>
            <a:endParaRPr lang="en-US" dirty="0"/>
          </a:p>
        </p:txBody>
      </p:sp>
    </p:spTree>
    <p:extLst>
      <p:ext uri="{BB962C8B-B14F-4D97-AF65-F5344CB8AC3E}">
        <p14:creationId xmlns:p14="http://schemas.microsoft.com/office/powerpoint/2010/main" val="15588340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1_GSMA">
  <a:themeElements>
    <a:clrScheme name="GSMA Colours">
      <a:dk1>
        <a:srgbClr val="5C5C5C"/>
      </a:dk1>
      <a:lt1>
        <a:srgbClr val="FFFFFF"/>
      </a:lt1>
      <a:dk2>
        <a:srgbClr val="262626"/>
      </a:dk2>
      <a:lt2>
        <a:srgbClr val="FFFFFF"/>
      </a:lt2>
      <a:accent1>
        <a:srgbClr val="FF0000"/>
      </a:accent1>
      <a:accent2>
        <a:srgbClr val="000000"/>
      </a:accent2>
      <a:accent3>
        <a:srgbClr val="94C0BE"/>
      </a:accent3>
      <a:accent4>
        <a:srgbClr val="878787"/>
      </a:accent4>
      <a:accent5>
        <a:srgbClr val="FF0000"/>
      </a:accent5>
      <a:accent6>
        <a:srgbClr val="000000"/>
      </a:accent6>
      <a:hlink>
        <a:srgbClr val="94C0BE"/>
      </a:hlink>
      <a:folHlink>
        <a:srgbClr val="87878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7633</TotalTime>
  <Words>1484</Words>
  <Application>Microsoft Macintosh PowerPoint</Application>
  <PresentationFormat>On-screen Show (16:9)</PresentationFormat>
  <Paragraphs>129</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1_GSMA</vt:lpstr>
      <vt:lpstr>The Mobile Industry and the SDGs</vt:lpstr>
      <vt:lpstr>About the GSMA</vt:lpstr>
      <vt:lpstr>PowerPoint Presentation</vt:lpstr>
      <vt:lpstr>Our Industry Purpose</vt:lpstr>
      <vt:lpstr>The Mobile Industry Impact Report: Sustainable Development Goals</vt:lpstr>
      <vt:lpstr>PowerPoint Presentation</vt:lpstr>
      <vt:lpstr>Responsible and Sustainable Business</vt:lpstr>
      <vt:lpstr>Public Private Partnerships</vt:lpstr>
      <vt:lpstr>PowerPoint Presentation</vt:lpstr>
      <vt:lpstr>PowerPoint Presentation</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Ramos</dc:creator>
  <cp:lastModifiedBy>Deniz Susar</cp:lastModifiedBy>
  <cp:revision>211</cp:revision>
  <dcterms:created xsi:type="dcterms:W3CDTF">2015-08-18T07:33:33Z</dcterms:created>
  <dcterms:modified xsi:type="dcterms:W3CDTF">2017-06-15T14:59:18Z</dcterms:modified>
</cp:coreProperties>
</file>