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8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8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5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52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8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6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9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6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9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7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8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6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5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6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Private Sector in Mobilizing ICTs for Sustainable Development Goals (SDGs)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4010296"/>
            <a:ext cx="3596912" cy="18418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Presented by</a:t>
            </a:r>
          </a:p>
          <a:p>
            <a:r>
              <a:rPr lang="en-US" dirty="0" err="1" smtClean="0"/>
              <a:t>RoShni</a:t>
            </a:r>
            <a:r>
              <a:rPr lang="en-US" dirty="0" smtClean="0"/>
              <a:t> Sen</a:t>
            </a:r>
            <a:br>
              <a:rPr lang="en-US" dirty="0" smtClean="0"/>
            </a:br>
            <a:r>
              <a:rPr lang="en-US" dirty="0" smtClean="0"/>
              <a:t>Secretary, </a:t>
            </a:r>
            <a:r>
              <a:rPr lang="en-US" dirty="0" err="1" smtClean="0"/>
              <a:t>Dept</a:t>
            </a:r>
            <a:r>
              <a:rPr lang="en-US" dirty="0" smtClean="0"/>
              <a:t> of WCD</a:t>
            </a:r>
            <a:br>
              <a:rPr lang="en-US" dirty="0" smtClean="0"/>
            </a:br>
            <a:r>
              <a:rPr lang="en-US" dirty="0" smtClean="0"/>
              <a:t>West Bengal, India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854859" y="4232364"/>
            <a:ext cx="3596912" cy="184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WSIS ‘ 2017</a:t>
            </a:r>
            <a:br>
              <a:rPr lang="en-US" dirty="0" smtClean="0"/>
            </a:br>
            <a:r>
              <a:rPr lang="en-US" dirty="0" smtClean="0"/>
              <a:t>Geneva</a:t>
            </a:r>
            <a:br>
              <a:rPr lang="en-US" dirty="0" smtClean="0"/>
            </a:b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June,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4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77" y="0"/>
            <a:ext cx="10139633" cy="1507067"/>
          </a:xfrm>
        </p:spPr>
        <p:txBody>
          <a:bodyPr/>
          <a:lstStyle/>
          <a:p>
            <a:pPr algn="ctr"/>
            <a:r>
              <a:rPr lang="en-US" dirty="0"/>
              <a:t>Private </a:t>
            </a:r>
            <a:r>
              <a:rPr lang="en-US" dirty="0" smtClean="0"/>
              <a:t>sector – an integral part of Governance eco-system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" y="1997165"/>
            <a:ext cx="5029201" cy="4088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8378" y="2148676"/>
            <a:ext cx="56175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Critical Factors: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How a government &amp; social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organisations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interact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How they relate to Citizens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Concerns State’s ability  to serve Citizens &amp; other </a:t>
            </a:r>
            <a:b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Actors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How public functions are carried out, </a:t>
            </a:r>
            <a:b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public resources are managed &amp; how regulatory </a:t>
            </a:r>
            <a:b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powers are exercised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33" y="0"/>
            <a:ext cx="9793377" cy="1478570"/>
          </a:xfrm>
        </p:spPr>
        <p:txBody>
          <a:bodyPr/>
          <a:lstStyle/>
          <a:p>
            <a:r>
              <a:rPr lang="en-US" b="1" dirty="0" smtClean="0"/>
              <a:t>How ICT </a:t>
            </a:r>
            <a:r>
              <a:rPr lang="en-US" b="1" dirty="0"/>
              <a:t>can </a:t>
            </a:r>
            <a:r>
              <a:rPr lang="en-US" b="1" dirty="0" smtClean="0"/>
              <a:t>help: Five </a:t>
            </a:r>
            <a:r>
              <a:rPr lang="en-US" b="1" dirty="0"/>
              <a:t>ways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405" y="966651"/>
            <a:ext cx="2168435" cy="48245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3680" y="966651"/>
            <a:ext cx="5029199" cy="48245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ICT can be a powerful means of implementation in five major ways:</a:t>
            </a:r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FF00"/>
                </a:solidFill>
              </a:rPr>
              <a:t>Accelerated upscaling </a:t>
            </a:r>
            <a:r>
              <a:rPr lang="en-US" dirty="0" smtClean="0"/>
              <a:t>of critical services in </a:t>
            </a:r>
            <a:r>
              <a:rPr lang="en-US" dirty="0" smtClean="0">
                <a:solidFill>
                  <a:srgbClr val="FFFF00"/>
                </a:solidFill>
              </a:rPr>
              <a:t>health, education, financial services, smart agriculture, and low-carbon energy systems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2. </a:t>
            </a:r>
            <a:r>
              <a:rPr lang="en-US" dirty="0" smtClean="0">
                <a:solidFill>
                  <a:srgbClr val="FFFF00"/>
                </a:solidFill>
              </a:rPr>
              <a:t>Reduced deployment costs </a:t>
            </a:r>
            <a:r>
              <a:rPr lang="en-US" dirty="0" smtClean="0"/>
              <a:t>addressing urban and rural realities.</a:t>
            </a:r>
          </a:p>
          <a:p>
            <a:r>
              <a:rPr lang="en-US" dirty="0" smtClean="0"/>
              <a:t>3. Enhanced public </a:t>
            </a:r>
            <a:r>
              <a:rPr lang="en-US" dirty="0" smtClean="0">
                <a:solidFill>
                  <a:srgbClr val="FFFF00"/>
                </a:solidFill>
              </a:rPr>
              <a:t>awareness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engagement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 smtClean="0">
                <a:solidFill>
                  <a:srgbClr val="FFFF00"/>
                </a:solidFill>
              </a:rPr>
              <a:t>Innovation, connectivity, productivity and efficiency</a:t>
            </a:r>
            <a:r>
              <a:rPr lang="en-US" dirty="0" smtClean="0"/>
              <a:t> across many sectors.</a:t>
            </a:r>
          </a:p>
          <a:p>
            <a:r>
              <a:rPr lang="en-US" dirty="0" smtClean="0"/>
              <a:t>5. Faster upgrading in the </a:t>
            </a:r>
            <a:r>
              <a:rPr lang="en-US" dirty="0" smtClean="0">
                <a:solidFill>
                  <a:srgbClr val="FFFF00"/>
                </a:solidFill>
              </a:rPr>
              <a:t>quality of services </a:t>
            </a:r>
            <a:r>
              <a:rPr lang="en-US" dirty="0" smtClean="0"/>
              <a:t>and jobs.</a:t>
            </a:r>
          </a:p>
          <a:p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1254034" y="966651"/>
            <a:ext cx="4585063" cy="5238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“More </a:t>
            </a:r>
            <a:r>
              <a:rPr lang="en-US" dirty="0"/>
              <a:t>ubiquitous access to and use of broadband Internet networks, which are available in a competitive market and at affordable prices, will help foster innovation and drive the growth of the Internet Economy and the economy in general</a:t>
            </a:r>
            <a:r>
              <a:rPr lang="en-US" dirty="0" smtClean="0"/>
              <a:t>.” - OECD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To achieve the SDGs ICT needs to be combined with </a:t>
            </a:r>
            <a:r>
              <a:rPr lang="en-US" dirty="0">
                <a:solidFill>
                  <a:srgbClr val="FFFF00"/>
                </a:solidFill>
              </a:rPr>
              <a:t>innovative policies, services and solutions to deliver transformation</a:t>
            </a:r>
            <a:r>
              <a:rPr lang="en-US" dirty="0"/>
              <a:t> at unprecedented </a:t>
            </a:r>
            <a:r>
              <a:rPr lang="en-US" dirty="0">
                <a:solidFill>
                  <a:srgbClr val="FFFF00"/>
                </a:solidFill>
              </a:rPr>
              <a:t>speed and scale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118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689"/>
            <a:ext cx="9905998" cy="1478570"/>
          </a:xfrm>
        </p:spPr>
        <p:txBody>
          <a:bodyPr/>
          <a:lstStyle/>
          <a:p>
            <a:pPr algn="ctr"/>
            <a:r>
              <a:rPr lang="en-US" b="1" dirty="0"/>
              <a:t>Interconnected Components of Successful ICT Deployment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2582" y="1753100"/>
            <a:ext cx="6843659" cy="354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1107" y="5669280"/>
            <a:ext cx="481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Areas for Public &amp; Private Partnership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8976" y="535577"/>
            <a:ext cx="10510656" cy="5702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Enabling ICT framework for achieving </a:t>
            </a:r>
            <a:r>
              <a:rPr lang="en-US" b="1" dirty="0" err="1" smtClean="0"/>
              <a:t>sdg</a:t>
            </a:r>
            <a:r>
              <a:rPr lang="en-US" b="1" dirty="0" smtClean="0"/>
              <a:t> 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475" y="1713910"/>
            <a:ext cx="9905999" cy="35417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Upgrade STEM: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Foster science, technology, engineering and mathematics skills in primary and secondary education to build long-term technology readiness and scale up ICT training programs with universities.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Harness big data: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Create national online and open databases using big data from public service provision and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satellites, mobile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networks, remote sensors and other connected devices in the Internet of Things.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7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76" y="30689"/>
            <a:ext cx="9905998" cy="1478570"/>
          </a:xfrm>
        </p:spPr>
        <p:txBody>
          <a:bodyPr/>
          <a:lstStyle/>
          <a:p>
            <a:r>
              <a:rPr lang="en-US" dirty="0" smtClean="0"/>
              <a:t>9 pillars of digital </a:t>
            </a:r>
            <a:r>
              <a:rPr lang="en-US" dirty="0" err="1" smtClean="0"/>
              <a:t>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475" y="1509259"/>
            <a:ext cx="10403967" cy="46564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024" y="30689"/>
            <a:ext cx="2457450" cy="9715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8497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4" y="0"/>
            <a:ext cx="11262654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Digital </a:t>
            </a:r>
            <a:r>
              <a:rPr lang="en-US" dirty="0" err="1" smtClean="0"/>
              <a:t>india</a:t>
            </a:r>
            <a:r>
              <a:rPr lang="en-US" dirty="0" smtClean="0"/>
              <a:t> – perfect blend of public private partnerships (</a:t>
            </a:r>
            <a:r>
              <a:rPr lang="en-US" i="1" dirty="0" smtClean="0"/>
              <a:t>Infrastructure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~ Services~ Empowerment)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82836"/>
            <a:ext cx="10497595" cy="43211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Broadband for all: </a:t>
            </a:r>
            <a:r>
              <a:rPr lang="en-US" sz="1600" dirty="0" err="1" smtClean="0"/>
              <a:t>Govt</a:t>
            </a:r>
            <a:r>
              <a:rPr lang="en-US" sz="1600" dirty="0" smtClean="0"/>
              <a:t> plays only regulatory role (TRAI). Both </a:t>
            </a:r>
            <a:r>
              <a:rPr lang="en-US" sz="1600" dirty="0" err="1" smtClean="0"/>
              <a:t>Govt</a:t>
            </a:r>
            <a:r>
              <a:rPr lang="en-US" sz="1600" dirty="0" smtClean="0"/>
              <a:t> &amp; Private Players are present in market &amp; have level playing field.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 State Wide Area Network (SWAN), National Optical </a:t>
            </a:r>
            <a:r>
              <a:rPr lang="en-US" sz="1600" dirty="0" err="1" smtClean="0">
                <a:solidFill>
                  <a:srgbClr val="FFFF00"/>
                </a:solidFill>
              </a:rPr>
              <a:t>Fibre</a:t>
            </a:r>
            <a:r>
              <a:rPr lang="en-US" sz="1600" dirty="0" smtClean="0">
                <a:solidFill>
                  <a:srgbClr val="FFFF00"/>
                </a:solidFill>
              </a:rPr>
              <a:t> Network (</a:t>
            </a:r>
            <a:r>
              <a:rPr lang="en-US" sz="1600" dirty="0" err="1" smtClean="0">
                <a:solidFill>
                  <a:srgbClr val="FFFF00"/>
                </a:solidFill>
              </a:rPr>
              <a:t>NoFN</a:t>
            </a:r>
            <a:r>
              <a:rPr lang="en-US" sz="1600" dirty="0" smtClean="0">
                <a:solidFill>
                  <a:srgbClr val="FFFF00"/>
                </a:solidFill>
              </a:rPr>
              <a:t>) &amp; National Knowledge Network (NKN) provides High Speed Network Backbone for Governments, Institutions, Common </a:t>
            </a:r>
            <a:r>
              <a:rPr lang="en-US" sz="1600" dirty="0" err="1" smtClean="0">
                <a:solidFill>
                  <a:srgbClr val="FFFF00"/>
                </a:solidFill>
              </a:rPr>
              <a:t>ServiceCentres</a:t>
            </a:r>
            <a:r>
              <a:rPr lang="en-US" sz="1600" dirty="0" smtClean="0">
                <a:solidFill>
                  <a:srgbClr val="FFFF00"/>
                </a:solidFill>
              </a:rPr>
              <a:t> till village level.  </a:t>
            </a:r>
            <a:endParaRPr lang="en-US" sz="16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FFFF00"/>
                </a:solidFill>
              </a:rPr>
              <a:t>Meghraj</a:t>
            </a:r>
            <a:r>
              <a:rPr lang="en-US" sz="1600" dirty="0" smtClean="0">
                <a:solidFill>
                  <a:srgbClr val="FFFF00"/>
                </a:solidFill>
              </a:rPr>
              <a:t> – the National Cloud initiative: </a:t>
            </a:r>
            <a:r>
              <a:rPr lang="en-US" sz="1600" dirty="0" smtClean="0"/>
              <a:t>Strategic control is with the </a:t>
            </a:r>
            <a:r>
              <a:rPr lang="en-US" sz="1600" dirty="0" err="1" smtClean="0"/>
              <a:t>Govt</a:t>
            </a:r>
            <a:r>
              <a:rPr lang="en-US" sz="1600" dirty="0" smtClean="0"/>
              <a:t> through </a:t>
            </a:r>
            <a:r>
              <a:rPr lang="en-US" sz="1600" dirty="0" err="1" smtClean="0"/>
              <a:t>MeitY</a:t>
            </a:r>
            <a:r>
              <a:rPr lang="en-US" sz="1600" dirty="0" smtClean="0"/>
              <a:t> &amp; NIC. </a:t>
            </a:r>
            <a:r>
              <a:rPr lang="en-US" sz="1600" dirty="0" err="1" smtClean="0"/>
              <a:t>Govt</a:t>
            </a:r>
            <a:r>
              <a:rPr lang="en-US" sz="1600" dirty="0" smtClean="0"/>
              <a:t> fully own the infrastructure however, Facility Management Services are taken from Private </a:t>
            </a:r>
            <a:r>
              <a:rPr lang="en-US" sz="1600" dirty="0" err="1" smtClean="0"/>
              <a:t>Organisations</a:t>
            </a:r>
            <a:r>
              <a:rPr lang="en-US" sz="16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AADHAAR:</a:t>
            </a:r>
            <a:r>
              <a:rPr lang="en-US" sz="1600" dirty="0" smtClean="0"/>
              <a:t> PPP Model.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CSC 2.0: </a:t>
            </a:r>
            <a:r>
              <a:rPr lang="en-US" sz="1600" dirty="0" smtClean="0"/>
              <a:t>Delivered 2.5 lakh Common Service </a:t>
            </a:r>
            <a:r>
              <a:rPr lang="en-US" sz="1600" dirty="0" err="1" smtClean="0"/>
              <a:t>Centres</a:t>
            </a:r>
            <a:r>
              <a:rPr lang="en-US" sz="1600" dirty="0" smtClean="0"/>
              <a:t> under PPP model for service delivery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DIGILOCKER:</a:t>
            </a:r>
            <a:r>
              <a:rPr lang="en-US" sz="1600" dirty="0" smtClean="0"/>
              <a:t> Every citizen’s private space in public cloud!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Direct Benefit Transfer: </a:t>
            </a:r>
            <a:r>
              <a:rPr lang="en-US" sz="1600" dirty="0" smtClean="0"/>
              <a:t>A framework between </a:t>
            </a:r>
            <a:r>
              <a:rPr lang="en-US" sz="1600" dirty="0" err="1" smtClean="0"/>
              <a:t>Govt</a:t>
            </a:r>
            <a:r>
              <a:rPr lang="en-US" sz="1600" dirty="0" smtClean="0"/>
              <a:t>, Financial Institutions, Service Providers (Private </a:t>
            </a:r>
            <a:r>
              <a:rPr lang="en-US" sz="1600" dirty="0" err="1" smtClean="0"/>
              <a:t>Organisations</a:t>
            </a:r>
            <a:r>
              <a:rPr lang="en-US" sz="16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Digital Public Distribution System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FFFF00"/>
                </a:solidFill>
              </a:rPr>
              <a:t>GovtEMarketplace</a:t>
            </a:r>
            <a:r>
              <a:rPr lang="en-US" sz="1600" dirty="0" smtClean="0">
                <a:solidFill>
                  <a:srgbClr val="FFFF00"/>
                </a:solidFill>
              </a:rPr>
              <a:t> for </a:t>
            </a:r>
            <a:r>
              <a:rPr lang="en-US" sz="1600" dirty="0" err="1" smtClean="0">
                <a:solidFill>
                  <a:srgbClr val="FFFF00"/>
                </a:solidFill>
              </a:rPr>
              <a:t>eProcurements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FFFF00"/>
                </a:solidFill>
              </a:rPr>
              <a:t>eHospital</a:t>
            </a:r>
            <a:endParaRPr lang="en-US" sz="1600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AGMARKNET for dissemination of Agricultural market prices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BHIM App for Cashless Transactions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Open </a:t>
            </a:r>
            <a:r>
              <a:rPr lang="en-US" sz="1600" dirty="0" err="1" smtClean="0">
                <a:solidFill>
                  <a:srgbClr val="FFFF00"/>
                </a:solidFill>
              </a:rPr>
              <a:t>Govt</a:t>
            </a:r>
            <a:r>
              <a:rPr lang="en-US" sz="1600" dirty="0" smtClean="0">
                <a:solidFill>
                  <a:srgbClr val="FFFF00"/>
                </a:solidFill>
              </a:rPr>
              <a:t> Data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39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060" y="0"/>
            <a:ext cx="10868297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Digital </a:t>
            </a:r>
            <a:r>
              <a:rPr lang="en-US" dirty="0" err="1" smtClean="0"/>
              <a:t>india</a:t>
            </a:r>
            <a:r>
              <a:rPr lang="en-US" dirty="0" smtClean="0"/>
              <a:t> – perfect blend of public private partnerships (Infrastructure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~ </a:t>
            </a:r>
            <a:r>
              <a:rPr lang="en-US" dirty="0" err="1" smtClean="0"/>
              <a:t>Services~</a:t>
            </a:r>
            <a:r>
              <a:rPr lang="en-US" i="1" dirty="0" err="1" smtClean="0">
                <a:solidFill>
                  <a:srgbClr val="FFFF00"/>
                </a:solidFill>
              </a:rPr>
              <a:t>Empowerment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82836"/>
            <a:ext cx="10497595" cy="432113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SMART CITIES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AADHAAR  BASED PAYMENT SYSTEM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PAYGOV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MYGOV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127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539" y="2081558"/>
            <a:ext cx="9905998" cy="147857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THANK YOU!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9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45" y="344198"/>
            <a:ext cx="9905998" cy="14785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Role of Private Sector in Mobilizing ICTs for Sustainable Development Goals (SDGs)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38250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en-US" sz="3500" dirty="0" smtClean="0">
                <a:solidFill>
                  <a:srgbClr val="FFFF00"/>
                </a:solidFill>
              </a:rPr>
              <a:t>WSIS ACTION LINES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C1</a:t>
            </a:r>
            <a:r>
              <a:rPr lang="en-US" sz="2800" dirty="0"/>
              <a:t>. The role of public governance authorities and all stakeholders in the promotion of ICTs for development</a:t>
            </a:r>
          </a:p>
          <a:p>
            <a:pPr>
              <a:lnSpc>
                <a:spcPct val="250000"/>
              </a:lnSpc>
            </a:pPr>
            <a:r>
              <a:rPr lang="en-US" sz="2800" dirty="0"/>
              <a:t>C11. International and regional cooperation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915" y="81784"/>
            <a:ext cx="9905998" cy="950182"/>
          </a:xfrm>
        </p:spPr>
        <p:txBody>
          <a:bodyPr/>
          <a:lstStyle/>
          <a:p>
            <a:r>
              <a:rPr lang="en-US" dirty="0" smtClean="0"/>
              <a:t>Relevant sustainable development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475" y="1031966"/>
            <a:ext cx="9588136" cy="5826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85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31966"/>
          </a:xfrm>
        </p:spPr>
        <p:txBody>
          <a:bodyPr/>
          <a:lstStyle/>
          <a:p>
            <a:r>
              <a:rPr lang="en-US" dirty="0" err="1" smtClean="0"/>
              <a:t>Mdg</a:t>
            </a:r>
            <a:r>
              <a:rPr lang="en-US" dirty="0" smtClean="0"/>
              <a:t> &amp; </a:t>
            </a:r>
            <a:r>
              <a:rPr lang="en-US" dirty="0" err="1" smtClean="0"/>
              <a:t>sdg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25873"/>
            <a:ext cx="10902542" cy="49222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SDGs are </a:t>
            </a:r>
            <a:r>
              <a:rPr lang="en-US" dirty="0">
                <a:solidFill>
                  <a:srgbClr val="FFFF00"/>
                </a:solidFill>
              </a:rPr>
              <a:t>more ambitious than the </a:t>
            </a:r>
            <a:r>
              <a:rPr lang="en-US" dirty="0" smtClean="0">
                <a:solidFill>
                  <a:srgbClr val="FFFF00"/>
                </a:solidFill>
              </a:rPr>
              <a:t>MDGs. </a:t>
            </a:r>
            <a:r>
              <a:rPr lang="en-US" dirty="0">
                <a:solidFill>
                  <a:srgbClr val="FFFF00"/>
                </a:solidFill>
              </a:rPr>
              <a:t>The MDGs helped to </a:t>
            </a:r>
            <a:r>
              <a:rPr lang="en-US" dirty="0" smtClean="0">
                <a:solidFill>
                  <a:srgbClr val="FFFF00"/>
                </a:solidFill>
              </a:rPr>
              <a:t>halve extreme </a:t>
            </a:r>
            <a:r>
              <a:rPr lang="en-US" dirty="0">
                <a:solidFill>
                  <a:srgbClr val="FFFF00"/>
                </a:solidFill>
              </a:rPr>
              <a:t>poverty, the SDGs aim to end </a:t>
            </a:r>
            <a:r>
              <a:rPr lang="en-US" dirty="0" smtClean="0">
                <a:solidFill>
                  <a:srgbClr val="FFFF00"/>
                </a:solidFill>
              </a:rPr>
              <a:t>it!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The MDGs focused on the poorest countries, the SDGs engage all nations in a shared, universal agenda.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MDGs prioritized prosperity and inclusion: this time, environmental sustainability is also addressed as a fundamental pillar of global wellbeing.</a:t>
            </a:r>
          </a:p>
        </p:txBody>
      </p:sp>
    </p:spTree>
    <p:extLst>
      <p:ext uri="{BB962C8B-B14F-4D97-AF65-F5344CB8AC3E}">
        <p14:creationId xmlns:p14="http://schemas.microsoft.com/office/powerpoint/2010/main" val="276621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689"/>
            <a:ext cx="9905998" cy="1066591"/>
          </a:xfrm>
        </p:spPr>
        <p:txBody>
          <a:bodyPr/>
          <a:lstStyle/>
          <a:p>
            <a:r>
              <a:rPr lang="en-US" dirty="0" smtClean="0"/>
              <a:t>Key Success Factors for realizing SDG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97280"/>
            <a:ext cx="10353902" cy="555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SDGs are achievable, but they require </a:t>
            </a:r>
            <a:r>
              <a:rPr lang="en-US" dirty="0">
                <a:solidFill>
                  <a:srgbClr val="FFFF00"/>
                </a:solidFill>
              </a:rPr>
              <a:t>a breakthrough </a:t>
            </a:r>
            <a:r>
              <a:rPr lang="en-US" dirty="0"/>
              <a:t>in both the </a:t>
            </a:r>
            <a:r>
              <a:rPr lang="en-US" dirty="0">
                <a:solidFill>
                  <a:srgbClr val="FFFF00"/>
                </a:solidFill>
              </a:rPr>
              <a:t>speed and degree of progress.</a:t>
            </a:r>
          </a:p>
          <a:p>
            <a:r>
              <a:rPr lang="en-US" dirty="0"/>
              <a:t>Meeting these global ‘stretch’ goals calls for a </a:t>
            </a:r>
            <a:r>
              <a:rPr lang="en-US" dirty="0">
                <a:solidFill>
                  <a:srgbClr val="FFFF00"/>
                </a:solidFill>
              </a:rPr>
              <a:t>transformation of societies far deeper and faster than in the past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Radical speed improvement</a:t>
            </a:r>
            <a:r>
              <a:rPr lang="en-US" dirty="0" smtClean="0"/>
              <a:t> envisaged rather than having Business-As-Usual </a:t>
            </a:r>
            <a:r>
              <a:rPr lang="en-US" dirty="0"/>
              <a:t>(BAU) approach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2030 Agenda also requires </a:t>
            </a:r>
            <a:r>
              <a:rPr lang="en-US" dirty="0">
                <a:solidFill>
                  <a:srgbClr val="FFFF00"/>
                </a:solidFill>
              </a:rPr>
              <a:t>far greater engagement of the private sector</a:t>
            </a:r>
            <a:r>
              <a:rPr lang="en-US" dirty="0"/>
              <a:t>, in particular in the provision of </a:t>
            </a:r>
            <a:r>
              <a:rPr lang="en-US" dirty="0" smtClean="0">
                <a:solidFill>
                  <a:srgbClr val="FFFF00"/>
                </a:solidFill>
              </a:rPr>
              <a:t>technological </a:t>
            </a:r>
            <a:r>
              <a:rPr lang="en-US" dirty="0">
                <a:solidFill>
                  <a:srgbClr val="FFFF00"/>
                </a:solidFill>
              </a:rPr>
              <a:t>solutions </a:t>
            </a:r>
            <a:r>
              <a:rPr lang="en-US" dirty="0"/>
              <a:t>that can deliver change in </a:t>
            </a:r>
            <a:r>
              <a:rPr lang="en-US" dirty="0">
                <a:solidFill>
                  <a:srgbClr val="FFFF00"/>
                </a:solidFill>
              </a:rPr>
              <a:t>prioritized areas</a:t>
            </a:r>
            <a:r>
              <a:rPr lang="en-US" dirty="0"/>
              <a:t>. </a:t>
            </a:r>
          </a:p>
          <a:p>
            <a:r>
              <a:rPr lang="en-US" dirty="0"/>
              <a:t>Governments need to harness all the tools at their </a:t>
            </a:r>
            <a:r>
              <a:rPr lang="en-US" dirty="0">
                <a:solidFill>
                  <a:srgbClr val="FFFF00"/>
                </a:solidFill>
              </a:rPr>
              <a:t>disposition—technology, investment, policy and partnerships</a:t>
            </a:r>
            <a:r>
              <a:rPr lang="en-US" dirty="0"/>
              <a:t>— </a:t>
            </a:r>
            <a:r>
              <a:rPr lang="en-US" dirty="0" smtClean="0"/>
              <a:t>as </a:t>
            </a:r>
            <a:r>
              <a:rPr lang="en-US" dirty="0"/>
              <a:t>key means of implementation to deliver the necessary step change in trajectory.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7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1" y="0"/>
            <a:ext cx="10607040" cy="875211"/>
          </a:xfrm>
        </p:spPr>
        <p:txBody>
          <a:bodyPr/>
          <a:lstStyle/>
          <a:p>
            <a:r>
              <a:rPr lang="en-US" dirty="0" smtClean="0"/>
              <a:t>Financial implications of </a:t>
            </a:r>
            <a:r>
              <a:rPr lang="en-US" dirty="0" err="1" smtClean="0"/>
              <a:t>sdg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1" y="1188720"/>
            <a:ext cx="10267406" cy="4245429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FFFF00"/>
                </a:solidFill>
              </a:rPr>
              <a:t>USD 5-7 trillion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per year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Total Investment need in developing countries alone: </a:t>
            </a:r>
            <a:r>
              <a:rPr lang="en-US" dirty="0" smtClean="0">
                <a:solidFill>
                  <a:srgbClr val="FFFF00"/>
                </a:solidFill>
              </a:rPr>
              <a:t>USD 3.9 trillion per year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Major areas: </a:t>
            </a:r>
            <a:r>
              <a:rPr lang="en-US" dirty="0" smtClean="0">
                <a:solidFill>
                  <a:srgbClr val="FFFF00"/>
                </a:solidFill>
              </a:rPr>
              <a:t>Basic infrastructure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(Road, rail, ports, power stations, water &amp; sanitation), </a:t>
            </a:r>
            <a:r>
              <a:rPr lang="en-US" dirty="0" smtClean="0">
                <a:solidFill>
                  <a:srgbClr val="FFFF00"/>
                </a:solidFill>
              </a:rPr>
              <a:t>food security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(agriculture, rural development), climate change mitigation &amp; adaptation, health,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edication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Current investment in these sectors: USD 1.4 trillion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FFFF00"/>
                </a:solidFill>
              </a:rPr>
              <a:t>Investment gap USD 2.5 trillion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						(Source: UNCTAD, 2014) </a:t>
            </a:r>
            <a:endParaRPr lang="en-US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0"/>
            <a:ext cx="11103427" cy="1025193"/>
          </a:xfrm>
        </p:spPr>
        <p:txBody>
          <a:bodyPr/>
          <a:lstStyle/>
          <a:p>
            <a:r>
              <a:rPr lang="en-US" dirty="0"/>
              <a:t>Financial implications of </a:t>
            </a:r>
            <a:r>
              <a:rPr lang="en-US" dirty="0" err="1" smtClean="0"/>
              <a:t>sdg</a:t>
            </a:r>
            <a:r>
              <a:rPr lang="en-US" dirty="0" smtClean="0"/>
              <a:t> – Indian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7" y="868681"/>
            <a:ext cx="9274628" cy="431727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FF00"/>
                </a:solidFill>
              </a:rPr>
              <a:t>USD 8.5 trillion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(INR 533 lakh crores) over the mandated 15 years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Every year average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requirement will be </a:t>
            </a:r>
            <a:r>
              <a:rPr lang="en-US" dirty="0" smtClean="0">
                <a:solidFill>
                  <a:srgbClr val="FFFF00"/>
                </a:solidFill>
              </a:rPr>
              <a:t>USD 565billion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/ INR 36 lakh Crores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Public finances alone would be inadequate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Need to </a:t>
            </a:r>
            <a:r>
              <a:rPr lang="en-US" dirty="0" smtClean="0">
                <a:solidFill>
                  <a:srgbClr val="FFFF00"/>
                </a:solidFill>
              </a:rPr>
              <a:t>innovate in policy strategies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 use both </a:t>
            </a:r>
            <a:r>
              <a:rPr lang="en-US" dirty="0" smtClean="0">
                <a:solidFill>
                  <a:srgbClr val="FFFF00"/>
                </a:solidFill>
              </a:rPr>
              <a:t>public &amp; private finance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achieving SDG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6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999" y="0"/>
            <a:ext cx="1026117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-309891"/>
            <a:ext cx="9905998" cy="1478570"/>
          </a:xfrm>
        </p:spPr>
        <p:txBody>
          <a:bodyPr/>
          <a:lstStyle/>
          <a:p>
            <a:r>
              <a:rPr lang="en-US" dirty="0" smtClean="0"/>
              <a:t>‘future </a:t>
            </a:r>
            <a:r>
              <a:rPr lang="en-US" dirty="0"/>
              <a:t>of </a:t>
            </a:r>
            <a:r>
              <a:rPr lang="en-US" dirty="0" err="1" smtClean="0"/>
              <a:t>ict</a:t>
            </a:r>
            <a:r>
              <a:rPr lang="en-US" dirty="0" smtClean="0"/>
              <a:t>’ facilitates Achieving SDG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4847"/>
            <a:ext cx="3900851" cy="31089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Mobile broadband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Internet </a:t>
            </a:r>
            <a:r>
              <a:rPr lang="en-US" dirty="0"/>
              <a:t>of Things (</a:t>
            </a:r>
            <a:r>
              <a:rPr lang="en-US" dirty="0" err="1"/>
              <a:t>IoT</a:t>
            </a:r>
            <a:r>
              <a:rPr lang="en-US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Robotics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Artificial intelligence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3-D printing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28407" y="1214845"/>
            <a:ext cx="3900851" cy="32573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healthcare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energy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agriculture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environmental monitoring and protection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7761" y="4472242"/>
            <a:ext cx="3008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Future advances in ICTs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2306" y="3277180"/>
            <a:ext cx="2132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tools for additional, unprecedented advances in </a:t>
            </a:r>
            <a:r>
              <a:rPr lang="en-US" sz="2000" dirty="0" smtClean="0"/>
              <a:t>-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5042263" y="2377440"/>
            <a:ext cx="1986144" cy="121484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</TotalTime>
  <Words>951</Words>
  <Application>Microsoft Macintosh PowerPoint</Application>
  <PresentationFormat>Custom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Circuit</vt:lpstr>
      <vt:lpstr>The Role of Private Sector in Mobilizing ICTs for Sustainable Development Goals (SDGs) </vt:lpstr>
      <vt:lpstr>The Role of Private Sector in Mobilizing ICTs for Sustainable Development Goals (SDGs) </vt:lpstr>
      <vt:lpstr>Relevant sustainable development goals</vt:lpstr>
      <vt:lpstr>Mdg &amp; sdg</vt:lpstr>
      <vt:lpstr>Key Success Factors for realizing SDG</vt:lpstr>
      <vt:lpstr>Financial implications of sdg</vt:lpstr>
      <vt:lpstr>Financial implications of sdg – Indian Perspective</vt:lpstr>
      <vt:lpstr>PowerPoint Presentation</vt:lpstr>
      <vt:lpstr>‘future of ict’ facilitates Achieving SDG</vt:lpstr>
      <vt:lpstr>Private sector – an integral part of Governance eco-system</vt:lpstr>
      <vt:lpstr>How ICT can help: Five ways  </vt:lpstr>
      <vt:lpstr>Interconnected Components of Successful ICT Deployment</vt:lpstr>
      <vt:lpstr>Enabling ICT framework for achieving sdg ….</vt:lpstr>
      <vt:lpstr>9 pillars of digital india</vt:lpstr>
      <vt:lpstr>Digital india – perfect blend of public private partnerships (Infrastructure ~ Services~ Empowerment)</vt:lpstr>
      <vt:lpstr>Digital india – perfect blend of public private partnerships (Infrastructure ~ Services~Empowerment)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Private Sector in Mobilizing ICTs for Sustainable Development Goals (SDGs)</dc:title>
  <dc:creator>NIC</dc:creator>
  <cp:lastModifiedBy>Deniz Susar</cp:lastModifiedBy>
  <cp:revision>35</cp:revision>
  <dcterms:created xsi:type="dcterms:W3CDTF">2017-05-21T17:39:41Z</dcterms:created>
  <dcterms:modified xsi:type="dcterms:W3CDTF">2017-06-12T09:47:58Z</dcterms:modified>
</cp:coreProperties>
</file>