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14"/>
  </p:notesMasterIdLst>
  <p:handoutMasterIdLst>
    <p:handoutMasterId r:id="rId15"/>
  </p:handoutMasterIdLst>
  <p:sldIdLst>
    <p:sldId id="741" r:id="rId2"/>
    <p:sldId id="754" r:id="rId3"/>
    <p:sldId id="753" r:id="rId4"/>
    <p:sldId id="752" r:id="rId5"/>
    <p:sldId id="755" r:id="rId6"/>
    <p:sldId id="757" r:id="rId7"/>
    <p:sldId id="759" r:id="rId8"/>
    <p:sldId id="756" r:id="rId9"/>
    <p:sldId id="760" r:id="rId10"/>
    <p:sldId id="758" r:id="rId11"/>
    <p:sldId id="751" r:id="rId12"/>
    <p:sldId id="761" r:id="rId13"/>
  </p:sldIdLst>
  <p:sldSz cx="12192000" cy="6858000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miz Uddin" initials="RU" lastIdx="2" clrIdx="0">
    <p:extLst>
      <p:ext uri="{19B8F6BF-5375-455C-9EA6-DF929625EA0E}">
        <p15:presenceInfo xmlns:p15="http://schemas.microsoft.com/office/powerpoint/2012/main" userId="Ramiz Udd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00"/>
    <a:srgbClr val="B6DF89"/>
    <a:srgbClr val="FF6600"/>
    <a:srgbClr val="CC0066"/>
    <a:srgbClr val="FF3300"/>
    <a:srgbClr val="0099CC"/>
    <a:srgbClr val="CC3300"/>
    <a:srgbClr val="CC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87085" autoAdjust="0"/>
  </p:normalViewPr>
  <p:slideViewPr>
    <p:cSldViewPr>
      <p:cViewPr varScale="1">
        <p:scale>
          <a:sx n="64" d="100"/>
          <a:sy n="64" d="100"/>
        </p:scale>
        <p:origin x="127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7F3606-2456-464E-97DF-E41F6E861C6B}" type="doc">
      <dgm:prSet loTypeId="urn:microsoft.com/office/officeart/2011/layout/HexagonRadial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F8779EDB-8DB6-40D8-BDE0-633F01091304}">
      <dgm:prSet phldrT="[Text]" custT="1"/>
      <dgm:spPr>
        <a:solidFill>
          <a:schemeClr val="lt1">
            <a:hueOff val="0"/>
            <a:satOff val="0"/>
            <a:lumOff val="0"/>
            <a:alpha val="77000"/>
          </a:schemeClr>
        </a:solidFill>
      </dgm:spPr>
      <dgm:t>
        <a:bodyPr/>
        <a:lstStyle/>
        <a:p>
          <a:endParaRPr lang="en-US" sz="2000" b="1" u="none" dirty="0">
            <a:solidFill>
              <a:srgbClr val="C00000"/>
            </a:solidFill>
            <a:latin typeface="+mn-lt"/>
          </a:endParaRPr>
        </a:p>
        <a:p>
          <a:r>
            <a:rPr lang="en-US" sz="2000" b="1" u="none" dirty="0">
              <a:solidFill>
                <a:srgbClr val="C00000"/>
              </a:solidFill>
              <a:latin typeface="+mn-lt"/>
            </a:rPr>
            <a:t>Coordination for ICT-Supported National Development</a:t>
          </a:r>
          <a:endParaRPr lang="en-US" sz="2000" u="none" dirty="0">
            <a:solidFill>
              <a:srgbClr val="C00000"/>
            </a:solidFill>
          </a:endParaRPr>
        </a:p>
      </dgm:t>
    </dgm:pt>
    <dgm:pt modelId="{CACD41E8-C4E3-46D4-86B0-C5362B7CC473}" type="parTrans" cxnId="{F45ACE9A-220B-4AA9-8D9D-08A8D5E7BE36}">
      <dgm:prSet/>
      <dgm:spPr/>
      <dgm:t>
        <a:bodyPr/>
        <a:lstStyle/>
        <a:p>
          <a:endParaRPr lang="en-US" sz="1100" u="none"/>
        </a:p>
      </dgm:t>
    </dgm:pt>
    <dgm:pt modelId="{4D1E5EA7-FFB4-4306-AF9A-2C855C5C7334}" type="sibTrans" cxnId="{F45ACE9A-220B-4AA9-8D9D-08A8D5E7BE36}">
      <dgm:prSet/>
      <dgm:spPr/>
      <dgm:t>
        <a:bodyPr/>
        <a:lstStyle/>
        <a:p>
          <a:endParaRPr lang="en-US" sz="1100" u="none"/>
        </a:p>
      </dgm:t>
    </dgm:pt>
    <dgm:pt modelId="{7F08D583-C85A-4BBC-BF50-7E4ACDC3B661}">
      <dgm:prSet phldrT="[Text]" custT="1"/>
      <dgm:spPr>
        <a:solidFill>
          <a:schemeClr val="lt1">
            <a:hueOff val="0"/>
            <a:satOff val="0"/>
            <a:lumOff val="0"/>
            <a:alpha val="77000"/>
          </a:schemeClr>
        </a:solidFill>
      </dgm:spPr>
      <dgm:t>
        <a:bodyPr/>
        <a:lstStyle/>
        <a:p>
          <a:r>
            <a:rPr lang="en-US" sz="2000" b="1" u="none" dirty="0">
              <a:solidFill>
                <a:schemeClr val="tx1"/>
              </a:solidFill>
            </a:rPr>
            <a:t>National </a:t>
          </a:r>
          <a:br>
            <a:rPr lang="en-US" sz="2000" b="1" u="none" dirty="0">
              <a:solidFill>
                <a:schemeClr val="tx1"/>
              </a:solidFill>
            </a:rPr>
          </a:br>
          <a:r>
            <a:rPr lang="en-US" sz="2000" b="1" u="none" dirty="0">
              <a:solidFill>
                <a:schemeClr val="tx1"/>
              </a:solidFill>
            </a:rPr>
            <a:t>5-Year Plans (Planning Commission)</a:t>
          </a:r>
          <a:endParaRPr lang="en-US" sz="1800" u="none" dirty="0"/>
        </a:p>
      </dgm:t>
    </dgm:pt>
    <dgm:pt modelId="{E0FACB0B-9713-467B-828E-2C035BCF416D}" type="parTrans" cxnId="{B54BCA05-006D-4725-8ED6-E7CAF7F2A100}">
      <dgm:prSet/>
      <dgm:spPr/>
      <dgm:t>
        <a:bodyPr/>
        <a:lstStyle/>
        <a:p>
          <a:endParaRPr lang="en-US" sz="1100" u="none"/>
        </a:p>
      </dgm:t>
    </dgm:pt>
    <dgm:pt modelId="{FEF33F81-BB4A-4E7E-A2F1-4604ADC8073C}" type="sibTrans" cxnId="{B54BCA05-006D-4725-8ED6-E7CAF7F2A100}">
      <dgm:prSet/>
      <dgm:spPr/>
      <dgm:t>
        <a:bodyPr/>
        <a:lstStyle/>
        <a:p>
          <a:endParaRPr lang="en-US" sz="1100" u="none"/>
        </a:p>
      </dgm:t>
    </dgm:pt>
    <dgm:pt modelId="{83D7F319-8375-47D8-B2A3-10F5198DDB7C}">
      <dgm:prSet phldrT="[Text]" custT="1"/>
      <dgm:spPr>
        <a:solidFill>
          <a:schemeClr val="lt1">
            <a:hueOff val="0"/>
            <a:satOff val="0"/>
            <a:lumOff val="0"/>
            <a:alpha val="77000"/>
          </a:schemeClr>
        </a:solidFill>
      </dgm:spPr>
      <dgm:t>
        <a:bodyPr/>
        <a:lstStyle/>
        <a:p>
          <a:r>
            <a:rPr lang="en-US" sz="2000" b="1" u="none" dirty="0">
              <a:solidFill>
                <a:schemeClr val="tx1"/>
              </a:solidFill>
            </a:rPr>
            <a:t>SDG Planning and Localization (PMO) </a:t>
          </a:r>
          <a:endParaRPr lang="en-US" sz="1800" u="none" dirty="0"/>
        </a:p>
      </dgm:t>
    </dgm:pt>
    <dgm:pt modelId="{8A778B41-4112-438D-A802-BC2C960342AD}" type="parTrans" cxnId="{BF83863D-7AF7-4054-91AF-C08F4BFD49D6}">
      <dgm:prSet/>
      <dgm:spPr/>
      <dgm:t>
        <a:bodyPr/>
        <a:lstStyle/>
        <a:p>
          <a:endParaRPr lang="en-US" sz="1100" u="none"/>
        </a:p>
      </dgm:t>
    </dgm:pt>
    <dgm:pt modelId="{2C99176B-6F32-4D17-8639-220DF73D947E}" type="sibTrans" cxnId="{BF83863D-7AF7-4054-91AF-C08F4BFD49D6}">
      <dgm:prSet/>
      <dgm:spPr/>
      <dgm:t>
        <a:bodyPr/>
        <a:lstStyle/>
        <a:p>
          <a:endParaRPr lang="en-US" sz="1100" u="none"/>
        </a:p>
      </dgm:t>
    </dgm:pt>
    <dgm:pt modelId="{99A1CA8F-18AE-4660-A439-374DB471B47E}">
      <dgm:prSet phldrT="[Text]" custT="1"/>
      <dgm:spPr>
        <a:solidFill>
          <a:schemeClr val="lt1">
            <a:hueOff val="0"/>
            <a:satOff val="0"/>
            <a:lumOff val="0"/>
            <a:alpha val="77000"/>
          </a:schemeClr>
        </a:solidFill>
      </dgm:spPr>
      <dgm:t>
        <a:bodyPr/>
        <a:lstStyle/>
        <a:p>
          <a:r>
            <a:rPr lang="en-US" sz="2000" b="1" u="none" dirty="0">
              <a:solidFill>
                <a:schemeClr val="tx1"/>
              </a:solidFill>
            </a:rPr>
            <a:t>ICT Strategy and Policy (ICT &amp; Telecom Ministry)</a:t>
          </a:r>
          <a:endParaRPr lang="en-US" sz="1800" u="none" dirty="0"/>
        </a:p>
      </dgm:t>
    </dgm:pt>
    <dgm:pt modelId="{1B59DC5C-5702-42B3-9198-AABDC2BED704}" type="parTrans" cxnId="{5B57CF9B-BE1F-4AD0-908A-CE2915BF3446}">
      <dgm:prSet/>
      <dgm:spPr/>
      <dgm:t>
        <a:bodyPr/>
        <a:lstStyle/>
        <a:p>
          <a:endParaRPr lang="en-US" sz="1100" u="none"/>
        </a:p>
      </dgm:t>
    </dgm:pt>
    <dgm:pt modelId="{F3DD0B37-198B-4DBF-B9D3-192E1C828303}" type="sibTrans" cxnId="{5B57CF9B-BE1F-4AD0-908A-CE2915BF3446}">
      <dgm:prSet/>
      <dgm:spPr/>
      <dgm:t>
        <a:bodyPr/>
        <a:lstStyle/>
        <a:p>
          <a:endParaRPr lang="en-US" sz="1100" u="none"/>
        </a:p>
      </dgm:t>
    </dgm:pt>
    <dgm:pt modelId="{35DF0ED6-835D-492D-BBDE-83D68578525A}">
      <dgm:prSet phldrT="[Text]" custT="1"/>
      <dgm:spPr>
        <a:solidFill>
          <a:schemeClr val="lt1">
            <a:hueOff val="0"/>
            <a:satOff val="0"/>
            <a:lumOff val="0"/>
            <a:alpha val="77000"/>
          </a:schemeClr>
        </a:solidFill>
      </dgm:spPr>
      <dgm:t>
        <a:bodyPr/>
        <a:lstStyle/>
        <a:p>
          <a:r>
            <a:rPr lang="en-US" sz="2000" b="1" u="none" dirty="0">
              <a:solidFill>
                <a:schemeClr val="tx1"/>
              </a:solidFill>
            </a:rPr>
            <a:t>ICT in Education Master Plan</a:t>
          </a:r>
        </a:p>
        <a:p>
          <a:r>
            <a:rPr lang="en-US" sz="2000" b="1" u="none" dirty="0">
              <a:solidFill>
                <a:schemeClr val="tx1"/>
              </a:solidFill>
            </a:rPr>
            <a:t>(Ministry of Education)</a:t>
          </a:r>
          <a:endParaRPr lang="en-US" sz="2000" u="none" dirty="0"/>
        </a:p>
      </dgm:t>
    </dgm:pt>
    <dgm:pt modelId="{8DD969AA-2877-43B6-AB28-BB2BF82B16D1}" type="parTrans" cxnId="{6EA4E96A-D00C-40A8-8851-617864892DBC}">
      <dgm:prSet/>
      <dgm:spPr/>
      <dgm:t>
        <a:bodyPr/>
        <a:lstStyle/>
        <a:p>
          <a:endParaRPr lang="en-US" sz="1100" u="none"/>
        </a:p>
      </dgm:t>
    </dgm:pt>
    <dgm:pt modelId="{AA10848E-4E96-4B8F-80CF-67A5EB56C5ED}" type="sibTrans" cxnId="{6EA4E96A-D00C-40A8-8851-617864892DBC}">
      <dgm:prSet/>
      <dgm:spPr/>
      <dgm:t>
        <a:bodyPr/>
        <a:lstStyle/>
        <a:p>
          <a:endParaRPr lang="en-US" sz="1100" u="none"/>
        </a:p>
      </dgm:t>
    </dgm:pt>
    <dgm:pt modelId="{5BB595C6-EFCE-41DB-A575-6E3B33D43151}">
      <dgm:prSet phldrT="[Text]" custT="1"/>
      <dgm:spPr>
        <a:solidFill>
          <a:schemeClr val="lt1">
            <a:hueOff val="0"/>
            <a:satOff val="0"/>
            <a:lumOff val="0"/>
            <a:alpha val="77000"/>
          </a:schemeClr>
        </a:solidFill>
      </dgm:spPr>
      <dgm:t>
        <a:bodyPr/>
        <a:lstStyle/>
        <a:p>
          <a:r>
            <a:rPr lang="en-US" sz="2000" b="1" u="none" dirty="0">
              <a:solidFill>
                <a:schemeClr val="tx1"/>
              </a:solidFill>
            </a:rPr>
            <a:t>Annual Performance Agreement (Cabinet Division)</a:t>
          </a:r>
          <a:endParaRPr lang="en-US" sz="2000" u="none" dirty="0"/>
        </a:p>
      </dgm:t>
    </dgm:pt>
    <dgm:pt modelId="{820B16E3-7265-4B17-A2B3-502DE570D815}" type="parTrans" cxnId="{3CBC2EAE-5347-425F-8C84-0A7B08895EB3}">
      <dgm:prSet/>
      <dgm:spPr/>
      <dgm:t>
        <a:bodyPr/>
        <a:lstStyle/>
        <a:p>
          <a:endParaRPr lang="en-US" sz="1100" u="none"/>
        </a:p>
      </dgm:t>
    </dgm:pt>
    <dgm:pt modelId="{DA4DE576-5670-4721-8722-FECC5702AEAC}" type="sibTrans" cxnId="{3CBC2EAE-5347-425F-8C84-0A7B08895EB3}">
      <dgm:prSet/>
      <dgm:spPr/>
      <dgm:t>
        <a:bodyPr/>
        <a:lstStyle/>
        <a:p>
          <a:endParaRPr lang="en-US" sz="1100" u="none"/>
        </a:p>
      </dgm:t>
    </dgm:pt>
    <dgm:pt modelId="{EAE99085-8525-4219-890C-649AFB63CC3C}">
      <dgm:prSet phldrT="[Text]" custT="1"/>
      <dgm:spPr>
        <a:solidFill>
          <a:schemeClr val="lt1">
            <a:hueOff val="0"/>
            <a:satOff val="0"/>
            <a:lumOff val="0"/>
            <a:alpha val="77000"/>
          </a:schemeClr>
        </a:solidFill>
      </dgm:spPr>
      <dgm:t>
        <a:bodyPr/>
        <a:lstStyle/>
        <a:p>
          <a:r>
            <a:rPr lang="en-US" sz="2000" b="1" u="none" dirty="0">
              <a:solidFill>
                <a:schemeClr val="tx1"/>
              </a:solidFill>
            </a:rPr>
            <a:t>Bottom-Up Innovation Ecosystem </a:t>
          </a:r>
        </a:p>
        <a:p>
          <a:r>
            <a:rPr lang="en-US" sz="2000" b="1" u="none" dirty="0">
              <a:solidFill>
                <a:schemeClr val="tx1"/>
              </a:solidFill>
            </a:rPr>
            <a:t>(a2i, PMO)</a:t>
          </a:r>
          <a:endParaRPr lang="en-US" sz="2000" u="none" dirty="0"/>
        </a:p>
      </dgm:t>
    </dgm:pt>
    <dgm:pt modelId="{876FACC0-B4F8-47E4-991F-A99CFFC3B980}" type="parTrans" cxnId="{7E4E5E39-00FC-4BA4-B4CB-241A994AEBE0}">
      <dgm:prSet/>
      <dgm:spPr/>
      <dgm:t>
        <a:bodyPr/>
        <a:lstStyle/>
        <a:p>
          <a:endParaRPr lang="en-US" sz="1100" u="none"/>
        </a:p>
      </dgm:t>
    </dgm:pt>
    <dgm:pt modelId="{921A906E-700A-4C7A-BFB0-AAEC40FD658E}" type="sibTrans" cxnId="{7E4E5E39-00FC-4BA4-B4CB-241A994AEBE0}">
      <dgm:prSet/>
      <dgm:spPr/>
      <dgm:t>
        <a:bodyPr/>
        <a:lstStyle/>
        <a:p>
          <a:endParaRPr lang="en-US" sz="1100" u="none"/>
        </a:p>
      </dgm:t>
    </dgm:pt>
    <dgm:pt modelId="{4A1CF110-B104-497E-A99D-68C2CD626F67}" type="pres">
      <dgm:prSet presAssocID="{617F3606-2456-464E-97DF-E41F6E861C6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3BC5A74-F30A-47FE-B6A9-9EBD5283C745}" type="pres">
      <dgm:prSet presAssocID="{F8779EDB-8DB6-40D8-BDE0-633F01091304}" presName="Parent" presStyleLbl="node0" presStyleIdx="0" presStyleCnt="1" custLinFactNeighborX="2232" custLinFactNeighborY="-1712">
        <dgm:presLayoutVars>
          <dgm:chMax val="6"/>
          <dgm:chPref val="6"/>
        </dgm:presLayoutVars>
      </dgm:prSet>
      <dgm:spPr/>
    </dgm:pt>
    <dgm:pt modelId="{07D12EEE-F7FF-4B28-8BB0-E4DD6E0B81D1}" type="pres">
      <dgm:prSet presAssocID="{7F08D583-C85A-4BBC-BF50-7E4ACDC3B661}" presName="Accent1" presStyleCnt="0"/>
      <dgm:spPr/>
    </dgm:pt>
    <dgm:pt modelId="{29EC5B57-064F-423D-98F9-BF366BF364C9}" type="pres">
      <dgm:prSet presAssocID="{7F08D583-C85A-4BBC-BF50-7E4ACDC3B661}" presName="Accent" presStyleLbl="bgShp" presStyleIdx="0" presStyleCnt="6"/>
      <dgm:spPr/>
    </dgm:pt>
    <dgm:pt modelId="{4AB5D9D9-6E6E-47BB-98C9-11224DDD7786}" type="pres">
      <dgm:prSet presAssocID="{7F08D583-C85A-4BBC-BF50-7E4ACDC3B661}" presName="Child1" presStyleLbl="node1" presStyleIdx="0" presStyleCnt="6" custScaleX="104232">
        <dgm:presLayoutVars>
          <dgm:chMax val="0"/>
          <dgm:chPref val="0"/>
          <dgm:bulletEnabled val="1"/>
        </dgm:presLayoutVars>
      </dgm:prSet>
      <dgm:spPr/>
    </dgm:pt>
    <dgm:pt modelId="{89789349-8408-45AB-9CB6-6D82AFF0E9EE}" type="pres">
      <dgm:prSet presAssocID="{83D7F319-8375-47D8-B2A3-10F5198DDB7C}" presName="Accent2" presStyleCnt="0"/>
      <dgm:spPr/>
    </dgm:pt>
    <dgm:pt modelId="{B282D9D7-27EF-4D27-BEC1-B47FF235AE6D}" type="pres">
      <dgm:prSet presAssocID="{83D7F319-8375-47D8-B2A3-10F5198DDB7C}" presName="Accent" presStyleLbl="bgShp" presStyleIdx="1" presStyleCnt="6"/>
      <dgm:spPr>
        <a:solidFill>
          <a:srgbClr val="C00000">
            <a:alpha val="70000"/>
          </a:srgbClr>
        </a:solidFill>
      </dgm:spPr>
    </dgm:pt>
    <dgm:pt modelId="{F5E5DCA4-FDFC-487B-8E49-B24C51D1BB52}" type="pres">
      <dgm:prSet presAssocID="{83D7F319-8375-47D8-B2A3-10F5198DDB7C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E34ECFCC-D07F-48E4-B37B-A4BE9200A804}" type="pres">
      <dgm:prSet presAssocID="{99A1CA8F-18AE-4660-A439-374DB471B47E}" presName="Accent3" presStyleCnt="0"/>
      <dgm:spPr/>
    </dgm:pt>
    <dgm:pt modelId="{0EC457F2-E45D-4EA7-B82D-E526E342B2CE}" type="pres">
      <dgm:prSet presAssocID="{99A1CA8F-18AE-4660-A439-374DB471B47E}" presName="Accent" presStyleLbl="bgShp" presStyleIdx="2" presStyleCnt="6"/>
      <dgm:spPr>
        <a:solidFill>
          <a:srgbClr val="C00000">
            <a:alpha val="70000"/>
          </a:srgbClr>
        </a:solidFill>
      </dgm:spPr>
    </dgm:pt>
    <dgm:pt modelId="{8074D184-7473-4A89-8416-8DF04840EF31}" type="pres">
      <dgm:prSet presAssocID="{99A1CA8F-18AE-4660-A439-374DB471B47E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789D244-7B89-4096-BB8B-98AC288628F5}" type="pres">
      <dgm:prSet presAssocID="{35DF0ED6-835D-492D-BBDE-83D68578525A}" presName="Accent4" presStyleCnt="0"/>
      <dgm:spPr/>
    </dgm:pt>
    <dgm:pt modelId="{8B2E2576-6AC4-49DC-A5C0-CE7D30DC5F22}" type="pres">
      <dgm:prSet presAssocID="{35DF0ED6-835D-492D-BBDE-83D68578525A}" presName="Accent" presStyleLbl="bgShp" presStyleIdx="3" presStyleCnt="6"/>
      <dgm:spPr>
        <a:solidFill>
          <a:srgbClr val="C00000">
            <a:alpha val="70000"/>
          </a:srgbClr>
        </a:solidFill>
      </dgm:spPr>
    </dgm:pt>
    <dgm:pt modelId="{6161694B-B83D-440F-9560-14BB4000787A}" type="pres">
      <dgm:prSet presAssocID="{35DF0ED6-835D-492D-BBDE-83D68578525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1B5B1A30-150A-4324-8B48-44DDFE5827DF}" type="pres">
      <dgm:prSet presAssocID="{5BB595C6-EFCE-41DB-A575-6E3B33D43151}" presName="Accent5" presStyleCnt="0"/>
      <dgm:spPr/>
    </dgm:pt>
    <dgm:pt modelId="{8818660F-7514-49FD-899B-11929C43B0C9}" type="pres">
      <dgm:prSet presAssocID="{5BB595C6-EFCE-41DB-A575-6E3B33D43151}" presName="Accent" presStyleLbl="bgShp" presStyleIdx="4" presStyleCnt="6"/>
      <dgm:spPr>
        <a:solidFill>
          <a:srgbClr val="C00000">
            <a:alpha val="70000"/>
          </a:srgbClr>
        </a:solidFill>
      </dgm:spPr>
    </dgm:pt>
    <dgm:pt modelId="{2E5A99A4-600C-4C23-AE68-417836635497}" type="pres">
      <dgm:prSet presAssocID="{5BB595C6-EFCE-41DB-A575-6E3B33D43151}" presName="Child5" presStyleLbl="node1" presStyleIdx="4" presStyleCnt="6" custScaleX="114271">
        <dgm:presLayoutVars>
          <dgm:chMax val="0"/>
          <dgm:chPref val="0"/>
          <dgm:bulletEnabled val="1"/>
        </dgm:presLayoutVars>
      </dgm:prSet>
      <dgm:spPr/>
    </dgm:pt>
    <dgm:pt modelId="{D30A5F9D-363A-442C-AFCE-031D3556F83A}" type="pres">
      <dgm:prSet presAssocID="{EAE99085-8525-4219-890C-649AFB63CC3C}" presName="Accent6" presStyleCnt="0"/>
      <dgm:spPr/>
    </dgm:pt>
    <dgm:pt modelId="{DE3AFE9D-8DAA-4CFC-BF7E-AA23556C4DD0}" type="pres">
      <dgm:prSet presAssocID="{EAE99085-8525-4219-890C-649AFB63CC3C}" presName="Accent" presStyleLbl="bgShp" presStyleIdx="5" presStyleCnt="6"/>
      <dgm:spPr>
        <a:solidFill>
          <a:srgbClr val="C00000">
            <a:alpha val="70000"/>
          </a:srgbClr>
        </a:solidFill>
      </dgm:spPr>
    </dgm:pt>
    <dgm:pt modelId="{67D3CBFF-D19D-4F89-B472-26653FC8B43C}" type="pres">
      <dgm:prSet presAssocID="{EAE99085-8525-4219-890C-649AFB63CC3C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54BCA05-006D-4725-8ED6-E7CAF7F2A100}" srcId="{F8779EDB-8DB6-40D8-BDE0-633F01091304}" destId="{7F08D583-C85A-4BBC-BF50-7E4ACDC3B661}" srcOrd="0" destOrd="0" parTransId="{E0FACB0B-9713-467B-828E-2C035BCF416D}" sibTransId="{FEF33F81-BB4A-4E7E-A2F1-4604ADC8073C}"/>
    <dgm:cxn modelId="{E9F8F313-67BC-4A14-884C-E18A9E65D10D}" type="presOf" srcId="{617F3606-2456-464E-97DF-E41F6E861C6B}" destId="{4A1CF110-B104-497E-A99D-68C2CD626F67}" srcOrd="0" destOrd="0" presId="urn:microsoft.com/office/officeart/2011/layout/HexagonRadial"/>
    <dgm:cxn modelId="{7E4E5E39-00FC-4BA4-B4CB-241A994AEBE0}" srcId="{F8779EDB-8DB6-40D8-BDE0-633F01091304}" destId="{EAE99085-8525-4219-890C-649AFB63CC3C}" srcOrd="5" destOrd="0" parTransId="{876FACC0-B4F8-47E4-991F-A99CFFC3B980}" sibTransId="{921A906E-700A-4C7A-BFB0-AAEC40FD658E}"/>
    <dgm:cxn modelId="{BF83863D-7AF7-4054-91AF-C08F4BFD49D6}" srcId="{F8779EDB-8DB6-40D8-BDE0-633F01091304}" destId="{83D7F319-8375-47D8-B2A3-10F5198DDB7C}" srcOrd="1" destOrd="0" parTransId="{8A778B41-4112-438D-A802-BC2C960342AD}" sibTransId="{2C99176B-6F32-4D17-8639-220DF73D947E}"/>
    <dgm:cxn modelId="{6EA4E96A-D00C-40A8-8851-617864892DBC}" srcId="{F8779EDB-8DB6-40D8-BDE0-633F01091304}" destId="{35DF0ED6-835D-492D-BBDE-83D68578525A}" srcOrd="3" destOrd="0" parTransId="{8DD969AA-2877-43B6-AB28-BB2BF82B16D1}" sibTransId="{AA10848E-4E96-4B8F-80CF-67A5EB56C5ED}"/>
    <dgm:cxn modelId="{C7538250-6169-4226-9724-6CBF496F3EC0}" type="presOf" srcId="{EAE99085-8525-4219-890C-649AFB63CC3C}" destId="{67D3CBFF-D19D-4F89-B472-26653FC8B43C}" srcOrd="0" destOrd="0" presId="urn:microsoft.com/office/officeart/2011/layout/HexagonRadial"/>
    <dgm:cxn modelId="{DDD44D76-59C3-4DEB-9D11-85D2DCF29BA3}" type="presOf" srcId="{F8779EDB-8DB6-40D8-BDE0-633F01091304}" destId="{F3BC5A74-F30A-47FE-B6A9-9EBD5283C745}" srcOrd="0" destOrd="0" presId="urn:microsoft.com/office/officeart/2011/layout/HexagonRadial"/>
    <dgm:cxn modelId="{BBB6A176-9125-467E-86E6-0141ED3F0E3A}" type="presOf" srcId="{83D7F319-8375-47D8-B2A3-10F5198DDB7C}" destId="{F5E5DCA4-FDFC-487B-8E49-B24C51D1BB52}" srcOrd="0" destOrd="0" presId="urn:microsoft.com/office/officeart/2011/layout/HexagonRadial"/>
    <dgm:cxn modelId="{02D1B076-C2BB-4ADD-9C0B-1370D490CFC0}" type="presOf" srcId="{35DF0ED6-835D-492D-BBDE-83D68578525A}" destId="{6161694B-B83D-440F-9560-14BB4000787A}" srcOrd="0" destOrd="0" presId="urn:microsoft.com/office/officeart/2011/layout/HexagonRadial"/>
    <dgm:cxn modelId="{18B29C82-13B0-41C6-BB5F-834A486A72C9}" type="presOf" srcId="{7F08D583-C85A-4BBC-BF50-7E4ACDC3B661}" destId="{4AB5D9D9-6E6E-47BB-98C9-11224DDD7786}" srcOrd="0" destOrd="0" presId="urn:microsoft.com/office/officeart/2011/layout/HexagonRadial"/>
    <dgm:cxn modelId="{AD1E9596-21FC-49C6-AE55-1A454ED4E8B7}" type="presOf" srcId="{5BB595C6-EFCE-41DB-A575-6E3B33D43151}" destId="{2E5A99A4-600C-4C23-AE68-417836635497}" srcOrd="0" destOrd="0" presId="urn:microsoft.com/office/officeart/2011/layout/HexagonRadial"/>
    <dgm:cxn modelId="{F45ACE9A-220B-4AA9-8D9D-08A8D5E7BE36}" srcId="{617F3606-2456-464E-97DF-E41F6E861C6B}" destId="{F8779EDB-8DB6-40D8-BDE0-633F01091304}" srcOrd="0" destOrd="0" parTransId="{CACD41E8-C4E3-46D4-86B0-C5362B7CC473}" sibTransId="{4D1E5EA7-FFB4-4306-AF9A-2C855C5C7334}"/>
    <dgm:cxn modelId="{5B57CF9B-BE1F-4AD0-908A-CE2915BF3446}" srcId="{F8779EDB-8DB6-40D8-BDE0-633F01091304}" destId="{99A1CA8F-18AE-4660-A439-374DB471B47E}" srcOrd="2" destOrd="0" parTransId="{1B59DC5C-5702-42B3-9198-AABDC2BED704}" sibTransId="{F3DD0B37-198B-4DBF-B9D3-192E1C828303}"/>
    <dgm:cxn modelId="{3CBC2EAE-5347-425F-8C84-0A7B08895EB3}" srcId="{F8779EDB-8DB6-40D8-BDE0-633F01091304}" destId="{5BB595C6-EFCE-41DB-A575-6E3B33D43151}" srcOrd="4" destOrd="0" parTransId="{820B16E3-7265-4B17-A2B3-502DE570D815}" sibTransId="{DA4DE576-5670-4721-8722-FECC5702AEAC}"/>
    <dgm:cxn modelId="{99F430EE-9262-4F20-8811-F7ACC23CC14E}" type="presOf" srcId="{99A1CA8F-18AE-4660-A439-374DB471B47E}" destId="{8074D184-7473-4A89-8416-8DF04840EF31}" srcOrd="0" destOrd="0" presId="urn:microsoft.com/office/officeart/2011/layout/HexagonRadial"/>
    <dgm:cxn modelId="{265C0D15-B6F0-45E2-8C5F-BAD9F895B468}" type="presParOf" srcId="{4A1CF110-B104-497E-A99D-68C2CD626F67}" destId="{F3BC5A74-F30A-47FE-B6A9-9EBD5283C745}" srcOrd="0" destOrd="0" presId="urn:microsoft.com/office/officeart/2011/layout/HexagonRadial"/>
    <dgm:cxn modelId="{6AE7F795-1FAE-43A5-9B98-2D9598A4C73F}" type="presParOf" srcId="{4A1CF110-B104-497E-A99D-68C2CD626F67}" destId="{07D12EEE-F7FF-4B28-8BB0-E4DD6E0B81D1}" srcOrd="1" destOrd="0" presId="urn:microsoft.com/office/officeart/2011/layout/HexagonRadial"/>
    <dgm:cxn modelId="{E84375E8-6B1C-4721-B7FE-914814EC31D0}" type="presParOf" srcId="{07D12EEE-F7FF-4B28-8BB0-E4DD6E0B81D1}" destId="{29EC5B57-064F-423D-98F9-BF366BF364C9}" srcOrd="0" destOrd="0" presId="urn:microsoft.com/office/officeart/2011/layout/HexagonRadial"/>
    <dgm:cxn modelId="{FB77FB9D-836A-41AB-ABA4-25CE17D57AAF}" type="presParOf" srcId="{4A1CF110-B104-497E-A99D-68C2CD626F67}" destId="{4AB5D9D9-6E6E-47BB-98C9-11224DDD7786}" srcOrd="2" destOrd="0" presId="urn:microsoft.com/office/officeart/2011/layout/HexagonRadial"/>
    <dgm:cxn modelId="{F40B3F6C-F0A3-4789-BBFC-6E2CCE76617A}" type="presParOf" srcId="{4A1CF110-B104-497E-A99D-68C2CD626F67}" destId="{89789349-8408-45AB-9CB6-6D82AFF0E9EE}" srcOrd="3" destOrd="0" presId="urn:microsoft.com/office/officeart/2011/layout/HexagonRadial"/>
    <dgm:cxn modelId="{B9B88470-01BD-4DAE-A875-50DAE1FF4DF7}" type="presParOf" srcId="{89789349-8408-45AB-9CB6-6D82AFF0E9EE}" destId="{B282D9D7-27EF-4D27-BEC1-B47FF235AE6D}" srcOrd="0" destOrd="0" presId="urn:microsoft.com/office/officeart/2011/layout/HexagonRadial"/>
    <dgm:cxn modelId="{29A5655F-4133-425F-9673-B053D26D72D7}" type="presParOf" srcId="{4A1CF110-B104-497E-A99D-68C2CD626F67}" destId="{F5E5DCA4-FDFC-487B-8E49-B24C51D1BB52}" srcOrd="4" destOrd="0" presId="urn:microsoft.com/office/officeart/2011/layout/HexagonRadial"/>
    <dgm:cxn modelId="{AB7AAA36-9640-4CB8-969A-69FB7057D358}" type="presParOf" srcId="{4A1CF110-B104-497E-A99D-68C2CD626F67}" destId="{E34ECFCC-D07F-48E4-B37B-A4BE9200A804}" srcOrd="5" destOrd="0" presId="urn:microsoft.com/office/officeart/2011/layout/HexagonRadial"/>
    <dgm:cxn modelId="{3FB542FF-18E0-4863-B211-D89C0A2E9AE1}" type="presParOf" srcId="{E34ECFCC-D07F-48E4-B37B-A4BE9200A804}" destId="{0EC457F2-E45D-4EA7-B82D-E526E342B2CE}" srcOrd="0" destOrd="0" presId="urn:microsoft.com/office/officeart/2011/layout/HexagonRadial"/>
    <dgm:cxn modelId="{CF1AF85F-36AD-4507-9E4C-AEE933F702BD}" type="presParOf" srcId="{4A1CF110-B104-497E-A99D-68C2CD626F67}" destId="{8074D184-7473-4A89-8416-8DF04840EF31}" srcOrd="6" destOrd="0" presId="urn:microsoft.com/office/officeart/2011/layout/HexagonRadial"/>
    <dgm:cxn modelId="{BC8C6985-DFE8-4097-AA5B-73291E1F7CD6}" type="presParOf" srcId="{4A1CF110-B104-497E-A99D-68C2CD626F67}" destId="{0789D244-7B89-4096-BB8B-98AC288628F5}" srcOrd="7" destOrd="0" presId="urn:microsoft.com/office/officeart/2011/layout/HexagonRadial"/>
    <dgm:cxn modelId="{1C415BE4-E883-4B79-A2D3-1E7B125CF563}" type="presParOf" srcId="{0789D244-7B89-4096-BB8B-98AC288628F5}" destId="{8B2E2576-6AC4-49DC-A5C0-CE7D30DC5F22}" srcOrd="0" destOrd="0" presId="urn:microsoft.com/office/officeart/2011/layout/HexagonRadial"/>
    <dgm:cxn modelId="{153DF91F-B727-4974-80B0-BB5109369A86}" type="presParOf" srcId="{4A1CF110-B104-497E-A99D-68C2CD626F67}" destId="{6161694B-B83D-440F-9560-14BB4000787A}" srcOrd="8" destOrd="0" presId="urn:microsoft.com/office/officeart/2011/layout/HexagonRadial"/>
    <dgm:cxn modelId="{C16FF257-2369-487D-8906-4D6614A8A35A}" type="presParOf" srcId="{4A1CF110-B104-497E-A99D-68C2CD626F67}" destId="{1B5B1A30-150A-4324-8B48-44DDFE5827DF}" srcOrd="9" destOrd="0" presId="urn:microsoft.com/office/officeart/2011/layout/HexagonRadial"/>
    <dgm:cxn modelId="{2CBE187D-0BBF-4B4B-91EE-0DDF7CB3C055}" type="presParOf" srcId="{1B5B1A30-150A-4324-8B48-44DDFE5827DF}" destId="{8818660F-7514-49FD-899B-11929C43B0C9}" srcOrd="0" destOrd="0" presId="urn:microsoft.com/office/officeart/2011/layout/HexagonRadial"/>
    <dgm:cxn modelId="{3C1911B3-B871-43A6-BFF0-7BB9F437AF04}" type="presParOf" srcId="{4A1CF110-B104-497E-A99D-68C2CD626F67}" destId="{2E5A99A4-600C-4C23-AE68-417836635497}" srcOrd="10" destOrd="0" presId="urn:microsoft.com/office/officeart/2011/layout/HexagonRadial"/>
    <dgm:cxn modelId="{1B6F6719-D553-4CA7-A84D-A7762EF7F3DB}" type="presParOf" srcId="{4A1CF110-B104-497E-A99D-68C2CD626F67}" destId="{D30A5F9D-363A-442C-AFCE-031D3556F83A}" srcOrd="11" destOrd="0" presId="urn:microsoft.com/office/officeart/2011/layout/HexagonRadial"/>
    <dgm:cxn modelId="{AFDDDA4F-0E52-43B0-88D0-325F7EE28527}" type="presParOf" srcId="{D30A5F9D-363A-442C-AFCE-031D3556F83A}" destId="{DE3AFE9D-8DAA-4CFC-BF7E-AA23556C4DD0}" srcOrd="0" destOrd="0" presId="urn:microsoft.com/office/officeart/2011/layout/HexagonRadial"/>
    <dgm:cxn modelId="{55E904FC-4DE6-4E15-A028-135E682506A5}" type="presParOf" srcId="{4A1CF110-B104-497E-A99D-68C2CD626F67}" destId="{67D3CBFF-D19D-4F89-B472-26653FC8B43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1BF3EE-95C1-43D1-AB9E-F41F7420F7EA}" type="doc">
      <dgm:prSet loTypeId="urn:microsoft.com/office/officeart/2005/8/layout/gear1" loCatId="cycle" qsTypeId="urn:microsoft.com/office/officeart/2005/8/quickstyle/3d2" qsCatId="3D" csTypeId="urn:microsoft.com/office/officeart/2005/8/colors/accent1_2" csCatId="accent1" phldr="1"/>
      <dgm:spPr/>
    </dgm:pt>
    <dgm:pt modelId="{6F9EDBE8-5BC5-4AF4-BF4E-C973B481AD4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2000" dirty="0">
              <a:solidFill>
                <a:schemeClr val="bg1"/>
              </a:solidFill>
            </a:rPr>
            <a:t>South-South and Triangular Cooperation</a:t>
          </a:r>
        </a:p>
        <a:p>
          <a:r>
            <a:rPr lang="en-GB" sz="2000" dirty="0">
              <a:solidFill>
                <a:schemeClr val="bg1"/>
              </a:solidFill>
            </a:rPr>
            <a:t>(South-South Network for Public Service Innovation)</a:t>
          </a:r>
        </a:p>
      </dgm:t>
    </dgm:pt>
    <dgm:pt modelId="{0214BB95-7A4B-4955-BD80-BDC99EE86DE6}" type="parTrans" cxnId="{375AD856-130B-43EE-8E3A-D590B998ECF0}">
      <dgm:prSet/>
      <dgm:spPr/>
      <dgm:t>
        <a:bodyPr/>
        <a:lstStyle/>
        <a:p>
          <a:endParaRPr lang="en-GB" sz="2400"/>
        </a:p>
      </dgm:t>
    </dgm:pt>
    <dgm:pt modelId="{F5815AC2-CB08-4B06-833C-11DC579D86FE}" type="sibTrans" cxnId="{375AD856-130B-43EE-8E3A-D590B998ECF0}">
      <dgm:prSet/>
      <dgm:spPr/>
      <dgm:t>
        <a:bodyPr/>
        <a:lstStyle/>
        <a:p>
          <a:endParaRPr lang="en-GB" sz="2400"/>
        </a:p>
      </dgm:t>
    </dgm:pt>
    <dgm:pt modelId="{A59B0D11-073E-4D3E-BCCB-502AEDE75503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000" dirty="0"/>
            <a:t>Public Private People Partnership</a:t>
          </a:r>
        </a:p>
        <a:p>
          <a:r>
            <a:rPr lang="en-US" sz="2000" dirty="0"/>
            <a:t>(Whole-of-Society)</a:t>
          </a:r>
          <a:endParaRPr lang="en-GB" sz="2000" dirty="0"/>
        </a:p>
      </dgm:t>
    </dgm:pt>
    <dgm:pt modelId="{5812B8A8-F561-465E-BCFC-AEDF8DA53743}" type="parTrans" cxnId="{979F0EE6-D3C2-4F2C-8508-49F711CEFE80}">
      <dgm:prSet/>
      <dgm:spPr/>
      <dgm:t>
        <a:bodyPr/>
        <a:lstStyle/>
        <a:p>
          <a:endParaRPr lang="en-GB" sz="2400"/>
        </a:p>
      </dgm:t>
    </dgm:pt>
    <dgm:pt modelId="{894E6E14-1619-4FED-98C6-97ADDE6DD404}" type="sibTrans" cxnId="{979F0EE6-D3C2-4F2C-8508-49F711CEFE80}">
      <dgm:prSet/>
      <dgm:spPr/>
      <dgm:t>
        <a:bodyPr/>
        <a:lstStyle/>
        <a:p>
          <a:endParaRPr lang="en-GB" sz="2400"/>
        </a:p>
      </dgm:t>
    </dgm:pt>
    <dgm:pt modelId="{F553911D-5B73-4AC8-BC35-3A74E57F0C40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dirty="0"/>
            <a:t>Political Vision + Bureaucratic Machinery </a:t>
          </a:r>
        </a:p>
        <a:p>
          <a:r>
            <a:rPr lang="en-US" sz="2000" dirty="0"/>
            <a:t>(Whole-of-Government)</a:t>
          </a:r>
          <a:endParaRPr lang="en-GB" sz="2000" dirty="0"/>
        </a:p>
      </dgm:t>
    </dgm:pt>
    <dgm:pt modelId="{8093C59E-C9AA-4689-A159-F72F8207EAE9}" type="parTrans" cxnId="{69258B7D-AFBD-4E4C-A801-D9C786B3C244}">
      <dgm:prSet/>
      <dgm:spPr/>
      <dgm:t>
        <a:bodyPr/>
        <a:lstStyle/>
        <a:p>
          <a:endParaRPr lang="en-GB" sz="2400"/>
        </a:p>
      </dgm:t>
    </dgm:pt>
    <dgm:pt modelId="{BB098170-E659-4A24-894E-FD2B070FC744}" type="sibTrans" cxnId="{69258B7D-AFBD-4E4C-A801-D9C786B3C244}">
      <dgm:prSet/>
      <dgm:spPr/>
      <dgm:t>
        <a:bodyPr/>
        <a:lstStyle/>
        <a:p>
          <a:endParaRPr lang="en-GB" sz="2400"/>
        </a:p>
      </dgm:t>
    </dgm:pt>
    <dgm:pt modelId="{E4459159-FA55-4F05-A366-51D4E139D1A2}" type="pres">
      <dgm:prSet presAssocID="{841BF3EE-95C1-43D1-AB9E-F41F7420F7E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45253BE-05CB-4AA1-9021-856DD7338CD7}" type="pres">
      <dgm:prSet presAssocID="{6F9EDBE8-5BC5-4AF4-BF4E-C973B481AD4B}" presName="gear1" presStyleLbl="node1" presStyleIdx="0" presStyleCnt="3" custScaleX="103637" custScaleY="111436">
        <dgm:presLayoutVars>
          <dgm:chMax val="1"/>
          <dgm:bulletEnabled val="1"/>
        </dgm:presLayoutVars>
      </dgm:prSet>
      <dgm:spPr/>
    </dgm:pt>
    <dgm:pt modelId="{079032DE-C012-4F17-965F-DBE6E57492BC}" type="pres">
      <dgm:prSet presAssocID="{6F9EDBE8-5BC5-4AF4-BF4E-C973B481AD4B}" presName="gear1srcNode" presStyleLbl="node1" presStyleIdx="0" presStyleCnt="3"/>
      <dgm:spPr/>
    </dgm:pt>
    <dgm:pt modelId="{602AFAA4-9807-40B5-8E89-38FBBCBDAA80}" type="pres">
      <dgm:prSet presAssocID="{6F9EDBE8-5BC5-4AF4-BF4E-C973B481AD4B}" presName="gear1dstNode" presStyleLbl="node1" presStyleIdx="0" presStyleCnt="3"/>
      <dgm:spPr/>
    </dgm:pt>
    <dgm:pt modelId="{D728C454-5862-4175-91AC-48CE705900F5}" type="pres">
      <dgm:prSet presAssocID="{A59B0D11-073E-4D3E-BCCB-502AEDE75503}" presName="gear2" presStyleLbl="node1" presStyleIdx="1" presStyleCnt="3" custScaleX="165529" custScaleY="166681" custLinFactNeighborX="-12913" custLinFactNeighborY="9916">
        <dgm:presLayoutVars>
          <dgm:chMax val="1"/>
          <dgm:bulletEnabled val="1"/>
        </dgm:presLayoutVars>
      </dgm:prSet>
      <dgm:spPr/>
    </dgm:pt>
    <dgm:pt modelId="{4370B1E6-F609-4380-A6A4-BA1222258D67}" type="pres">
      <dgm:prSet presAssocID="{A59B0D11-073E-4D3E-BCCB-502AEDE75503}" presName="gear2srcNode" presStyleLbl="node1" presStyleIdx="1" presStyleCnt="3"/>
      <dgm:spPr/>
    </dgm:pt>
    <dgm:pt modelId="{EDB1EF94-4A56-43F3-A479-7500B2BB2490}" type="pres">
      <dgm:prSet presAssocID="{A59B0D11-073E-4D3E-BCCB-502AEDE75503}" presName="gear2dstNode" presStyleLbl="node1" presStyleIdx="1" presStyleCnt="3"/>
      <dgm:spPr/>
    </dgm:pt>
    <dgm:pt modelId="{FB38F6E9-97C7-4449-9F7E-DB2EAE16292E}" type="pres">
      <dgm:prSet presAssocID="{F553911D-5B73-4AC8-BC35-3A74E57F0C40}" presName="gear3" presStyleLbl="node1" presStyleIdx="2" presStyleCnt="3" custScaleX="157860" custScaleY="148348" custLinFactNeighborX="14618" custLinFactNeighborY="-12219"/>
      <dgm:spPr/>
    </dgm:pt>
    <dgm:pt modelId="{555A0731-5370-43D4-BA86-6AC4BA0B8D5E}" type="pres">
      <dgm:prSet presAssocID="{F553911D-5B73-4AC8-BC35-3A74E57F0C40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409E8339-9C21-4E96-A73D-514F3E449B7B}" type="pres">
      <dgm:prSet presAssocID="{F553911D-5B73-4AC8-BC35-3A74E57F0C40}" presName="gear3srcNode" presStyleLbl="node1" presStyleIdx="2" presStyleCnt="3"/>
      <dgm:spPr/>
    </dgm:pt>
    <dgm:pt modelId="{40F54495-B109-4246-BB58-FE35093622D2}" type="pres">
      <dgm:prSet presAssocID="{F553911D-5B73-4AC8-BC35-3A74E57F0C40}" presName="gear3dstNode" presStyleLbl="node1" presStyleIdx="2" presStyleCnt="3"/>
      <dgm:spPr/>
    </dgm:pt>
    <dgm:pt modelId="{D55D30A0-F3C5-4B1B-BF95-B56F2A04045A}" type="pres">
      <dgm:prSet presAssocID="{F5815AC2-CB08-4B06-833C-11DC579D86FE}" presName="connector1" presStyleLbl="sibTrans2D1" presStyleIdx="0" presStyleCnt="3" custLinFactNeighborX="8396" custLinFactNeighborY="2871"/>
      <dgm:spPr/>
    </dgm:pt>
    <dgm:pt modelId="{9955D2A8-9A9E-48F0-871C-876A74C2986F}" type="pres">
      <dgm:prSet presAssocID="{894E6E14-1619-4FED-98C6-97ADDE6DD404}" presName="connector2" presStyleLbl="sibTrans2D1" presStyleIdx="1" presStyleCnt="3" custLinFactNeighborX="-36267" custLinFactNeighborY="779"/>
      <dgm:spPr/>
    </dgm:pt>
    <dgm:pt modelId="{D2866E79-C3CB-4EF1-BCB7-4D149A26BAFB}" type="pres">
      <dgm:prSet presAssocID="{BB098170-E659-4A24-894E-FD2B070FC744}" presName="connector3" presStyleLbl="sibTrans2D1" presStyleIdx="2" presStyleCnt="3" custScaleX="113160" custLinFactNeighborX="5144" custLinFactNeighborY="-3583"/>
      <dgm:spPr/>
    </dgm:pt>
  </dgm:ptLst>
  <dgm:cxnLst>
    <dgm:cxn modelId="{C9225209-B05A-46F1-B779-C679380080ED}" type="presOf" srcId="{F553911D-5B73-4AC8-BC35-3A74E57F0C40}" destId="{555A0731-5370-43D4-BA86-6AC4BA0B8D5E}" srcOrd="1" destOrd="0" presId="urn:microsoft.com/office/officeart/2005/8/layout/gear1"/>
    <dgm:cxn modelId="{16418125-80BC-427D-8A2A-3DF33EE29B9E}" type="presOf" srcId="{841BF3EE-95C1-43D1-AB9E-F41F7420F7EA}" destId="{E4459159-FA55-4F05-A366-51D4E139D1A2}" srcOrd="0" destOrd="0" presId="urn:microsoft.com/office/officeart/2005/8/layout/gear1"/>
    <dgm:cxn modelId="{1105B542-6903-462E-BAE1-13BEC52564CF}" type="presOf" srcId="{F5815AC2-CB08-4B06-833C-11DC579D86FE}" destId="{D55D30A0-F3C5-4B1B-BF95-B56F2A04045A}" srcOrd="0" destOrd="0" presId="urn:microsoft.com/office/officeart/2005/8/layout/gear1"/>
    <dgm:cxn modelId="{8271476A-6F6B-4EFC-938B-FBF378EFFF6E}" type="presOf" srcId="{A59B0D11-073E-4D3E-BCCB-502AEDE75503}" destId="{4370B1E6-F609-4380-A6A4-BA1222258D67}" srcOrd="1" destOrd="0" presId="urn:microsoft.com/office/officeart/2005/8/layout/gear1"/>
    <dgm:cxn modelId="{375AD856-130B-43EE-8E3A-D590B998ECF0}" srcId="{841BF3EE-95C1-43D1-AB9E-F41F7420F7EA}" destId="{6F9EDBE8-5BC5-4AF4-BF4E-C973B481AD4B}" srcOrd="0" destOrd="0" parTransId="{0214BB95-7A4B-4955-BD80-BDC99EE86DE6}" sibTransId="{F5815AC2-CB08-4B06-833C-11DC579D86FE}"/>
    <dgm:cxn modelId="{69258B7D-AFBD-4E4C-A801-D9C786B3C244}" srcId="{841BF3EE-95C1-43D1-AB9E-F41F7420F7EA}" destId="{F553911D-5B73-4AC8-BC35-3A74E57F0C40}" srcOrd="2" destOrd="0" parTransId="{8093C59E-C9AA-4689-A159-F72F8207EAE9}" sibTransId="{BB098170-E659-4A24-894E-FD2B070FC744}"/>
    <dgm:cxn modelId="{D4838B85-1916-4DED-9471-5D1C3EABB6A0}" type="presOf" srcId="{F553911D-5B73-4AC8-BC35-3A74E57F0C40}" destId="{FB38F6E9-97C7-4449-9F7E-DB2EAE16292E}" srcOrd="0" destOrd="0" presId="urn:microsoft.com/office/officeart/2005/8/layout/gear1"/>
    <dgm:cxn modelId="{D44D5591-C349-4577-947D-A6214D4B976E}" type="presOf" srcId="{6F9EDBE8-5BC5-4AF4-BF4E-C973B481AD4B}" destId="{079032DE-C012-4F17-965F-DBE6E57492BC}" srcOrd="1" destOrd="0" presId="urn:microsoft.com/office/officeart/2005/8/layout/gear1"/>
    <dgm:cxn modelId="{C945C79B-6150-4D17-A7F4-C46EA38F649A}" type="presOf" srcId="{BB098170-E659-4A24-894E-FD2B070FC744}" destId="{D2866E79-C3CB-4EF1-BCB7-4D149A26BAFB}" srcOrd="0" destOrd="0" presId="urn:microsoft.com/office/officeart/2005/8/layout/gear1"/>
    <dgm:cxn modelId="{57ED71A3-CF7C-43B6-A2CC-177AB28B079A}" type="presOf" srcId="{F553911D-5B73-4AC8-BC35-3A74E57F0C40}" destId="{40F54495-B109-4246-BB58-FE35093622D2}" srcOrd="3" destOrd="0" presId="urn:microsoft.com/office/officeart/2005/8/layout/gear1"/>
    <dgm:cxn modelId="{80B50FA6-0055-4AAA-AE14-628DAC8DD8D7}" type="presOf" srcId="{6F9EDBE8-5BC5-4AF4-BF4E-C973B481AD4B}" destId="{602AFAA4-9807-40B5-8E89-38FBBCBDAA80}" srcOrd="2" destOrd="0" presId="urn:microsoft.com/office/officeart/2005/8/layout/gear1"/>
    <dgm:cxn modelId="{996E5AB0-44A6-4A34-8DBF-711FAEE789E9}" type="presOf" srcId="{A59B0D11-073E-4D3E-BCCB-502AEDE75503}" destId="{D728C454-5862-4175-91AC-48CE705900F5}" srcOrd="0" destOrd="0" presId="urn:microsoft.com/office/officeart/2005/8/layout/gear1"/>
    <dgm:cxn modelId="{F67462B9-B2C1-4A9C-88EB-D5EBC9580315}" type="presOf" srcId="{A59B0D11-073E-4D3E-BCCB-502AEDE75503}" destId="{EDB1EF94-4A56-43F3-A479-7500B2BB2490}" srcOrd="2" destOrd="0" presId="urn:microsoft.com/office/officeart/2005/8/layout/gear1"/>
    <dgm:cxn modelId="{0EE8AAD5-CD86-47BC-8D37-4B265DF557F0}" type="presOf" srcId="{6F9EDBE8-5BC5-4AF4-BF4E-C973B481AD4B}" destId="{B45253BE-05CB-4AA1-9021-856DD7338CD7}" srcOrd="0" destOrd="0" presId="urn:microsoft.com/office/officeart/2005/8/layout/gear1"/>
    <dgm:cxn modelId="{1A12F8E0-E063-4FE9-8AD2-8CEC750F5D45}" type="presOf" srcId="{F553911D-5B73-4AC8-BC35-3A74E57F0C40}" destId="{409E8339-9C21-4E96-A73D-514F3E449B7B}" srcOrd="2" destOrd="0" presId="urn:microsoft.com/office/officeart/2005/8/layout/gear1"/>
    <dgm:cxn modelId="{D6C24FE5-BAB8-4F2E-A07D-DBBB7A3AB338}" type="presOf" srcId="{894E6E14-1619-4FED-98C6-97ADDE6DD404}" destId="{9955D2A8-9A9E-48F0-871C-876A74C2986F}" srcOrd="0" destOrd="0" presId="urn:microsoft.com/office/officeart/2005/8/layout/gear1"/>
    <dgm:cxn modelId="{979F0EE6-D3C2-4F2C-8508-49F711CEFE80}" srcId="{841BF3EE-95C1-43D1-AB9E-F41F7420F7EA}" destId="{A59B0D11-073E-4D3E-BCCB-502AEDE75503}" srcOrd="1" destOrd="0" parTransId="{5812B8A8-F561-465E-BCFC-AEDF8DA53743}" sibTransId="{894E6E14-1619-4FED-98C6-97ADDE6DD404}"/>
    <dgm:cxn modelId="{D522D8F2-9B08-4A31-ABB5-D793CC7ACFF6}" type="presParOf" srcId="{E4459159-FA55-4F05-A366-51D4E139D1A2}" destId="{B45253BE-05CB-4AA1-9021-856DD7338CD7}" srcOrd="0" destOrd="0" presId="urn:microsoft.com/office/officeart/2005/8/layout/gear1"/>
    <dgm:cxn modelId="{4B650AB9-6FDB-42E2-A40D-A79B9D95E099}" type="presParOf" srcId="{E4459159-FA55-4F05-A366-51D4E139D1A2}" destId="{079032DE-C012-4F17-965F-DBE6E57492BC}" srcOrd="1" destOrd="0" presId="urn:microsoft.com/office/officeart/2005/8/layout/gear1"/>
    <dgm:cxn modelId="{02E6588E-0976-4A75-8484-4B8B9F401E54}" type="presParOf" srcId="{E4459159-FA55-4F05-A366-51D4E139D1A2}" destId="{602AFAA4-9807-40B5-8E89-38FBBCBDAA80}" srcOrd="2" destOrd="0" presId="urn:microsoft.com/office/officeart/2005/8/layout/gear1"/>
    <dgm:cxn modelId="{8AC41281-0C9F-44F0-906D-4EF2C94D22EB}" type="presParOf" srcId="{E4459159-FA55-4F05-A366-51D4E139D1A2}" destId="{D728C454-5862-4175-91AC-48CE705900F5}" srcOrd="3" destOrd="0" presId="urn:microsoft.com/office/officeart/2005/8/layout/gear1"/>
    <dgm:cxn modelId="{7E4F95BB-7CBE-4A2B-8240-76D993EDAA95}" type="presParOf" srcId="{E4459159-FA55-4F05-A366-51D4E139D1A2}" destId="{4370B1E6-F609-4380-A6A4-BA1222258D67}" srcOrd="4" destOrd="0" presId="urn:microsoft.com/office/officeart/2005/8/layout/gear1"/>
    <dgm:cxn modelId="{419C4FE4-9FC2-4EB1-952E-C769C165E055}" type="presParOf" srcId="{E4459159-FA55-4F05-A366-51D4E139D1A2}" destId="{EDB1EF94-4A56-43F3-A479-7500B2BB2490}" srcOrd="5" destOrd="0" presId="urn:microsoft.com/office/officeart/2005/8/layout/gear1"/>
    <dgm:cxn modelId="{E6BA9423-45DC-4713-8DB0-B29BE3983A6F}" type="presParOf" srcId="{E4459159-FA55-4F05-A366-51D4E139D1A2}" destId="{FB38F6E9-97C7-4449-9F7E-DB2EAE16292E}" srcOrd="6" destOrd="0" presId="urn:microsoft.com/office/officeart/2005/8/layout/gear1"/>
    <dgm:cxn modelId="{2FA0A8CC-06DA-4760-AF63-1BB38F78DEA4}" type="presParOf" srcId="{E4459159-FA55-4F05-A366-51D4E139D1A2}" destId="{555A0731-5370-43D4-BA86-6AC4BA0B8D5E}" srcOrd="7" destOrd="0" presId="urn:microsoft.com/office/officeart/2005/8/layout/gear1"/>
    <dgm:cxn modelId="{4F38AD58-9B21-40B8-AE79-9BAADF923220}" type="presParOf" srcId="{E4459159-FA55-4F05-A366-51D4E139D1A2}" destId="{409E8339-9C21-4E96-A73D-514F3E449B7B}" srcOrd="8" destOrd="0" presId="urn:microsoft.com/office/officeart/2005/8/layout/gear1"/>
    <dgm:cxn modelId="{C5200B20-EF23-47A0-8D2E-36525EB5043C}" type="presParOf" srcId="{E4459159-FA55-4F05-A366-51D4E139D1A2}" destId="{40F54495-B109-4246-BB58-FE35093622D2}" srcOrd="9" destOrd="0" presId="urn:microsoft.com/office/officeart/2005/8/layout/gear1"/>
    <dgm:cxn modelId="{50E024B9-B643-4B35-B015-4AD59061B041}" type="presParOf" srcId="{E4459159-FA55-4F05-A366-51D4E139D1A2}" destId="{D55D30A0-F3C5-4B1B-BF95-B56F2A04045A}" srcOrd="10" destOrd="0" presId="urn:microsoft.com/office/officeart/2005/8/layout/gear1"/>
    <dgm:cxn modelId="{AE0681C7-5BD4-49D2-AA12-6828164413DC}" type="presParOf" srcId="{E4459159-FA55-4F05-A366-51D4E139D1A2}" destId="{9955D2A8-9A9E-48F0-871C-876A74C2986F}" srcOrd="11" destOrd="0" presId="urn:microsoft.com/office/officeart/2005/8/layout/gear1"/>
    <dgm:cxn modelId="{C41E1CCF-C257-45C2-AB7F-4315A4FB625E}" type="presParOf" srcId="{E4459159-FA55-4F05-A366-51D4E139D1A2}" destId="{D2866E79-C3CB-4EF1-BCB7-4D149A26BAF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C5A74-F30A-47FE-B6A9-9EBD5283C745}">
      <dsp:nvSpPr>
        <dsp:cNvPr id="0" name=""/>
        <dsp:cNvSpPr/>
      </dsp:nvSpPr>
      <dsp:spPr>
        <a:xfrm>
          <a:off x="2988410" y="2209803"/>
          <a:ext cx="2862641" cy="2476300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 val="7700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u="none" kern="1200" dirty="0">
            <a:solidFill>
              <a:srgbClr val="C00000"/>
            </a:solidFill>
            <a:latin typeface="+mn-lt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none" kern="1200" dirty="0">
              <a:solidFill>
                <a:srgbClr val="C00000"/>
              </a:solidFill>
              <a:latin typeface="+mn-lt"/>
            </a:rPr>
            <a:t>Coordination for ICT-Supported National Development</a:t>
          </a:r>
          <a:endParaRPr lang="en-US" sz="2000" u="none" kern="1200" dirty="0">
            <a:solidFill>
              <a:srgbClr val="C00000"/>
            </a:solidFill>
          </a:endParaRPr>
        </a:p>
      </dsp:txBody>
      <dsp:txXfrm>
        <a:off x="3462790" y="2620161"/>
        <a:ext cx="1913881" cy="1655584"/>
      </dsp:txXfrm>
    </dsp:sp>
    <dsp:sp modelId="{B282D9D7-27EF-4D27-BEC1-B47FF235AE6D}">
      <dsp:nvSpPr>
        <dsp:cNvPr id="0" name=""/>
        <dsp:cNvSpPr/>
      </dsp:nvSpPr>
      <dsp:spPr>
        <a:xfrm>
          <a:off x="4717080" y="1067455"/>
          <a:ext cx="1080066" cy="930619"/>
        </a:xfrm>
        <a:prstGeom prst="hexagon">
          <a:avLst>
            <a:gd name="adj" fmla="val 28900"/>
            <a:gd name="vf" fmla="val 115470"/>
          </a:avLst>
        </a:prstGeom>
        <a:solidFill>
          <a:srgbClr val="C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B5D9D9-6E6E-47BB-98C9-11224DDD7786}">
      <dsp:nvSpPr>
        <dsp:cNvPr id="0" name=""/>
        <dsp:cNvSpPr/>
      </dsp:nvSpPr>
      <dsp:spPr>
        <a:xfrm>
          <a:off x="3138567" y="0"/>
          <a:ext cx="2445193" cy="2029491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 val="7700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none" kern="1200" dirty="0">
              <a:solidFill>
                <a:schemeClr val="tx1"/>
              </a:solidFill>
            </a:rPr>
            <a:t>National </a:t>
          </a:r>
          <a:br>
            <a:rPr lang="en-US" sz="2000" b="1" u="none" kern="1200" dirty="0">
              <a:solidFill>
                <a:schemeClr val="tx1"/>
              </a:solidFill>
            </a:rPr>
          </a:br>
          <a:r>
            <a:rPr lang="en-US" sz="2000" b="1" u="none" kern="1200" dirty="0">
              <a:solidFill>
                <a:schemeClr val="tx1"/>
              </a:solidFill>
            </a:rPr>
            <a:t>5-Year Plans (Planning Commission)</a:t>
          </a:r>
          <a:endParaRPr lang="en-US" sz="1800" u="none" kern="1200" dirty="0"/>
        </a:p>
      </dsp:txBody>
      <dsp:txXfrm>
        <a:off x="3535608" y="329541"/>
        <a:ext cx="1651111" cy="1370409"/>
      </dsp:txXfrm>
    </dsp:sp>
    <dsp:sp modelId="{0EC457F2-E45D-4EA7-B82D-E526E342B2CE}">
      <dsp:nvSpPr>
        <dsp:cNvPr id="0" name=""/>
        <dsp:cNvSpPr/>
      </dsp:nvSpPr>
      <dsp:spPr>
        <a:xfrm>
          <a:off x="5977601" y="2807218"/>
          <a:ext cx="1080066" cy="930619"/>
        </a:xfrm>
        <a:prstGeom prst="hexagon">
          <a:avLst>
            <a:gd name="adj" fmla="val 28900"/>
            <a:gd name="vf" fmla="val 115470"/>
          </a:avLst>
        </a:prstGeom>
        <a:solidFill>
          <a:srgbClr val="C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5DCA4-FDFC-487B-8E49-B24C51D1BB52}">
      <dsp:nvSpPr>
        <dsp:cNvPr id="0" name=""/>
        <dsp:cNvSpPr/>
      </dsp:nvSpPr>
      <dsp:spPr>
        <a:xfrm>
          <a:off x="5339683" y="1248273"/>
          <a:ext cx="2345914" cy="2029491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 val="7700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none" kern="1200" dirty="0">
              <a:solidFill>
                <a:schemeClr val="tx1"/>
              </a:solidFill>
            </a:rPr>
            <a:t>SDG Planning and Localization (PMO) </a:t>
          </a:r>
          <a:endParaRPr lang="en-US" sz="1800" u="none" kern="1200" dirty="0"/>
        </a:p>
      </dsp:txBody>
      <dsp:txXfrm>
        <a:off x="5728451" y="1584603"/>
        <a:ext cx="1568378" cy="1356831"/>
      </dsp:txXfrm>
    </dsp:sp>
    <dsp:sp modelId="{8B2E2576-6AC4-49DC-A5C0-CE7D30DC5F22}">
      <dsp:nvSpPr>
        <dsp:cNvPr id="0" name=""/>
        <dsp:cNvSpPr/>
      </dsp:nvSpPr>
      <dsp:spPr>
        <a:xfrm>
          <a:off x="5101962" y="4771085"/>
          <a:ext cx="1080066" cy="930619"/>
        </a:xfrm>
        <a:prstGeom prst="hexagon">
          <a:avLst>
            <a:gd name="adj" fmla="val 28900"/>
            <a:gd name="vf" fmla="val 115470"/>
          </a:avLst>
        </a:prstGeom>
        <a:solidFill>
          <a:srgbClr val="C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4D184-7473-4A89-8416-8DF04840EF31}">
      <dsp:nvSpPr>
        <dsp:cNvPr id="0" name=""/>
        <dsp:cNvSpPr/>
      </dsp:nvSpPr>
      <dsp:spPr>
        <a:xfrm>
          <a:off x="5339683" y="3702233"/>
          <a:ext cx="2345914" cy="2029491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 val="7700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none" kern="1200" dirty="0">
              <a:solidFill>
                <a:schemeClr val="tx1"/>
              </a:solidFill>
            </a:rPr>
            <a:t>ICT Strategy and Policy (ICT &amp; Telecom Ministry)</a:t>
          </a:r>
          <a:endParaRPr lang="en-US" sz="1800" u="none" kern="1200" dirty="0"/>
        </a:p>
      </dsp:txBody>
      <dsp:txXfrm>
        <a:off x="5728451" y="4038563"/>
        <a:ext cx="1568378" cy="1356831"/>
      </dsp:txXfrm>
    </dsp:sp>
    <dsp:sp modelId="{8818660F-7514-49FD-899B-11929C43B0C9}">
      <dsp:nvSpPr>
        <dsp:cNvPr id="0" name=""/>
        <dsp:cNvSpPr/>
      </dsp:nvSpPr>
      <dsp:spPr>
        <a:xfrm>
          <a:off x="2929843" y="4974942"/>
          <a:ext cx="1080066" cy="930619"/>
        </a:xfrm>
        <a:prstGeom prst="hexagon">
          <a:avLst>
            <a:gd name="adj" fmla="val 28900"/>
            <a:gd name="vf" fmla="val 115470"/>
          </a:avLst>
        </a:prstGeom>
        <a:solidFill>
          <a:srgbClr val="C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1694B-B83D-440F-9560-14BB4000787A}">
      <dsp:nvSpPr>
        <dsp:cNvPr id="0" name=""/>
        <dsp:cNvSpPr/>
      </dsp:nvSpPr>
      <dsp:spPr>
        <a:xfrm>
          <a:off x="3188207" y="4951903"/>
          <a:ext cx="2345914" cy="2029491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 val="7700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none" kern="1200" dirty="0">
              <a:solidFill>
                <a:schemeClr val="tx1"/>
              </a:solidFill>
            </a:rPr>
            <a:t>ICT in Education Master Plan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none" kern="1200" dirty="0">
              <a:solidFill>
                <a:schemeClr val="tx1"/>
              </a:solidFill>
            </a:rPr>
            <a:t>(Ministry of Education)</a:t>
          </a:r>
          <a:endParaRPr lang="en-US" sz="2000" u="none" kern="1200" dirty="0"/>
        </a:p>
      </dsp:txBody>
      <dsp:txXfrm>
        <a:off x="3576975" y="5288233"/>
        <a:ext cx="1568378" cy="1356831"/>
      </dsp:txXfrm>
    </dsp:sp>
    <dsp:sp modelId="{DE3AFE9D-8DAA-4CFC-BF7E-AA23556C4DD0}">
      <dsp:nvSpPr>
        <dsp:cNvPr id="0" name=""/>
        <dsp:cNvSpPr/>
      </dsp:nvSpPr>
      <dsp:spPr>
        <a:xfrm>
          <a:off x="1648680" y="3235876"/>
          <a:ext cx="1080066" cy="930619"/>
        </a:xfrm>
        <a:prstGeom prst="hexagon">
          <a:avLst>
            <a:gd name="adj" fmla="val 28900"/>
            <a:gd name="vf" fmla="val 115470"/>
          </a:avLst>
        </a:prstGeom>
        <a:solidFill>
          <a:srgbClr val="C00000">
            <a:alpha val="7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A99A4-600C-4C23-AE68-417836635497}">
      <dsp:nvSpPr>
        <dsp:cNvPr id="0" name=""/>
        <dsp:cNvSpPr/>
      </dsp:nvSpPr>
      <dsp:spPr>
        <a:xfrm>
          <a:off x="859350" y="3703630"/>
          <a:ext cx="2680699" cy="2029491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 val="7700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none" kern="1200" dirty="0">
              <a:solidFill>
                <a:schemeClr val="tx1"/>
              </a:solidFill>
            </a:rPr>
            <a:t>Annual Performance Agreement (Cabinet Division)</a:t>
          </a:r>
          <a:endParaRPr lang="en-US" sz="2000" u="none" kern="1200" dirty="0"/>
        </a:p>
      </dsp:txBody>
      <dsp:txXfrm>
        <a:off x="1276017" y="4019078"/>
        <a:ext cx="1847365" cy="1398595"/>
      </dsp:txXfrm>
    </dsp:sp>
    <dsp:sp modelId="{67D3CBFF-D19D-4F89-B472-26653FC8B43C}">
      <dsp:nvSpPr>
        <dsp:cNvPr id="0" name=""/>
        <dsp:cNvSpPr/>
      </dsp:nvSpPr>
      <dsp:spPr>
        <a:xfrm>
          <a:off x="1026743" y="1245480"/>
          <a:ext cx="2345914" cy="2029491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 val="77000"/>
          </a:schemeClr>
        </a:solidFill>
        <a:ln w="190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none" kern="1200" dirty="0">
              <a:solidFill>
                <a:schemeClr val="tx1"/>
              </a:solidFill>
            </a:rPr>
            <a:t>Bottom-Up Innovation Ecosystem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none" kern="1200" dirty="0">
              <a:solidFill>
                <a:schemeClr val="tx1"/>
              </a:solidFill>
            </a:rPr>
            <a:t>(a2i, PMO)</a:t>
          </a:r>
          <a:endParaRPr lang="en-US" sz="2000" u="none" kern="1200" dirty="0"/>
        </a:p>
      </dsp:txBody>
      <dsp:txXfrm>
        <a:off x="1415511" y="1581810"/>
        <a:ext cx="1568378" cy="13568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253BE-05CB-4AA1-9021-856DD7338CD7}">
      <dsp:nvSpPr>
        <dsp:cNvPr id="0" name=""/>
        <dsp:cNvSpPr/>
      </dsp:nvSpPr>
      <dsp:spPr>
        <a:xfrm>
          <a:off x="3622207" y="2703956"/>
          <a:ext cx="3344438" cy="3596117"/>
        </a:xfrm>
        <a:prstGeom prst="gear9">
          <a:avLst/>
        </a:prstGeom>
        <a:solidFill>
          <a:srgbClr val="00B050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South-South and Triangular Cooperation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bg1"/>
              </a:solidFill>
            </a:rPr>
            <a:t>(South-South Network for Public Service Innovation)</a:t>
          </a:r>
        </a:p>
      </dsp:txBody>
      <dsp:txXfrm>
        <a:off x="4294588" y="3529608"/>
        <a:ext cx="1999676" cy="1880820"/>
      </dsp:txXfrm>
    </dsp:sp>
    <dsp:sp modelId="{D728C454-5862-4175-91AC-48CE705900F5}">
      <dsp:nvSpPr>
        <dsp:cNvPr id="0" name=""/>
        <dsp:cNvSpPr/>
      </dsp:nvSpPr>
      <dsp:spPr>
        <a:xfrm>
          <a:off x="731291" y="1575954"/>
          <a:ext cx="3884899" cy="3911936"/>
        </a:xfrm>
        <a:prstGeom prst="gear6">
          <a:avLst/>
        </a:prstGeom>
        <a:solidFill>
          <a:srgbClr val="002060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Public Private People Partnership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(Whole-of-Society)</a:t>
          </a:r>
          <a:endParaRPr lang="en-GB" sz="2000" kern="1200" dirty="0"/>
        </a:p>
      </dsp:txBody>
      <dsp:txXfrm>
        <a:off x="1709326" y="2563889"/>
        <a:ext cx="1928829" cy="1936066"/>
      </dsp:txXfrm>
    </dsp:sp>
    <dsp:sp modelId="{FB38F6E9-97C7-4449-9F7E-DB2EAE16292E}">
      <dsp:nvSpPr>
        <dsp:cNvPr id="0" name=""/>
        <dsp:cNvSpPr/>
      </dsp:nvSpPr>
      <dsp:spPr>
        <a:xfrm rot="20700000">
          <a:off x="2824266" y="-9304"/>
          <a:ext cx="3710118" cy="3331262"/>
        </a:xfrm>
        <a:prstGeom prst="gear6">
          <a:avLst/>
        </a:prstGeom>
        <a:solidFill>
          <a:srgbClr val="C00000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Political Vision + Bureaucratic Machinery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(Whole-of-Government)</a:t>
          </a:r>
          <a:endParaRPr lang="en-GB" sz="2000" kern="1200" dirty="0"/>
        </a:p>
      </dsp:txBody>
      <dsp:txXfrm rot="-20700000">
        <a:off x="3660475" y="698867"/>
        <a:ext cx="2037701" cy="1914917"/>
      </dsp:txXfrm>
    </dsp:sp>
    <dsp:sp modelId="{D55D30A0-F3C5-4B1B-BF95-B56F2A04045A}">
      <dsp:nvSpPr>
        <dsp:cNvPr id="0" name=""/>
        <dsp:cNvSpPr/>
      </dsp:nvSpPr>
      <dsp:spPr>
        <a:xfrm>
          <a:off x="3798346" y="2509353"/>
          <a:ext cx="4130649" cy="4130649"/>
        </a:xfrm>
        <a:prstGeom prst="circularArrow">
          <a:avLst>
            <a:gd name="adj1" fmla="val 4688"/>
            <a:gd name="adj2" fmla="val 299029"/>
            <a:gd name="adj3" fmla="val 2545564"/>
            <a:gd name="adj4" fmla="val 1579933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55D2A8-9A9E-48F0-871C-876A74C2986F}">
      <dsp:nvSpPr>
        <dsp:cNvPr id="0" name=""/>
        <dsp:cNvSpPr/>
      </dsp:nvSpPr>
      <dsp:spPr>
        <a:xfrm>
          <a:off x="299245" y="1622624"/>
          <a:ext cx="3001175" cy="300117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866E79-C3CB-4EF1-BCB7-4D149A26BAFB}">
      <dsp:nvSpPr>
        <dsp:cNvPr id="0" name=""/>
        <dsp:cNvSpPr/>
      </dsp:nvSpPr>
      <dsp:spPr>
        <a:xfrm>
          <a:off x="2539486" y="-120251"/>
          <a:ext cx="3661711" cy="323587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B9FECB0-4142-46D2-99D6-7044F2989854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9CB1DE6-F093-4E87-976B-3E54A5BCA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6178C6-8EF7-44C6-A783-8C90F5DF9CD9}" type="datetimeFigureOut">
              <a:rPr lang="en-GB"/>
              <a:pPr>
                <a:defRPr/>
              </a:pPr>
              <a:t>22/03/2018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67959F-B5E3-4E1C-9B5E-7161922FC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8429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5E2AF0-0EFD-4ED7-9F27-C784068E51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753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FF75F3-BD85-407A-A6A0-6B40E433095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596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6500" y="2743200"/>
            <a:ext cx="9753600" cy="152400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4438650"/>
            <a:ext cx="9753600" cy="1428751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6502" y="2743200"/>
            <a:ext cx="317500" cy="15240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4438650"/>
            <a:ext cx="304800" cy="1428751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2819399"/>
            <a:ext cx="9144000" cy="1371600"/>
          </a:xfrm>
        </p:spPr>
        <p:txBody>
          <a:bodyPr anchor="t"/>
          <a:lstStyle>
            <a:lvl1pPr algn="r">
              <a:defRPr sz="4267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4419600"/>
            <a:ext cx="9144000" cy="1371600"/>
          </a:xfrm>
        </p:spPr>
        <p:txBody>
          <a:bodyPr/>
          <a:lstStyle>
            <a:lvl1pPr marL="0" indent="0" algn="r">
              <a:buNone/>
              <a:defRPr sz="2667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609570" indent="0" algn="ctr">
              <a:buNone/>
            </a:lvl2pPr>
            <a:lvl3pPr marL="1219139" indent="0" algn="ctr">
              <a:buNone/>
            </a:lvl3pPr>
            <a:lvl4pPr marL="1828709" indent="0" algn="ctr">
              <a:buNone/>
            </a:lvl4pPr>
            <a:lvl5pPr marL="2438278" indent="0" algn="ctr">
              <a:buNone/>
            </a:lvl5pPr>
            <a:lvl6pPr marL="3047848" indent="0" algn="ctr">
              <a:buNone/>
            </a:lvl6pPr>
            <a:lvl7pPr marL="3657417" indent="0" algn="ctr">
              <a:buNone/>
            </a:lvl7pPr>
            <a:lvl8pPr marL="4266987" indent="0" algn="ctr">
              <a:buNone/>
            </a:lvl8pPr>
            <a:lvl9pPr marL="4876557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867"/>
            </a:lvl1pPr>
          </a:lstStyle>
          <a:p>
            <a:pPr>
              <a:defRPr/>
            </a:pPr>
            <a:fld id="{BDB37F79-DB53-497B-90FB-08512B32C2D7}" type="datetimeFigureOut">
              <a:rPr lang="en-US">
                <a:solidFill>
                  <a:srgbClr val="464653"/>
                </a:solidFill>
              </a:rPr>
              <a:pPr>
                <a:defRPr/>
              </a:pPr>
              <a:t>3/22/2018</a:t>
            </a:fld>
            <a:endParaRPr lang="en-GB">
              <a:solidFill>
                <a:srgbClr val="464653"/>
              </a:solidFill>
            </a:endParaRPr>
          </a:p>
        </p:txBody>
      </p:sp>
      <p:sp>
        <p:nvSpPr>
          <p:cNvPr id="14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5038" y="6354763"/>
            <a:ext cx="463338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64653"/>
              </a:solidFill>
            </a:endParaRPr>
          </a:p>
        </p:txBody>
      </p:sp>
      <p:sp>
        <p:nvSpPr>
          <p:cNvPr id="15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0FB63-194C-4FA5-A7BD-43E8C25A37CB}" type="slidenum">
              <a:rPr lang="en-GB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3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764E6-A1E6-450F-934D-4B3C8E468692}" type="datetimeFigureOut">
              <a:rPr lang="en-US">
                <a:solidFill>
                  <a:srgbClr val="464653"/>
                </a:solidFill>
              </a:rPr>
              <a:pPr>
                <a:defRPr/>
              </a:pPr>
              <a:t>3/22/2018</a:t>
            </a:fld>
            <a:endParaRPr lang="en-GB">
              <a:solidFill>
                <a:srgbClr val="464653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64653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887E3-885B-4E65-9018-BEC794D89033}" type="slidenum">
              <a:rPr lang="en-GB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1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590557" y="6447370"/>
            <a:ext cx="190500" cy="16086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5816071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0BA3E-B62A-4E78-A754-E1E67062762E}" type="datetimeFigureOut">
              <a:rPr lang="en-US">
                <a:solidFill>
                  <a:srgbClr val="464653"/>
                </a:solidFill>
              </a:rPr>
              <a:pPr>
                <a:defRPr/>
              </a:pPr>
              <a:t>3/22/2018</a:t>
            </a:fld>
            <a:endParaRPr lang="en-GB">
              <a:solidFill>
                <a:srgbClr val="464653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64653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22EED-0A70-4E5C-9CA1-6DECF8906DBA}" type="slidenum">
              <a:rPr lang="en-GB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93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9A24E-38DD-4BCC-9900-4100DD8F002F}" type="datetimeFigureOut">
              <a:rPr lang="en-US">
                <a:solidFill>
                  <a:srgbClr val="464653"/>
                </a:solidFill>
              </a:rPr>
              <a:pPr>
                <a:defRPr/>
              </a:pPr>
              <a:t>3/22/2018</a:t>
            </a:fld>
            <a:endParaRPr lang="en-GB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64653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3C83F-927B-467B-9436-DE38834909E5}" type="slidenum">
              <a:rPr lang="en-GB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0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6096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3A050-9806-4AD7-BCF0-C2098AF1B8C8}" type="datetimeFigureOut">
              <a:rPr lang="en-US">
                <a:solidFill>
                  <a:srgbClr val="464653"/>
                </a:solidFill>
              </a:rPr>
              <a:pPr>
                <a:defRPr/>
              </a:pPr>
              <a:t>3/22/2018</a:t>
            </a:fld>
            <a:endParaRPr lang="en-GB">
              <a:solidFill>
                <a:srgbClr val="464653"/>
              </a:solidFill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64653"/>
              </a:solidFill>
            </a:endParaRPr>
          </a:p>
        </p:txBody>
      </p:sp>
      <p:sp>
        <p:nvSpPr>
          <p:cNvPr id="11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97A7-DC75-48FD-9B42-A9ED3589C96E}" type="slidenum">
              <a:rPr lang="en-GB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464653"/>
              </a:solidFill>
            </a:endParaRP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16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2819400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2819400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/>
          <a:lstStyle>
            <a:lvl1pPr algn="r">
              <a:buNone/>
              <a:defRPr sz="4267" b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/>
          <a:lstStyle>
            <a:lvl1pPr marL="0" indent="0" algn="r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82FA3-E5DC-47A1-A6EA-46E5584D10FD}" type="datetimeFigureOut">
              <a:rPr lang="en-US">
                <a:solidFill>
                  <a:srgbClr val="DDE9EC"/>
                </a:solidFill>
              </a:rPr>
              <a:pPr>
                <a:defRPr/>
              </a:pPr>
              <a:t>3/22/2018</a:t>
            </a:fld>
            <a:endParaRPr lang="en-GB">
              <a:solidFill>
                <a:srgbClr val="DDE9E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5038" y="6354763"/>
            <a:ext cx="463338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DE9E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641" y="6354763"/>
            <a:ext cx="2027767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397C3-19B3-4A3D-AD0E-3A252ED01A7B}" type="slidenum">
              <a:rPr lang="en-GB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DDE9EC"/>
              </a:solidFill>
            </a:endParaRPr>
          </a:p>
        </p:txBody>
      </p:sp>
      <p:pic>
        <p:nvPicPr>
          <p:cNvPr id="9" name="Picture 6" descr="a2i-logo-cropped-squar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34184" y="1"/>
            <a:ext cx="1157817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890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5" y="1216152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DE59-E0C5-40B3-ABC0-1DC186C1B516}" type="datetimeFigureOut">
              <a:rPr lang="en-US">
                <a:solidFill>
                  <a:srgbClr val="464653"/>
                </a:solidFill>
              </a:rPr>
              <a:pPr>
                <a:defRPr/>
              </a:pPr>
              <a:t>3/22/2018</a:t>
            </a:fld>
            <a:endParaRPr lang="en-GB">
              <a:solidFill>
                <a:srgbClr val="464653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64653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C8268-FA10-495C-BEE9-4795C8BC8434}" type="slidenum">
              <a:rPr lang="en-GB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96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accent2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8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3200" b="1">
                <a:solidFill>
                  <a:schemeClr val="accent2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F4216-AD87-457E-9D44-E6A90E742A83}" type="datetimeFigureOut">
              <a:rPr lang="en-US">
                <a:solidFill>
                  <a:srgbClr val="464653"/>
                </a:solidFill>
              </a:rPr>
              <a:pPr>
                <a:defRPr/>
              </a:pPr>
              <a:t>3/22/2018</a:t>
            </a:fld>
            <a:endParaRPr lang="en-GB">
              <a:solidFill>
                <a:srgbClr val="464653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64653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3211A-A365-4EB1-BB33-FFF22963C3AC}" type="slidenum">
              <a:rPr lang="en-GB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5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590557" y="6447370"/>
            <a:ext cx="190500" cy="16086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C775-718A-405D-B4C8-DED4FAEEA63B}" type="datetimeFigureOut">
              <a:rPr lang="en-US">
                <a:solidFill>
                  <a:srgbClr val="464653"/>
                </a:solidFill>
              </a:rPr>
              <a:pPr>
                <a:defRPr/>
              </a:pPr>
              <a:t>3/22/2018</a:t>
            </a:fld>
            <a:endParaRPr lang="en-GB">
              <a:solidFill>
                <a:srgbClr val="464653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64653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B3A6D-4FA8-4531-AD39-BF8A94E0173A}" type="slidenum">
              <a:rPr lang="en-GB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2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590557" y="6447370"/>
            <a:ext cx="190500" cy="16086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8FB81-6528-4445-BA7E-5180748FE70F}" type="datetimeFigureOut">
              <a:rPr lang="en-US">
                <a:solidFill>
                  <a:srgbClr val="464653"/>
                </a:solidFill>
              </a:rPr>
              <a:pPr>
                <a:defRPr/>
              </a:pPr>
              <a:t>3/22/2018</a:t>
            </a:fld>
            <a:endParaRPr lang="en-GB">
              <a:solidFill>
                <a:srgbClr val="464653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64653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09A09-4DC7-465B-A15C-75B3D08C94E1}" type="slidenum">
              <a:rPr lang="en-GB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44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5220231" y="3324227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590557" y="6447370"/>
            <a:ext cx="190500" cy="16086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>
            <a:noAutofit/>
          </a:bodyPr>
          <a:lstStyle>
            <a:lvl1pPr algn="l">
              <a:buNone/>
              <a:defRPr sz="2667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4"/>
            <a:ext cx="3352800" cy="4843463"/>
          </a:xfrm>
        </p:spPr>
        <p:txBody>
          <a:bodyPr/>
          <a:lstStyle>
            <a:lvl1pPr marL="0" indent="0">
              <a:lnSpc>
                <a:spcPts val="2933"/>
              </a:lnSpc>
              <a:spcAft>
                <a:spcPts val="1333"/>
              </a:spcAft>
              <a:buNone/>
              <a:defRPr sz="2133">
                <a:solidFill>
                  <a:schemeClr val="tx2"/>
                </a:solidFill>
              </a:defRPr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0A4DD-F795-488C-80D5-E85CFE19D1D5}" type="datetimeFigureOut">
              <a:rPr lang="en-US">
                <a:solidFill>
                  <a:srgbClr val="464653"/>
                </a:solidFill>
              </a:rPr>
              <a:pPr>
                <a:defRPr/>
              </a:pPr>
              <a:t>3/22/2018</a:t>
            </a:fld>
            <a:endParaRPr lang="en-GB">
              <a:solidFill>
                <a:srgbClr val="464653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464653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73F29-52FC-4B5F-9436-805A8737F663}" type="slidenum">
              <a:rPr lang="en-GB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45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557" y="6447370"/>
            <a:ext cx="190500" cy="16086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2" y="500063"/>
            <a:ext cx="24341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667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4267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/>
          <a:lstStyle>
            <a:lvl1pPr marL="0" indent="0" algn="l">
              <a:buFontTx/>
              <a:buNone/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E7831-61F0-4426-8C37-37AB62C7246F}" type="datetimeFigureOut">
              <a:rPr lang="en-US">
                <a:solidFill>
                  <a:srgbClr val="DDE9EC"/>
                </a:solidFill>
              </a:rPr>
              <a:pPr>
                <a:defRPr/>
              </a:pPr>
              <a:t>3/22/2018</a:t>
            </a:fld>
            <a:endParaRPr lang="en-GB">
              <a:solidFill>
                <a:srgbClr val="DDE9EC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DE9EC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B5E65-8F83-4E9F-8A1F-244DFFE7553A}" type="slidenum">
              <a:rPr lang="en-GB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30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8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592560"/>
            <a:ext cx="10972800" cy="453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8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67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4284D5-C098-4988-B4D4-6497C2507266}" type="datetimeFigureOut">
              <a:rPr lang="en-US">
                <a:solidFill>
                  <a:srgbClr val="464653"/>
                </a:solidFill>
              </a:rPr>
              <a:pPr>
                <a:defRPr/>
              </a:pPr>
              <a:t>3/22/2018</a:t>
            </a:fld>
            <a:endParaRPr lang="en-GB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5033" y="6356351"/>
            <a:ext cx="46736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67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67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BFB906-7214-4EB0-BCAF-5E6CF00559AE}" type="slidenum">
              <a:rPr lang="en-GB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24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557" y="6447370"/>
            <a:ext cx="190500" cy="16086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847" y="1098327"/>
            <a:ext cx="12168319" cy="698500"/>
          </a:xfrm>
          <a:prstGeom prst="rect">
            <a:avLst/>
          </a:prstGeom>
        </p:spPr>
      </p:pic>
      <p:pic>
        <p:nvPicPr>
          <p:cNvPr id="13" name="Picture 6" descr="a2i-logo-cropped-square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01634" y="-1984"/>
            <a:ext cx="1478532" cy="114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bd govt logo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" y="6117035"/>
            <a:ext cx="1024465" cy="76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image001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3193" y="5953109"/>
            <a:ext cx="607489" cy="93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1" descr="U.S. Agency for International Development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21" b="-1695"/>
          <a:stretch>
            <a:fillRect/>
          </a:stretch>
        </p:blipFill>
        <p:spPr bwMode="auto">
          <a:xfrm>
            <a:off x="10608196" y="6120171"/>
            <a:ext cx="992416" cy="765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754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67" kern="1200">
          <a:solidFill>
            <a:srgbClr val="7030A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Bookman Old Style" pitchFamily="18" charset="0"/>
        </a:defRPr>
      </a:lvl5pPr>
      <a:lvl6pPr marL="609570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Bookman Old Style" pitchFamily="18" charset="0"/>
        </a:defRPr>
      </a:lvl6pPr>
      <a:lvl7pPr marL="1219139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Bookman Old Style" pitchFamily="18" charset="0"/>
        </a:defRPr>
      </a:lvl7pPr>
      <a:lvl8pPr marL="1828709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Bookman Old Style" pitchFamily="18" charset="0"/>
        </a:defRPr>
      </a:lvl8pPr>
      <a:lvl9pPr marL="2438278" algn="l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Bookman Old Style" pitchFamily="18" charset="0"/>
        </a:defRPr>
      </a:lvl9pPr>
    </p:titleStyle>
    <p:bodyStyle>
      <a:lvl1pPr marL="364050" indent="-364050" algn="l" rtl="0" eaLnBrk="0" fontAlgn="base" hangingPunct="0">
        <a:spcBef>
          <a:spcPts val="8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730214" indent="-364050" algn="l" rtl="0" eaLnBrk="0" fontAlgn="base" hangingPunct="0">
        <a:spcBef>
          <a:spcPts val="667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3067" kern="1200">
          <a:solidFill>
            <a:schemeClr val="tx2"/>
          </a:solidFill>
          <a:latin typeface="+mn-lt"/>
          <a:ea typeface="+mn-ea"/>
          <a:cs typeface="+mn-cs"/>
        </a:defRPr>
      </a:lvl2pPr>
      <a:lvl3pPr marL="1096379" indent="-304784" algn="l" rtl="0" eaLnBrk="0" fontAlgn="base" hangingPunct="0">
        <a:spcBef>
          <a:spcPts val="667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462543" indent="-304784" algn="l" rtl="0" eaLnBrk="0" fontAlgn="base" hangingPunct="0">
        <a:spcBef>
          <a:spcPts val="533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indent="-304784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194450" indent="-243827" algn="l" rtl="0" eaLnBrk="1" latinLnBrk="0" hangingPunct="1">
        <a:spcBef>
          <a:spcPts val="4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2133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438278" indent="-243827" algn="l" rtl="0" eaLnBrk="1" latinLnBrk="0" hangingPunct="1">
        <a:spcBef>
          <a:spcPts val="4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867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682106" indent="-243827" algn="l" rtl="0" eaLnBrk="1" latinLnBrk="0" hangingPunct="1">
        <a:spcBef>
          <a:spcPts val="4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867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925934" indent="-243827" algn="l" rtl="0" eaLnBrk="1" latinLnBrk="0" hangingPunct="1">
        <a:spcBef>
          <a:spcPts val="400"/>
        </a:spcBef>
        <a:buClr>
          <a:srgbClr val="9FB8CD"/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ctrTitle"/>
          </p:nvPr>
        </p:nvSpPr>
        <p:spPr>
          <a:xfrm>
            <a:off x="2639616" y="2852938"/>
            <a:ext cx="7104789" cy="1248140"/>
          </a:xfrm>
        </p:spPr>
        <p:txBody>
          <a:bodyPr/>
          <a:lstStyle/>
          <a:p>
            <a:pPr algn="ctr" eaLnBrk="1" hangingPunct="1"/>
            <a:br>
              <a:rPr lang="en-US" sz="2400" b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en-US" sz="32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639616" y="4389107"/>
            <a:ext cx="7104789" cy="15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F84E5D-89EF-4A3A-A06B-705774A39566}"/>
              </a:ext>
            </a:extLst>
          </p:cNvPr>
          <p:cNvGrpSpPr/>
          <p:nvPr/>
        </p:nvGrpSpPr>
        <p:grpSpPr>
          <a:xfrm>
            <a:off x="575386" y="274313"/>
            <a:ext cx="11233248" cy="1898227"/>
            <a:chOff x="-40347" y="0"/>
            <a:chExt cx="5921083" cy="1338580"/>
          </a:xfrm>
        </p:grpSpPr>
        <p:pic>
          <p:nvPicPr>
            <p:cNvPr id="5" name="Picture 4" descr="D:\pavel vai\documents\Doel Laptop a2i\A2i\All Logo\USAID-Vertical_CMYK.png">
              <a:extLst>
                <a:ext uri="{FF2B5EF4-FFF2-40B4-BE49-F238E27FC236}">
                  <a16:creationId xmlns:a16="http://schemas.microsoft.com/office/drawing/2014/main" id="{E9301E0C-A9AC-4E1B-B1F2-3BC7DF31D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349"/>
            <a:stretch/>
          </p:blipFill>
          <p:spPr bwMode="auto">
            <a:xfrm>
              <a:off x="-40347" y="95250"/>
              <a:ext cx="860328" cy="111887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D:\pavel vai\documents\Doel Laptop a2i\A2i\All Logo\UNDP_Logo-Blue-w-TaglineBlue-ENG.png">
              <a:extLst>
                <a:ext uri="{FF2B5EF4-FFF2-40B4-BE49-F238E27FC236}">
                  <a16:creationId xmlns:a16="http://schemas.microsoft.com/office/drawing/2014/main" id="{37288520-B1B6-47F3-A2E7-FD931A73A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4052" y="0"/>
              <a:ext cx="556684" cy="1338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55CB5CB-5F6F-4D56-8CED-4748E459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5169" y="76200"/>
              <a:ext cx="1771264" cy="1260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itle 2">
            <a:extLst>
              <a:ext uri="{FF2B5EF4-FFF2-40B4-BE49-F238E27FC236}">
                <a16:creationId xmlns:a16="http://schemas.microsoft.com/office/drawing/2014/main" id="{AF194ED9-C6DC-49E6-911F-3917ADAD978E}"/>
              </a:ext>
            </a:extLst>
          </p:cNvPr>
          <p:cNvSpPr txBox="1">
            <a:spLocks/>
          </p:cNvSpPr>
          <p:nvPr/>
        </p:nvSpPr>
        <p:spPr bwMode="auto">
          <a:xfrm>
            <a:off x="1625600" y="2819399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2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2"/>
                </a:solidFill>
                <a:latin typeface="Bookman Old Style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2"/>
                </a:solidFill>
                <a:latin typeface="Bookman Old Style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2"/>
                </a:solidFill>
                <a:latin typeface="Bookman Old Style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2"/>
                </a:solidFill>
                <a:latin typeface="Bookman Old Style" pitchFamily="18" charset="0"/>
              </a:defRPr>
            </a:lvl5pPr>
            <a:lvl6pPr marL="609570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2"/>
                </a:solidFill>
                <a:latin typeface="Bookman Old Style" pitchFamily="18" charset="0"/>
              </a:defRPr>
            </a:lvl6pPr>
            <a:lvl7pPr marL="1219139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2"/>
                </a:solidFill>
                <a:latin typeface="Bookman Old Style" pitchFamily="18" charset="0"/>
              </a:defRPr>
            </a:lvl7pPr>
            <a:lvl8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2"/>
                </a:solidFill>
                <a:latin typeface="Bookman Old Style" pitchFamily="18" charset="0"/>
              </a:defRPr>
            </a:lvl8pPr>
            <a:lvl9pPr marL="2438278" algn="l" rtl="0" eaLnBrk="1" fontAlgn="base" hangingPunct="1">
              <a:spcBef>
                <a:spcPct val="0"/>
              </a:spcBef>
              <a:spcAft>
                <a:spcPct val="0"/>
              </a:spcAft>
              <a:defRPr sz="4267">
                <a:solidFill>
                  <a:schemeClr val="tx2"/>
                </a:solidFill>
                <a:latin typeface="Bookman Old Style" pitchFamily="18" charset="0"/>
              </a:defRPr>
            </a:lvl9pPr>
          </a:lstStyle>
          <a:p>
            <a:pPr algn="ctr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Aligning ICT &amp; E-Government Strategies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National Development Strategies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7036B4-9BEA-4493-9C8F-29B8092786D4}"/>
              </a:ext>
            </a:extLst>
          </p:cNvPr>
          <p:cNvSpPr txBox="1"/>
          <p:nvPr/>
        </p:nvSpPr>
        <p:spPr>
          <a:xfrm>
            <a:off x="1358900" y="4495800"/>
            <a:ext cx="9677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Anir Chowdhury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Policy Advisor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</a:rPr>
              <a:t>Access to Information (a2i) Programme, Prime Minister’s Office, Bangladesh </a:t>
            </a:r>
          </a:p>
        </p:txBody>
      </p:sp>
    </p:spTree>
    <p:extLst>
      <p:ext uri="{BB962C8B-B14F-4D97-AF65-F5344CB8AC3E}">
        <p14:creationId xmlns:p14="http://schemas.microsoft.com/office/powerpoint/2010/main" val="2295362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792" y="452669"/>
            <a:ext cx="8489677" cy="609600"/>
          </a:xfrm>
        </p:spPr>
        <p:txBody>
          <a:bodyPr/>
          <a:lstStyle/>
          <a:p>
            <a:r>
              <a:rPr lang="en-US" sz="3200" dirty="0"/>
              <a:t>SDG Tracker: Data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dirty="0"/>
              <a:t>Insights</a:t>
            </a:r>
            <a:br>
              <a:rPr lang="en-US" sz="3200" dirty="0"/>
            </a:br>
            <a:r>
              <a:rPr lang="en-US" sz="3200" dirty="0"/>
              <a:t>Launch by HPM at UNGA 2017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/>
          <a:srcRect l="11933" t="12500" r="13104" b="6250"/>
          <a:stretch/>
        </p:blipFill>
        <p:spPr>
          <a:xfrm>
            <a:off x="894457" y="1219200"/>
            <a:ext cx="9253366" cy="563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1467" y="4762554"/>
            <a:ext cx="4800533" cy="206171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457189" indent="-457189">
              <a:buFont typeface="+mj-lt"/>
              <a:buAutoNum type="arabicPeriod"/>
            </a:pPr>
            <a:r>
              <a:rPr lang="en-US" sz="2133" dirty="0">
                <a:solidFill>
                  <a:schemeClr val="bg1"/>
                </a:solidFill>
              </a:rPr>
              <a:t>Interoperable data standards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133" dirty="0">
                <a:solidFill>
                  <a:schemeClr val="bg1"/>
                </a:solidFill>
              </a:rPr>
              <a:t>Trend over time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133" dirty="0">
                <a:solidFill>
                  <a:schemeClr val="bg1"/>
                </a:solidFill>
              </a:rPr>
              <a:t>Comparison across geographic areas</a:t>
            </a:r>
          </a:p>
          <a:p>
            <a:pPr marL="457189" indent="-457189">
              <a:buFont typeface="+mj-lt"/>
              <a:buAutoNum type="arabicPeriod"/>
            </a:pPr>
            <a:r>
              <a:rPr lang="en-US" sz="2133" dirty="0">
                <a:solidFill>
                  <a:schemeClr val="bg1"/>
                </a:solidFill>
              </a:rPr>
              <a:t>Correlation across related indicators</a:t>
            </a:r>
          </a:p>
        </p:txBody>
      </p:sp>
    </p:spTree>
    <p:extLst>
      <p:ext uri="{BB962C8B-B14F-4D97-AF65-F5344CB8AC3E}">
        <p14:creationId xmlns:p14="http://schemas.microsoft.com/office/powerpoint/2010/main" val="4006541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20798926"/>
              </p:ext>
            </p:extLst>
          </p:nvPr>
        </p:nvGraphicFramePr>
        <p:xfrm>
          <a:off x="1665852" y="0"/>
          <a:ext cx="8544948" cy="6981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94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3BC5A74-F30A-47FE-B6A9-9EBD5283C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F3BC5A74-F30A-47FE-B6A9-9EBD5283C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F3BC5A74-F30A-47FE-B6A9-9EBD5283C7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graphicEl>
                                              <a:dgm id="{F3BC5A74-F30A-47FE-B6A9-9EBD5283C7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9EC5B57-064F-423D-98F9-BF366BF36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29EC5B57-064F-423D-98F9-BF366BF36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29EC5B57-064F-423D-98F9-BF366BF364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graphicEl>
                                              <a:dgm id="{29EC5B57-064F-423D-98F9-BF366BF364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AB5D9D9-6E6E-47BB-98C9-11224DDD7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4AB5D9D9-6E6E-47BB-98C9-11224DDD7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4AB5D9D9-6E6E-47BB-98C9-11224DDD7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4AB5D9D9-6E6E-47BB-98C9-11224DDD77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282D9D7-27EF-4D27-BEC1-B47FF235A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B282D9D7-27EF-4D27-BEC1-B47FF235A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B282D9D7-27EF-4D27-BEC1-B47FF235A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B282D9D7-27EF-4D27-BEC1-B47FF235A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5E5DCA4-FDFC-487B-8E49-B24C51D1B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F5E5DCA4-FDFC-487B-8E49-B24C51D1B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F5E5DCA4-FDFC-487B-8E49-B24C51D1BB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F5E5DCA4-FDFC-487B-8E49-B24C51D1BB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C457F2-E45D-4EA7-B82D-E526E342B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0EC457F2-E45D-4EA7-B82D-E526E342B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0EC457F2-E45D-4EA7-B82D-E526E342B2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0EC457F2-E45D-4EA7-B82D-E526E342B2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074D184-7473-4A89-8416-8DF04840E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8074D184-7473-4A89-8416-8DF04840E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8074D184-7473-4A89-8416-8DF04840E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8074D184-7473-4A89-8416-8DF04840E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B2E2576-6AC4-49DC-A5C0-CE7D30DC5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graphicEl>
                                              <a:dgm id="{8B2E2576-6AC4-49DC-A5C0-CE7D30DC5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graphicEl>
                                              <a:dgm id="{8B2E2576-6AC4-49DC-A5C0-CE7D30DC5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8B2E2576-6AC4-49DC-A5C0-CE7D30DC5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61694B-B83D-440F-9560-14BB40007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6161694B-B83D-440F-9560-14BB40007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6161694B-B83D-440F-9560-14BB40007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graphicEl>
                                              <a:dgm id="{6161694B-B83D-440F-9560-14BB400078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818660F-7514-49FD-899B-11929C43B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graphicEl>
                                              <a:dgm id="{8818660F-7514-49FD-899B-11929C43B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graphicEl>
                                              <a:dgm id="{8818660F-7514-49FD-899B-11929C43B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8818660F-7514-49FD-899B-11929C43B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E5A99A4-600C-4C23-AE68-417836635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2E5A99A4-600C-4C23-AE68-417836635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2E5A99A4-600C-4C23-AE68-417836635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graphicEl>
                                              <a:dgm id="{2E5A99A4-600C-4C23-AE68-4178366354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E3AFE9D-8DAA-4CFC-BF7E-AA23556C4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graphicEl>
                                              <a:dgm id="{DE3AFE9D-8DAA-4CFC-BF7E-AA23556C4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>
                                            <p:graphicEl>
                                              <a:dgm id="{DE3AFE9D-8DAA-4CFC-BF7E-AA23556C4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DE3AFE9D-8DAA-4CFC-BF7E-AA23556C4D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7D3CBFF-D19D-4F89-B472-26653FC8B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graphicEl>
                                              <a:dgm id="{67D3CBFF-D19D-4F89-B472-26653FC8B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>
                                            <p:graphicEl>
                                              <a:dgm id="{67D3CBFF-D19D-4F89-B472-26653FC8B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>
                                            <p:graphicEl>
                                              <a:dgm id="{67D3CBFF-D19D-4F89-B472-26653FC8B4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Create Multiplier Effect through Extensive Partnerships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9237865"/>
              </p:ext>
            </p:extLst>
          </p:nvPr>
        </p:nvGraphicFramePr>
        <p:xfrm>
          <a:off x="1623392" y="644691"/>
          <a:ext cx="8001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374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0.175.165.11/SP50.63.46.1/SDiamtechnologyblog.com/Spwp-content%2fuploads%2f2014%2f12%2fVUC/Rqae5eb53b-c103-49e4-a363-9cb05f81161d/ID188C2FACA80C212D/RV200000/AVSkyController_3.2.5.54985/Br200/CL2-ea/DL0/DT0/EI125784518/Ht240/IP10.109.157.66%3a9339/IQ25/MO15/MT0/NIGPMOCCA-SAVDIST1-SKFCTL2/OC0/OS0/Otjpeg/PB200/PNMedCongestion_3G_Desktop/SI070006007b2450000000000000000000000000000a6d9d42000000000000000000000000323f2e01552e814b7f919d01/SUhttp%3a%2f%2fiamtechnologyblog.com%2fwp-content%2fuploads%2f2014%2f12%2fVUCA-Quadrangle1.jpg/Sd736B7966697265/TI125784518/Tr1/Wh400/EU1QaAFxMLzm2mZIR194-LHGxtQbkwjsWiN8iJK6q8I0Blg4Pv8tfAvu6FVP7yV9putHMlbzX8flbV1edpMCxopS9R.V-U6YFKaszN9TOGWFsRYzFIM9HoeNNMKCf-Zr.DoWivwvpnM-mGxQhFPWhObAikGpsKfJ1qxM1chUmh6KJ-8IaFGTU9dC8mTTIAsZGthVsIygV0tn.ujkjqbkyLxMAb--NkEap7cdIFOEFrYoReL8bFLiwiwb5AIa.J0pMPttcftjbND8OdljHZXfQNSoGDg4WFh4eJiYuLjY2Pj5E%3d/EVc1c6e725a5deed9a73c5c464667c2532/file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9525000" cy="662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8610600" y="6519446"/>
            <a:ext cx="2337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iamtechnologyblog.com</a:t>
            </a:r>
          </a:p>
        </p:txBody>
      </p:sp>
    </p:spTree>
    <p:extLst>
      <p:ext uri="{BB962C8B-B14F-4D97-AF65-F5344CB8AC3E}">
        <p14:creationId xmlns:p14="http://schemas.microsoft.com/office/powerpoint/2010/main" val="539715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entrepreneur straight path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5"/>
          <a:stretch/>
        </p:blipFill>
        <p:spPr bwMode="auto">
          <a:xfrm>
            <a:off x="0" y="6542"/>
            <a:ext cx="12192000" cy="685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13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2669"/>
            <a:ext cx="8229600" cy="609600"/>
          </a:xfrm>
        </p:spPr>
        <p:txBody>
          <a:bodyPr/>
          <a:lstStyle/>
          <a:p>
            <a:r>
              <a:rPr lang="en-GB" sz="3200" dirty="0"/>
              <a:t>Redefining the Problem 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527" y="2564904"/>
            <a:ext cx="3731548" cy="2784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940" y="2180861"/>
            <a:ext cx="4611560" cy="32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7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71926-DBA8-4FB6-9CAE-6DC682D50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ICT Remains a ‘Lip Service’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7F979-3C64-4949-BD4D-C539099AF0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10972800" cy="478536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ICT is technical and I am not technical</a:t>
            </a:r>
          </a:p>
          <a:p>
            <a:pPr marL="880514" lvl="1" indent="-514350">
              <a:buFont typeface="+mj-lt"/>
              <a:buAutoNum type="arabicPeriod"/>
            </a:pPr>
            <a:r>
              <a:rPr lang="en-US" dirty="0"/>
              <a:t>No overlap with my responsibility</a:t>
            </a:r>
          </a:p>
          <a:p>
            <a:pPr marL="880514" lvl="1" indent="-514350">
              <a:buFont typeface="+mj-lt"/>
              <a:buAutoNum type="arabicPeriod"/>
            </a:pPr>
            <a:r>
              <a:rPr lang="en-US" dirty="0"/>
              <a:t>It’s not a general policy issue like education, agriculture, health and transportation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ICT is a vertical not relevant to 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ICT threatens status quo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ICT needs big strategies before the work can begin</a:t>
            </a:r>
          </a:p>
        </p:txBody>
      </p:sp>
    </p:spTree>
    <p:extLst>
      <p:ext uri="{BB962C8B-B14F-4D97-AF65-F5344CB8AC3E}">
        <p14:creationId xmlns:p14="http://schemas.microsoft.com/office/powerpoint/2010/main" val="233406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27" y="419133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933" dirty="0"/>
              <a:t>Use Non-threatening Language. CRITICAL!!!</a:t>
            </a:r>
            <a:endParaRPr lang="en-GB" sz="2933" dirty="0"/>
          </a:p>
        </p:txBody>
      </p:sp>
      <p:sp>
        <p:nvSpPr>
          <p:cNvPr id="6" name="Rectangle 5"/>
          <p:cNvSpPr/>
          <p:nvPr/>
        </p:nvSpPr>
        <p:spPr>
          <a:xfrm>
            <a:off x="1905000" y="1524000"/>
            <a:ext cx="3134883" cy="90527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67" dirty="0"/>
              <a:t>e-Governance</a:t>
            </a:r>
            <a:endParaRPr lang="en-GB" sz="2667" dirty="0"/>
          </a:p>
        </p:txBody>
      </p:sp>
      <p:sp>
        <p:nvSpPr>
          <p:cNvPr id="7" name="Rectangle 6"/>
          <p:cNvSpPr/>
          <p:nvPr/>
        </p:nvSpPr>
        <p:spPr>
          <a:xfrm>
            <a:off x="6990589" y="1524000"/>
            <a:ext cx="3137859" cy="90527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67" dirty="0"/>
              <a:t>Service at Doorsteps</a:t>
            </a:r>
            <a:endParaRPr lang="en-GB" sz="2667" dirty="0"/>
          </a:p>
        </p:txBody>
      </p:sp>
      <p:sp>
        <p:nvSpPr>
          <p:cNvPr id="8" name="Right Arrow 7"/>
          <p:cNvSpPr/>
          <p:nvPr/>
        </p:nvSpPr>
        <p:spPr>
          <a:xfrm>
            <a:off x="5519936" y="1604797"/>
            <a:ext cx="990600" cy="5334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905000" y="3044957"/>
            <a:ext cx="3134883" cy="103630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67" dirty="0">
                <a:sym typeface="Wingdings" pitchFamily="2" charset="2"/>
              </a:rPr>
              <a:t>Business Process Re-engineering (BPR)</a:t>
            </a:r>
            <a:endParaRPr lang="en-GB" sz="2667" dirty="0"/>
          </a:p>
        </p:txBody>
      </p:sp>
      <p:sp>
        <p:nvSpPr>
          <p:cNvPr id="11" name="Right Arrow 10"/>
          <p:cNvSpPr/>
          <p:nvPr/>
        </p:nvSpPr>
        <p:spPr>
          <a:xfrm>
            <a:off x="5606041" y="3296411"/>
            <a:ext cx="990600" cy="5334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056107" y="3044957"/>
            <a:ext cx="3072341" cy="103630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67" dirty="0">
                <a:sym typeface="Wingdings" pitchFamily="2" charset="2"/>
              </a:rPr>
              <a:t>Service Process Simplification (SPS)</a:t>
            </a:r>
            <a:endParaRPr lang="en-GB" sz="2667" dirty="0"/>
          </a:p>
        </p:txBody>
      </p:sp>
      <p:sp>
        <p:nvSpPr>
          <p:cNvPr id="10" name="Rectangle 9"/>
          <p:cNvSpPr/>
          <p:nvPr/>
        </p:nvSpPr>
        <p:spPr>
          <a:xfrm>
            <a:off x="1905000" y="4696949"/>
            <a:ext cx="3134883" cy="103630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67" dirty="0">
                <a:sym typeface="Wingdings" pitchFamily="2" charset="2"/>
              </a:rPr>
              <a:t>Corruption, Transparency</a:t>
            </a:r>
            <a:endParaRPr lang="en-GB" sz="2667" dirty="0"/>
          </a:p>
        </p:txBody>
      </p:sp>
      <p:sp>
        <p:nvSpPr>
          <p:cNvPr id="13" name="Right Arrow 12"/>
          <p:cNvSpPr/>
          <p:nvPr/>
        </p:nvSpPr>
        <p:spPr>
          <a:xfrm>
            <a:off x="5606041" y="4948403"/>
            <a:ext cx="990600" cy="533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056107" y="4696949"/>
            <a:ext cx="3072341" cy="103630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667" dirty="0"/>
              <a:t>TCV</a:t>
            </a:r>
          </a:p>
        </p:txBody>
      </p:sp>
    </p:spTree>
    <p:extLst>
      <p:ext uri="{BB962C8B-B14F-4D97-AF65-F5344CB8AC3E}">
        <p14:creationId xmlns:p14="http://schemas.microsoft.com/office/powerpoint/2010/main" val="222924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0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09" y="548680"/>
            <a:ext cx="8435280" cy="609600"/>
          </a:xfrm>
        </p:spPr>
        <p:txBody>
          <a:bodyPr/>
          <a:lstStyle/>
          <a:p>
            <a:r>
              <a:rPr lang="en-US" sz="3733" dirty="0">
                <a:solidFill>
                  <a:srgbClr val="C00000"/>
                </a:solidFill>
              </a:rPr>
              <a:t>PPP and Micro-Entrepreneurship:</a:t>
            </a:r>
            <a:br>
              <a:rPr lang="en-US" sz="3733" dirty="0"/>
            </a:br>
            <a:r>
              <a:rPr lang="en-US" sz="3733" dirty="0"/>
              <a:t>5,000+ Digital </a:t>
            </a:r>
            <a:r>
              <a:rPr lang="en-US" sz="3733" dirty="0" err="1"/>
              <a:t>Centres</a:t>
            </a:r>
            <a:endParaRPr lang="en-US" sz="3733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250541" y="1604797"/>
            <a:ext cx="320583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273044" indent="-273044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74" indent="-273044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05" indent="-228594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35" indent="-228594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66" indent="-228594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879" indent="-182875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754" indent="-182875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30" indent="-182875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05" indent="-182875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sz="3200" dirty="0">
                <a:latin typeface="+mj-lt"/>
                <a:cs typeface="NikoshBAN" pitchFamily="2" charset="0"/>
              </a:rPr>
              <a:t>Government services</a:t>
            </a:r>
          </a:p>
          <a:p>
            <a:pPr>
              <a:buClr>
                <a:srgbClr val="727CA3"/>
              </a:buClr>
              <a:defRPr/>
            </a:pPr>
            <a:r>
              <a:rPr lang="en-US" sz="3200" dirty="0">
                <a:solidFill>
                  <a:prstClr val="black"/>
                </a:solidFill>
                <a:latin typeface="Bookman Old Style"/>
                <a:cs typeface="NikoshBAN" pitchFamily="2" charset="0"/>
              </a:rPr>
              <a:t>Innovative Financial Products</a:t>
            </a:r>
          </a:p>
          <a:p>
            <a:pPr>
              <a:buClr>
                <a:srgbClr val="727CA3"/>
              </a:buClr>
              <a:defRPr/>
            </a:pPr>
            <a:r>
              <a:rPr lang="en-US" sz="3200" dirty="0">
                <a:solidFill>
                  <a:prstClr val="black"/>
                </a:solidFill>
                <a:latin typeface="Bookman Old Style"/>
                <a:cs typeface="NikoshBAN" pitchFamily="2" charset="0"/>
              </a:rPr>
              <a:t>‘Assisted’ Rural e-Commerce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7297" y="2299436"/>
            <a:ext cx="4464839" cy="304698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10,000+ entrepreneurs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110+ services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</a:rPr>
              <a:t>5 million+ citizens/month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310240" y="932723"/>
            <a:ext cx="1394273" cy="5876176"/>
            <a:chOff x="5839679" y="699542"/>
            <a:chExt cx="1045705" cy="44071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39679" y="1851132"/>
              <a:ext cx="1039400" cy="325554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39679" y="699542"/>
              <a:ext cx="1039400" cy="62147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839679" y="1275606"/>
              <a:ext cx="1045705" cy="561741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/>
                  </a:solidFill>
                </a:rPr>
                <a:t>2014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5825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DDE82-B716-4691-A2BE-071EDE5D6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812" y="206524"/>
            <a:ext cx="8686800" cy="780323"/>
          </a:xfrm>
        </p:spPr>
        <p:txBody>
          <a:bodyPr/>
          <a:lstStyle/>
          <a:p>
            <a:r>
              <a:rPr lang="en-US" sz="2667" dirty="0"/>
              <a:t>Service Process Simplification (SPS), Coupled with Digitization, And Measured with TCV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C82814-1B46-41C8-A6AE-03882EBCC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022" y="1124744"/>
            <a:ext cx="4173033" cy="1279112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AD0FDB8-D505-4305-B49D-426830D041B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4"/>
          <a:srcRect l="13603" t="29207" r="17798" b="8815"/>
          <a:stretch/>
        </p:blipFill>
        <p:spPr>
          <a:xfrm>
            <a:off x="1847528" y="1220755"/>
            <a:ext cx="4056451" cy="2096197"/>
          </a:xfrm>
          <a:prstGeom prst="rect">
            <a:avLst/>
          </a:prstGeom>
        </p:spPr>
      </p:pic>
      <p:sp>
        <p:nvSpPr>
          <p:cNvPr id="9" name="Right Arrow 19">
            <a:extLst>
              <a:ext uri="{FF2B5EF4-FFF2-40B4-BE49-F238E27FC236}">
                <a16:creationId xmlns:a16="http://schemas.microsoft.com/office/drawing/2014/main" id="{C46DBF16-1573-4733-94E7-7488275B6B7F}"/>
              </a:ext>
            </a:extLst>
          </p:cNvPr>
          <p:cNvSpPr/>
          <p:nvPr/>
        </p:nvSpPr>
        <p:spPr>
          <a:xfrm>
            <a:off x="3476916" y="2468894"/>
            <a:ext cx="5787437" cy="3085823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189" indent="-457189">
              <a:buFont typeface="+mj-lt"/>
              <a:buAutoNum type="arabicPeriod"/>
            </a:pPr>
            <a:r>
              <a:rPr lang="en-US" dirty="0"/>
              <a:t>Service Process </a:t>
            </a:r>
            <a:r>
              <a:rPr lang="en-US" u="sng" dirty="0">
                <a:solidFill>
                  <a:schemeClr val="bg1"/>
                </a:solidFill>
              </a:rPr>
              <a:t>Simplification</a:t>
            </a:r>
          </a:p>
          <a:p>
            <a:pPr marL="457189" indent="-457189">
              <a:buFont typeface="+mj-lt"/>
              <a:buAutoNum type="arabicPeriod"/>
            </a:pPr>
            <a:r>
              <a:rPr lang="en-US" u="sng" dirty="0"/>
              <a:t>Decentralization</a:t>
            </a:r>
            <a:r>
              <a:rPr lang="en-US" dirty="0"/>
              <a:t> to Digital Centre</a:t>
            </a:r>
          </a:p>
          <a:p>
            <a:pPr marL="457189" indent="-457189">
              <a:buFont typeface="+mj-lt"/>
              <a:buAutoNum type="arabicPeriod"/>
            </a:pPr>
            <a:r>
              <a:rPr lang="en-US" u="sng" dirty="0"/>
              <a:t>Digitization</a:t>
            </a:r>
            <a:r>
              <a:rPr lang="en-US" dirty="0"/>
              <a:t> of Service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883C48-A756-4289-B21E-F983A9A9B95F}"/>
              </a:ext>
            </a:extLst>
          </p:cNvPr>
          <p:cNvSpPr txBox="1"/>
          <p:nvPr/>
        </p:nvSpPr>
        <p:spPr>
          <a:xfrm>
            <a:off x="8877272" y="3140969"/>
            <a:ext cx="177644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T</a:t>
            </a:r>
            <a:r>
              <a:rPr lang="en-GB" dirty="0"/>
              <a:t> = 1 hour</a:t>
            </a:r>
          </a:p>
          <a:p>
            <a:r>
              <a:rPr lang="en-GB" b="1" dirty="0">
                <a:solidFill>
                  <a:srgbClr val="FF0000"/>
                </a:solidFill>
              </a:rPr>
              <a:t>C</a:t>
            </a:r>
            <a:r>
              <a:rPr lang="en-GB" dirty="0"/>
              <a:t> = USD 4</a:t>
            </a:r>
          </a:p>
          <a:p>
            <a:r>
              <a:rPr lang="en-GB" b="1" dirty="0">
                <a:solidFill>
                  <a:srgbClr val="FF0000"/>
                </a:solidFill>
              </a:rPr>
              <a:t>V</a:t>
            </a:r>
            <a:r>
              <a:rPr lang="en-GB" dirty="0"/>
              <a:t> = Walking distance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895688-5BC7-4B6F-93CA-AA241A934F90}"/>
              </a:ext>
            </a:extLst>
          </p:cNvPr>
          <p:cNvSpPr txBox="1"/>
          <p:nvPr/>
        </p:nvSpPr>
        <p:spPr>
          <a:xfrm>
            <a:off x="1532698" y="5092924"/>
            <a:ext cx="9121015" cy="141577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1</a:t>
            </a:r>
            <a:r>
              <a:rPr lang="en-AU" baseline="30000" dirty="0">
                <a:solidFill>
                  <a:schemeClr val="bg1"/>
                </a:solidFill>
              </a:rPr>
              <a:t>st</a:t>
            </a:r>
            <a:r>
              <a:rPr lang="en-AU" dirty="0">
                <a:solidFill>
                  <a:schemeClr val="bg1"/>
                </a:solidFill>
              </a:rPr>
              <a:t> rule of technology: automation applied to an efficient operation will </a:t>
            </a:r>
            <a:r>
              <a:rPr lang="en-AU" b="1" u="sng" dirty="0">
                <a:solidFill>
                  <a:schemeClr val="bg1"/>
                </a:solidFill>
              </a:rPr>
              <a:t>magnify the efficiency</a:t>
            </a:r>
            <a:r>
              <a:rPr lang="en-AU" dirty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en-AU" dirty="0">
                <a:solidFill>
                  <a:schemeClr val="bg1"/>
                </a:solidFill>
              </a:rPr>
              <a:t>2</a:t>
            </a:r>
            <a:r>
              <a:rPr lang="en-AU" baseline="30000" dirty="0">
                <a:solidFill>
                  <a:schemeClr val="bg1"/>
                </a:solidFill>
              </a:rPr>
              <a:t>nd</a:t>
            </a:r>
            <a:r>
              <a:rPr lang="en-AU" dirty="0">
                <a:solidFill>
                  <a:schemeClr val="bg1"/>
                </a:solidFill>
              </a:rPr>
              <a:t> rule: automation applied to an inefficient operation will </a:t>
            </a:r>
          </a:p>
          <a:p>
            <a:pPr algn="ctr"/>
            <a:r>
              <a:rPr lang="en-AU" b="1" u="sng" dirty="0">
                <a:solidFill>
                  <a:schemeClr val="bg1"/>
                </a:solidFill>
              </a:rPr>
              <a:t>magnify the inefficiency</a:t>
            </a:r>
            <a:r>
              <a:rPr lang="en-AU" dirty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3009A9-99EC-4BFC-9895-B8C856F848C1}"/>
              </a:ext>
            </a:extLst>
          </p:cNvPr>
          <p:cNvSpPr txBox="1"/>
          <p:nvPr/>
        </p:nvSpPr>
        <p:spPr>
          <a:xfrm>
            <a:off x="1532699" y="3172711"/>
            <a:ext cx="194421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T</a:t>
            </a:r>
            <a:r>
              <a:rPr lang="en-GB" dirty="0"/>
              <a:t> = 7+ days</a:t>
            </a:r>
          </a:p>
          <a:p>
            <a:r>
              <a:rPr lang="en-GB" b="1" dirty="0">
                <a:solidFill>
                  <a:srgbClr val="FF0000"/>
                </a:solidFill>
              </a:rPr>
              <a:t>C</a:t>
            </a:r>
            <a:r>
              <a:rPr lang="en-GB" dirty="0"/>
              <a:t> = USD 63</a:t>
            </a:r>
          </a:p>
          <a:p>
            <a:r>
              <a:rPr lang="en-GB" b="1" dirty="0">
                <a:solidFill>
                  <a:srgbClr val="FF0000"/>
                </a:solidFill>
              </a:rPr>
              <a:t>V</a:t>
            </a:r>
            <a:r>
              <a:rPr lang="en-GB" dirty="0"/>
              <a:t> = 40 km x 2-3 times</a:t>
            </a:r>
          </a:p>
        </p:txBody>
      </p:sp>
    </p:spTree>
    <p:extLst>
      <p:ext uri="{BB962C8B-B14F-4D97-AF65-F5344CB8AC3E}">
        <p14:creationId xmlns:p14="http://schemas.microsoft.com/office/powerpoint/2010/main" val="257833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79509" y="260648"/>
            <a:ext cx="8229600" cy="609600"/>
          </a:xfrm>
        </p:spPr>
        <p:txBody>
          <a:bodyPr/>
          <a:lstStyle/>
          <a:p>
            <a:r>
              <a:rPr lang="en-US" sz="2400" dirty="0"/>
              <a:t>For Citizens Grievance Redressal, Leverage Platforms where the Young People Roam</a:t>
            </a:r>
          </a:p>
        </p:txBody>
      </p:sp>
      <p:pic>
        <p:nvPicPr>
          <p:cNvPr id="1026" name="Picture 2" descr="https://z-1-scontent.xx.fbcdn.net/hphotos-xlf1/v/t1.0-9/13051643_10209295001593629_6205676906413804213_n.jpg?oh=7cb274b08efb188a13d07b3fbf5455ef&amp;oe=57B7E72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8" b="22097"/>
          <a:stretch/>
        </p:blipFill>
        <p:spPr bwMode="auto">
          <a:xfrm>
            <a:off x="1898517" y="1028734"/>
            <a:ext cx="8517964" cy="4224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79510" y="5253203"/>
            <a:ext cx="8832981" cy="1569660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Every district administrator features a FB page</a:t>
            </a:r>
          </a:p>
          <a:p>
            <a:pPr algn="ctr" eaLnBrk="1" hangingPunct="1"/>
            <a:r>
              <a:rPr lang="en-US" alt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>Unprecedented public accountability and interaction with citizens</a:t>
            </a:r>
          </a:p>
        </p:txBody>
      </p:sp>
    </p:spTree>
    <p:extLst>
      <p:ext uri="{BB962C8B-B14F-4D97-AF65-F5344CB8AC3E}">
        <p14:creationId xmlns:p14="http://schemas.microsoft.com/office/powerpoint/2010/main" val="539427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a2i Solutions Jul-2013</Template>
  <TotalTime>11587</TotalTime>
  <Words>353</Words>
  <Application>Microsoft Office PowerPoint</Application>
  <PresentationFormat>Widescreen</PresentationFormat>
  <Paragraphs>70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Bookman Old Style</vt:lpstr>
      <vt:lpstr>Calibri</vt:lpstr>
      <vt:lpstr>Gill Sans MT</vt:lpstr>
      <vt:lpstr>NikoshBAN</vt:lpstr>
      <vt:lpstr>Wingdings</vt:lpstr>
      <vt:lpstr>Wingdings 3</vt:lpstr>
      <vt:lpstr>1_Origin</vt:lpstr>
      <vt:lpstr> </vt:lpstr>
      <vt:lpstr>PowerPoint Presentation</vt:lpstr>
      <vt:lpstr>PowerPoint Presentation</vt:lpstr>
      <vt:lpstr>Redefining the Problem …</vt:lpstr>
      <vt:lpstr>Why ICT Remains a ‘Lip Service’</vt:lpstr>
      <vt:lpstr>Use Non-threatening Language. CRITICAL!!!</vt:lpstr>
      <vt:lpstr>PPP and Micro-Entrepreneurship: 5,000+ Digital Centres</vt:lpstr>
      <vt:lpstr>Service Process Simplification (SPS), Coupled with Digitization, And Measured with TCV</vt:lpstr>
      <vt:lpstr>For Citizens Grievance Redressal, Leverage Platforms where the Young People Roam</vt:lpstr>
      <vt:lpstr>SDG Tracker: Data  Insights Launch by HPM at UNGA 2017</vt:lpstr>
      <vt:lpstr>PowerPoint Presentation</vt:lpstr>
      <vt:lpstr>Create Multiplier Effect through Extensive Partnerships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teamwork</dc:title>
  <dc:creator>a2iprogramme</dc:creator>
  <cp:lastModifiedBy>Anir Chowdhury</cp:lastModifiedBy>
  <cp:revision>1803</cp:revision>
  <cp:lastPrinted>2016-02-25T06:42:12Z</cp:lastPrinted>
  <dcterms:created xsi:type="dcterms:W3CDTF">2013-03-26T00:45:20Z</dcterms:created>
  <dcterms:modified xsi:type="dcterms:W3CDTF">2018-03-22T10:48:21Z</dcterms:modified>
</cp:coreProperties>
</file>