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343" r:id="rId6"/>
    <p:sldId id="344" r:id="rId7"/>
    <p:sldId id="307" r:id="rId8"/>
    <p:sldId id="576" r:id="rId9"/>
    <p:sldId id="302" r:id="rId10"/>
    <p:sldId id="306" r:id="rId11"/>
    <p:sldId id="311" r:id="rId12"/>
    <p:sldId id="308" r:id="rId13"/>
    <p:sldId id="329" r:id="rId14"/>
    <p:sldId id="578" r:id="rId15"/>
    <p:sldId id="562" r:id="rId16"/>
    <p:sldId id="558" r:id="rId17"/>
    <p:sldId id="577" r:id="rId18"/>
    <p:sldId id="572" r:id="rId19"/>
    <p:sldId id="556" r:id="rId20"/>
    <p:sldId id="292" r:id="rId21"/>
    <p:sldId id="265"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Rosengren" initials="H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F2CC"/>
    <a:srgbClr val="B7ECFF"/>
    <a:srgbClr val="33CCFF"/>
    <a:srgbClr val="FFC000"/>
    <a:srgbClr val="CCFF66"/>
    <a:srgbClr val="CCFFCC"/>
    <a:srgbClr val="00B0F0"/>
    <a:srgbClr val="00CC99"/>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396576-F8C1-47B0-B725-B639F243B0E2}" v="1" dt="2022-05-27T16:47:44.318"/>
  </p1510:revLst>
</p1510:revInfo>
</file>

<file path=ppt/tableStyles.xml><?xml version="1.0" encoding="utf-8"?>
<a:tblStyleLst xmlns:a="http://schemas.openxmlformats.org/drawingml/2006/main" def="{5C22544A-7EE6-4342-B048-85BDC9FD1C3A}">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95" autoAdjust="0"/>
    <p:restoredTop sz="95742" autoAdjust="0"/>
  </p:normalViewPr>
  <p:slideViewPr>
    <p:cSldViewPr snapToGrid="0">
      <p:cViewPr>
        <p:scale>
          <a:sx n="75" d="100"/>
          <a:sy n="75" d="100"/>
        </p:scale>
        <p:origin x="344" y="3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023334-FB5A-44A7-8409-D1C853DA26A4}" type="doc">
      <dgm:prSet loTypeId="urn:microsoft.com/office/officeart/2005/8/layout/arrow2" loCatId="process" qsTypeId="urn:microsoft.com/office/officeart/2005/8/quickstyle/3d3" qsCatId="3D" csTypeId="urn:microsoft.com/office/officeart/2005/8/colors/accent2_5" csCatId="accent2" phldr="1"/>
      <dgm:spPr/>
    </dgm:pt>
    <dgm:pt modelId="{169EAC7A-D815-438D-9B77-048C0F2B791A}">
      <dgm:prSet phldrT="[Text]"/>
      <dgm:spPr/>
      <dgm:t>
        <a:bodyPr/>
        <a:lstStyle/>
        <a:p>
          <a:r>
            <a:rPr lang="en-US" dirty="0"/>
            <a:t>2003</a:t>
          </a:r>
        </a:p>
      </dgm:t>
    </dgm:pt>
    <dgm:pt modelId="{96834E0A-85FC-41C9-9D42-8258E7DD7875}" type="parTrans" cxnId="{6E72D15A-19EA-4FF0-BA5F-1D8676E89EC1}">
      <dgm:prSet/>
      <dgm:spPr/>
      <dgm:t>
        <a:bodyPr/>
        <a:lstStyle/>
        <a:p>
          <a:endParaRPr lang="en-US"/>
        </a:p>
      </dgm:t>
    </dgm:pt>
    <dgm:pt modelId="{EFD95F16-2000-472E-B356-C2DEAC46ED0B}" type="sibTrans" cxnId="{6E72D15A-19EA-4FF0-BA5F-1D8676E89EC1}">
      <dgm:prSet/>
      <dgm:spPr/>
      <dgm:t>
        <a:bodyPr/>
        <a:lstStyle/>
        <a:p>
          <a:endParaRPr lang="en-US"/>
        </a:p>
      </dgm:t>
    </dgm:pt>
    <dgm:pt modelId="{37378FB6-29A4-46A5-A020-41531AE1E2E6}">
      <dgm:prSet phldrT="[Text]"/>
      <dgm:spPr/>
      <dgm:t>
        <a:bodyPr/>
        <a:lstStyle/>
        <a:p>
          <a:r>
            <a:rPr lang="en-US" dirty="0"/>
            <a:t>2008</a:t>
          </a:r>
        </a:p>
      </dgm:t>
    </dgm:pt>
    <dgm:pt modelId="{152AF8A4-6164-491F-A8D2-CF3A23FCF100}" type="parTrans" cxnId="{1399C267-6888-4283-A1A1-6486B25C2A22}">
      <dgm:prSet/>
      <dgm:spPr/>
      <dgm:t>
        <a:bodyPr/>
        <a:lstStyle/>
        <a:p>
          <a:endParaRPr lang="en-US"/>
        </a:p>
      </dgm:t>
    </dgm:pt>
    <dgm:pt modelId="{294712E5-6747-41E5-AF99-85543EF28073}" type="sibTrans" cxnId="{1399C267-6888-4283-A1A1-6486B25C2A22}">
      <dgm:prSet/>
      <dgm:spPr/>
      <dgm:t>
        <a:bodyPr/>
        <a:lstStyle/>
        <a:p>
          <a:endParaRPr lang="en-US"/>
        </a:p>
      </dgm:t>
    </dgm:pt>
    <dgm:pt modelId="{6BEA3914-61FF-469F-B70E-15172943CDE1}">
      <dgm:prSet phldrT="[Text]"/>
      <dgm:spPr/>
      <dgm:t>
        <a:bodyPr/>
        <a:lstStyle/>
        <a:p>
          <a:r>
            <a:rPr lang="en-US" dirty="0"/>
            <a:t>2010</a:t>
          </a:r>
        </a:p>
      </dgm:t>
    </dgm:pt>
    <dgm:pt modelId="{563B3145-76D1-438E-A44A-14D8B26E84EF}" type="parTrans" cxnId="{B9ED3848-4F15-4FB2-A926-D458F773B9D4}">
      <dgm:prSet/>
      <dgm:spPr/>
      <dgm:t>
        <a:bodyPr/>
        <a:lstStyle/>
        <a:p>
          <a:endParaRPr lang="en-US"/>
        </a:p>
      </dgm:t>
    </dgm:pt>
    <dgm:pt modelId="{0390948F-32ED-46B9-94E7-AB2E92EFCB7A}" type="sibTrans" cxnId="{B9ED3848-4F15-4FB2-A926-D458F773B9D4}">
      <dgm:prSet/>
      <dgm:spPr/>
      <dgm:t>
        <a:bodyPr/>
        <a:lstStyle/>
        <a:p>
          <a:endParaRPr lang="en-US"/>
        </a:p>
      </dgm:t>
    </dgm:pt>
    <dgm:pt modelId="{3C00EAB0-A317-43E3-94C0-1D2E35A150FF}">
      <dgm:prSet phldrT="[Text]"/>
      <dgm:spPr/>
      <dgm:t>
        <a:bodyPr/>
        <a:lstStyle/>
        <a:p>
          <a:r>
            <a:rPr lang="en-US" dirty="0"/>
            <a:t>2016</a:t>
          </a:r>
        </a:p>
      </dgm:t>
    </dgm:pt>
    <dgm:pt modelId="{B0442D0D-DA4E-4264-A69A-8E32A81F8FC5}" type="parTrans" cxnId="{0F591B37-6587-4DBA-A053-B356FB02AA48}">
      <dgm:prSet/>
      <dgm:spPr/>
      <dgm:t>
        <a:bodyPr/>
        <a:lstStyle/>
        <a:p>
          <a:endParaRPr lang="en-US"/>
        </a:p>
      </dgm:t>
    </dgm:pt>
    <dgm:pt modelId="{602A0224-30D5-419D-AEA3-91C2333D709C}" type="sibTrans" cxnId="{0F591B37-6587-4DBA-A053-B356FB02AA48}">
      <dgm:prSet/>
      <dgm:spPr/>
      <dgm:t>
        <a:bodyPr/>
        <a:lstStyle/>
        <a:p>
          <a:endParaRPr lang="en-US"/>
        </a:p>
      </dgm:t>
    </dgm:pt>
    <dgm:pt modelId="{9FD3EE0C-17D2-4764-AA67-855D195EC91A}">
      <dgm:prSet phldrT="[Text]"/>
      <dgm:spPr/>
      <dgm:t>
        <a:bodyPr/>
        <a:lstStyle/>
        <a:p>
          <a:r>
            <a:rPr lang="en-US" dirty="0"/>
            <a:t>2020</a:t>
          </a:r>
        </a:p>
      </dgm:t>
    </dgm:pt>
    <dgm:pt modelId="{D7C97ECB-50E0-4781-8192-071421DBBFD1}" type="parTrans" cxnId="{63BC763B-20D4-403F-9906-C2E6D865845F}">
      <dgm:prSet/>
      <dgm:spPr/>
      <dgm:t>
        <a:bodyPr/>
        <a:lstStyle/>
        <a:p>
          <a:endParaRPr lang="en-US"/>
        </a:p>
      </dgm:t>
    </dgm:pt>
    <dgm:pt modelId="{4A55AEA1-8651-416A-B1AE-2A184C75BEAA}" type="sibTrans" cxnId="{63BC763B-20D4-403F-9906-C2E6D865845F}">
      <dgm:prSet/>
      <dgm:spPr/>
      <dgm:t>
        <a:bodyPr/>
        <a:lstStyle/>
        <a:p>
          <a:endParaRPr lang="en-US"/>
        </a:p>
      </dgm:t>
    </dgm:pt>
    <dgm:pt modelId="{35C49198-9E1A-47EE-9202-CA2A7FDE381A}" type="pres">
      <dgm:prSet presAssocID="{11023334-FB5A-44A7-8409-D1C853DA26A4}" presName="arrowDiagram" presStyleCnt="0">
        <dgm:presLayoutVars>
          <dgm:chMax val="5"/>
          <dgm:dir/>
          <dgm:resizeHandles val="exact"/>
        </dgm:presLayoutVars>
      </dgm:prSet>
      <dgm:spPr/>
    </dgm:pt>
    <dgm:pt modelId="{4FEEEEE9-3046-4051-BB52-541248EE0AA1}" type="pres">
      <dgm:prSet presAssocID="{11023334-FB5A-44A7-8409-D1C853DA26A4}" presName="arrow" presStyleLbl="bgShp" presStyleIdx="0" presStyleCnt="1" custLinFactNeighborX="716" custLinFactNeighborY="7652"/>
      <dgm:spPr/>
    </dgm:pt>
    <dgm:pt modelId="{45A2B6E0-FE62-4061-B4D6-41B108B08F29}" type="pres">
      <dgm:prSet presAssocID="{11023334-FB5A-44A7-8409-D1C853DA26A4}" presName="arrowDiagram5" presStyleCnt="0"/>
      <dgm:spPr/>
    </dgm:pt>
    <dgm:pt modelId="{EE4079AC-09B8-42BB-943A-2F49EDD05B8C}" type="pres">
      <dgm:prSet presAssocID="{169EAC7A-D815-438D-9B77-048C0F2B791A}" presName="bullet5a" presStyleLbl="node1" presStyleIdx="0" presStyleCnt="5"/>
      <dgm:spPr/>
    </dgm:pt>
    <dgm:pt modelId="{85006E78-AB98-4934-BEEB-A7CF18473A1A}" type="pres">
      <dgm:prSet presAssocID="{169EAC7A-D815-438D-9B77-048C0F2B791A}" presName="textBox5a" presStyleLbl="revTx" presStyleIdx="0" presStyleCnt="5">
        <dgm:presLayoutVars>
          <dgm:bulletEnabled val="1"/>
        </dgm:presLayoutVars>
      </dgm:prSet>
      <dgm:spPr/>
    </dgm:pt>
    <dgm:pt modelId="{BE02DAA0-C06C-450F-8F14-B3F4CDA0C4A7}" type="pres">
      <dgm:prSet presAssocID="{37378FB6-29A4-46A5-A020-41531AE1E2E6}" presName="bullet5b" presStyleLbl="node1" presStyleIdx="1" presStyleCnt="5"/>
      <dgm:spPr/>
    </dgm:pt>
    <dgm:pt modelId="{2E9CC2AA-1746-4EF7-B05C-7F73276A11F1}" type="pres">
      <dgm:prSet presAssocID="{37378FB6-29A4-46A5-A020-41531AE1E2E6}" presName="textBox5b" presStyleLbl="revTx" presStyleIdx="1" presStyleCnt="5" custScaleX="103744">
        <dgm:presLayoutVars>
          <dgm:bulletEnabled val="1"/>
        </dgm:presLayoutVars>
      </dgm:prSet>
      <dgm:spPr/>
    </dgm:pt>
    <dgm:pt modelId="{37F3B026-9DDD-4C38-A9CC-A7838E8F50E5}" type="pres">
      <dgm:prSet presAssocID="{6BEA3914-61FF-469F-B70E-15172943CDE1}" presName="bullet5c" presStyleLbl="node1" presStyleIdx="2" presStyleCnt="5"/>
      <dgm:spPr/>
    </dgm:pt>
    <dgm:pt modelId="{CCF7E034-33E1-4964-B9BE-E58D9B623E9F}" type="pres">
      <dgm:prSet presAssocID="{6BEA3914-61FF-469F-B70E-15172943CDE1}" presName="textBox5c" presStyleLbl="revTx" presStyleIdx="2" presStyleCnt="5">
        <dgm:presLayoutVars>
          <dgm:bulletEnabled val="1"/>
        </dgm:presLayoutVars>
      </dgm:prSet>
      <dgm:spPr/>
    </dgm:pt>
    <dgm:pt modelId="{7746FF7B-09DA-4A9B-8121-05905763AA2C}" type="pres">
      <dgm:prSet presAssocID="{3C00EAB0-A317-43E3-94C0-1D2E35A150FF}" presName="bullet5d" presStyleLbl="node1" presStyleIdx="3" presStyleCnt="5"/>
      <dgm:spPr/>
    </dgm:pt>
    <dgm:pt modelId="{85AF321E-6D0B-4933-AC3A-E82329BC4F60}" type="pres">
      <dgm:prSet presAssocID="{3C00EAB0-A317-43E3-94C0-1D2E35A150FF}" presName="textBox5d" presStyleLbl="revTx" presStyleIdx="3" presStyleCnt="5">
        <dgm:presLayoutVars>
          <dgm:bulletEnabled val="1"/>
        </dgm:presLayoutVars>
      </dgm:prSet>
      <dgm:spPr/>
    </dgm:pt>
    <dgm:pt modelId="{D89AA1C9-A4F6-403D-96F1-31272551CEC9}" type="pres">
      <dgm:prSet presAssocID="{9FD3EE0C-17D2-4764-AA67-855D195EC91A}" presName="bullet5e" presStyleLbl="node1" presStyleIdx="4" presStyleCnt="5"/>
      <dgm:spPr/>
    </dgm:pt>
    <dgm:pt modelId="{3F625657-3652-408A-910E-68A133997D17}" type="pres">
      <dgm:prSet presAssocID="{9FD3EE0C-17D2-4764-AA67-855D195EC91A}" presName="textBox5e" presStyleLbl="revTx" presStyleIdx="4" presStyleCnt="5">
        <dgm:presLayoutVars>
          <dgm:bulletEnabled val="1"/>
        </dgm:presLayoutVars>
      </dgm:prSet>
      <dgm:spPr/>
    </dgm:pt>
  </dgm:ptLst>
  <dgm:cxnLst>
    <dgm:cxn modelId="{0F591B37-6587-4DBA-A053-B356FB02AA48}" srcId="{11023334-FB5A-44A7-8409-D1C853DA26A4}" destId="{3C00EAB0-A317-43E3-94C0-1D2E35A150FF}" srcOrd="3" destOrd="0" parTransId="{B0442D0D-DA4E-4264-A69A-8E32A81F8FC5}" sibTransId="{602A0224-30D5-419D-AEA3-91C2333D709C}"/>
    <dgm:cxn modelId="{63BC763B-20D4-403F-9906-C2E6D865845F}" srcId="{11023334-FB5A-44A7-8409-D1C853DA26A4}" destId="{9FD3EE0C-17D2-4764-AA67-855D195EC91A}" srcOrd="4" destOrd="0" parTransId="{D7C97ECB-50E0-4781-8192-071421DBBFD1}" sibTransId="{4A55AEA1-8651-416A-B1AE-2A184C75BEAA}"/>
    <dgm:cxn modelId="{1399C267-6888-4283-A1A1-6486B25C2A22}" srcId="{11023334-FB5A-44A7-8409-D1C853DA26A4}" destId="{37378FB6-29A4-46A5-A020-41531AE1E2E6}" srcOrd="1" destOrd="0" parTransId="{152AF8A4-6164-491F-A8D2-CF3A23FCF100}" sibTransId="{294712E5-6747-41E5-AF99-85543EF28073}"/>
    <dgm:cxn modelId="{B9ED3848-4F15-4FB2-A926-D458F773B9D4}" srcId="{11023334-FB5A-44A7-8409-D1C853DA26A4}" destId="{6BEA3914-61FF-469F-B70E-15172943CDE1}" srcOrd="2" destOrd="0" parTransId="{563B3145-76D1-438E-A44A-14D8B26E84EF}" sibTransId="{0390948F-32ED-46B9-94E7-AB2E92EFCB7A}"/>
    <dgm:cxn modelId="{DE125051-A2F8-4BBD-9B15-86057512A4DA}" type="presOf" srcId="{6BEA3914-61FF-469F-B70E-15172943CDE1}" destId="{CCF7E034-33E1-4964-B9BE-E58D9B623E9F}" srcOrd="0" destOrd="0" presId="urn:microsoft.com/office/officeart/2005/8/layout/arrow2"/>
    <dgm:cxn modelId="{794AF154-2D76-4253-BAAD-CE785A387E2B}" type="presOf" srcId="{11023334-FB5A-44A7-8409-D1C853DA26A4}" destId="{35C49198-9E1A-47EE-9202-CA2A7FDE381A}" srcOrd="0" destOrd="0" presId="urn:microsoft.com/office/officeart/2005/8/layout/arrow2"/>
    <dgm:cxn modelId="{E0F6FC74-1D80-4B3E-8E3E-17391AED0E09}" type="presOf" srcId="{169EAC7A-D815-438D-9B77-048C0F2B791A}" destId="{85006E78-AB98-4934-BEEB-A7CF18473A1A}" srcOrd="0" destOrd="0" presId="urn:microsoft.com/office/officeart/2005/8/layout/arrow2"/>
    <dgm:cxn modelId="{D9269879-7487-4957-A173-C925179C0336}" type="presOf" srcId="{9FD3EE0C-17D2-4764-AA67-855D195EC91A}" destId="{3F625657-3652-408A-910E-68A133997D17}" srcOrd="0" destOrd="0" presId="urn:microsoft.com/office/officeart/2005/8/layout/arrow2"/>
    <dgm:cxn modelId="{6E72D15A-19EA-4FF0-BA5F-1D8676E89EC1}" srcId="{11023334-FB5A-44A7-8409-D1C853DA26A4}" destId="{169EAC7A-D815-438D-9B77-048C0F2B791A}" srcOrd="0" destOrd="0" parTransId="{96834E0A-85FC-41C9-9D42-8258E7DD7875}" sibTransId="{EFD95F16-2000-472E-B356-C2DEAC46ED0B}"/>
    <dgm:cxn modelId="{914B95BB-1918-41B7-A1B2-0A7206C854E9}" type="presOf" srcId="{3C00EAB0-A317-43E3-94C0-1D2E35A150FF}" destId="{85AF321E-6D0B-4933-AC3A-E82329BC4F60}" srcOrd="0" destOrd="0" presId="urn:microsoft.com/office/officeart/2005/8/layout/arrow2"/>
    <dgm:cxn modelId="{9545E1F6-6318-493C-A0FC-E15D10166AC6}" type="presOf" srcId="{37378FB6-29A4-46A5-A020-41531AE1E2E6}" destId="{2E9CC2AA-1746-4EF7-B05C-7F73276A11F1}" srcOrd="0" destOrd="0" presId="urn:microsoft.com/office/officeart/2005/8/layout/arrow2"/>
    <dgm:cxn modelId="{1DD93F42-E42E-4550-BD23-ECF042E07F8A}" type="presParOf" srcId="{35C49198-9E1A-47EE-9202-CA2A7FDE381A}" destId="{4FEEEEE9-3046-4051-BB52-541248EE0AA1}" srcOrd="0" destOrd="0" presId="urn:microsoft.com/office/officeart/2005/8/layout/arrow2"/>
    <dgm:cxn modelId="{7F1BF330-1A47-4071-BF97-4B935ED23E31}" type="presParOf" srcId="{35C49198-9E1A-47EE-9202-CA2A7FDE381A}" destId="{45A2B6E0-FE62-4061-B4D6-41B108B08F29}" srcOrd="1" destOrd="0" presId="urn:microsoft.com/office/officeart/2005/8/layout/arrow2"/>
    <dgm:cxn modelId="{006C6E42-7310-41D5-B69A-E02F3AEA08D2}" type="presParOf" srcId="{45A2B6E0-FE62-4061-B4D6-41B108B08F29}" destId="{EE4079AC-09B8-42BB-943A-2F49EDD05B8C}" srcOrd="0" destOrd="0" presId="urn:microsoft.com/office/officeart/2005/8/layout/arrow2"/>
    <dgm:cxn modelId="{50EA5F89-FE7D-435C-B5F5-5E83C83450C5}" type="presParOf" srcId="{45A2B6E0-FE62-4061-B4D6-41B108B08F29}" destId="{85006E78-AB98-4934-BEEB-A7CF18473A1A}" srcOrd="1" destOrd="0" presId="urn:microsoft.com/office/officeart/2005/8/layout/arrow2"/>
    <dgm:cxn modelId="{C46A153F-DD88-4712-9289-58510E4B0776}" type="presParOf" srcId="{45A2B6E0-FE62-4061-B4D6-41B108B08F29}" destId="{BE02DAA0-C06C-450F-8F14-B3F4CDA0C4A7}" srcOrd="2" destOrd="0" presId="urn:microsoft.com/office/officeart/2005/8/layout/arrow2"/>
    <dgm:cxn modelId="{75313A81-FE57-45D2-B4FC-1AC6DFD74585}" type="presParOf" srcId="{45A2B6E0-FE62-4061-B4D6-41B108B08F29}" destId="{2E9CC2AA-1746-4EF7-B05C-7F73276A11F1}" srcOrd="3" destOrd="0" presId="urn:microsoft.com/office/officeart/2005/8/layout/arrow2"/>
    <dgm:cxn modelId="{4984080E-35AF-4EF8-98FC-3BFDA997B345}" type="presParOf" srcId="{45A2B6E0-FE62-4061-B4D6-41B108B08F29}" destId="{37F3B026-9DDD-4C38-A9CC-A7838E8F50E5}" srcOrd="4" destOrd="0" presId="urn:microsoft.com/office/officeart/2005/8/layout/arrow2"/>
    <dgm:cxn modelId="{D7D1BA74-FDD8-426B-8BCB-31E50FB39CD3}" type="presParOf" srcId="{45A2B6E0-FE62-4061-B4D6-41B108B08F29}" destId="{CCF7E034-33E1-4964-B9BE-E58D9B623E9F}" srcOrd="5" destOrd="0" presId="urn:microsoft.com/office/officeart/2005/8/layout/arrow2"/>
    <dgm:cxn modelId="{E08D7721-6783-46E4-A8CF-47258518E3EB}" type="presParOf" srcId="{45A2B6E0-FE62-4061-B4D6-41B108B08F29}" destId="{7746FF7B-09DA-4A9B-8121-05905763AA2C}" srcOrd="6" destOrd="0" presId="urn:microsoft.com/office/officeart/2005/8/layout/arrow2"/>
    <dgm:cxn modelId="{F342F382-C720-4036-86C0-D1BA446D1556}" type="presParOf" srcId="{45A2B6E0-FE62-4061-B4D6-41B108B08F29}" destId="{85AF321E-6D0B-4933-AC3A-E82329BC4F60}" srcOrd="7" destOrd="0" presId="urn:microsoft.com/office/officeart/2005/8/layout/arrow2"/>
    <dgm:cxn modelId="{10743DA7-CD18-4446-9178-EE2ECAA88958}" type="presParOf" srcId="{45A2B6E0-FE62-4061-B4D6-41B108B08F29}" destId="{D89AA1C9-A4F6-403D-96F1-31272551CEC9}" srcOrd="8" destOrd="0" presId="urn:microsoft.com/office/officeart/2005/8/layout/arrow2"/>
    <dgm:cxn modelId="{384E04FE-7738-422F-9BF1-8454EE21D773}" type="presParOf" srcId="{45A2B6E0-FE62-4061-B4D6-41B108B08F29}" destId="{3F625657-3652-408A-910E-68A133997D17}" srcOrd="9" destOrd="0" presId="urn:microsoft.com/office/officeart/2005/8/layout/arrow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3B13AE-09DF-492C-BA2A-745D386C9A77}"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8CB1E3CE-1923-44F7-B75B-79520C1D101B}">
      <dgm:prSet phldrT="[Text]"/>
      <dgm:spPr/>
      <dgm:t>
        <a:bodyPr/>
        <a:lstStyle/>
        <a:p>
          <a:r>
            <a:rPr lang="en-US" dirty="0"/>
            <a:t>E-consultation</a:t>
          </a:r>
        </a:p>
      </dgm:t>
    </dgm:pt>
    <dgm:pt modelId="{17563314-084F-4C34-AE17-B740BD3EE706}" type="parTrans" cxnId="{99C4C1DD-FBF0-461E-83DB-66113DA67EE7}">
      <dgm:prSet/>
      <dgm:spPr/>
      <dgm:t>
        <a:bodyPr/>
        <a:lstStyle/>
        <a:p>
          <a:endParaRPr lang="en-US"/>
        </a:p>
      </dgm:t>
    </dgm:pt>
    <dgm:pt modelId="{B113CD7E-A55E-4A93-80BB-73006AB24AD6}" type="sibTrans" cxnId="{99C4C1DD-FBF0-461E-83DB-66113DA67EE7}">
      <dgm:prSet/>
      <dgm:spPr/>
      <dgm:t>
        <a:bodyPr/>
        <a:lstStyle/>
        <a:p>
          <a:endParaRPr lang="en-US"/>
        </a:p>
      </dgm:t>
    </dgm:pt>
    <dgm:pt modelId="{4AC1B691-0294-4863-A201-6986838EF904}">
      <dgm:prSet phldrT="[Text]"/>
      <dgm:spPr/>
      <dgm:t>
        <a:bodyPr/>
        <a:lstStyle/>
        <a:p>
          <a:r>
            <a:rPr lang="en-US" dirty="0"/>
            <a:t>E-information</a:t>
          </a:r>
        </a:p>
      </dgm:t>
    </dgm:pt>
    <dgm:pt modelId="{D5EEB35A-1C6C-4F8C-AAF8-3B84C9566261}" type="parTrans" cxnId="{FA60FA24-D0B8-4809-85E3-858E279BE618}">
      <dgm:prSet/>
      <dgm:spPr/>
      <dgm:t>
        <a:bodyPr/>
        <a:lstStyle/>
        <a:p>
          <a:endParaRPr lang="en-US"/>
        </a:p>
      </dgm:t>
    </dgm:pt>
    <dgm:pt modelId="{5C461611-F5B0-4A33-B8A0-3996A911E93C}" type="sibTrans" cxnId="{FA60FA24-D0B8-4809-85E3-858E279BE618}">
      <dgm:prSet/>
      <dgm:spPr/>
      <dgm:t>
        <a:bodyPr/>
        <a:lstStyle/>
        <a:p>
          <a:endParaRPr lang="en-US"/>
        </a:p>
      </dgm:t>
    </dgm:pt>
    <dgm:pt modelId="{85A62918-3DA7-4B1D-AE7F-DDADA7A68455}">
      <dgm:prSet phldrT="[Text]"/>
      <dgm:spPr/>
      <dgm:t>
        <a:bodyPr/>
        <a:lstStyle/>
        <a:p>
          <a:r>
            <a:rPr lang="en-US" dirty="0"/>
            <a:t>E-Decision-making</a:t>
          </a:r>
        </a:p>
      </dgm:t>
    </dgm:pt>
    <dgm:pt modelId="{7CCD6E4C-E872-49ED-8050-60B3C29BB3E0}" type="parTrans" cxnId="{30A93FA4-6975-4985-A4B5-E73745E45DE6}">
      <dgm:prSet/>
      <dgm:spPr/>
      <dgm:t>
        <a:bodyPr/>
        <a:lstStyle/>
        <a:p>
          <a:endParaRPr lang="en-US"/>
        </a:p>
      </dgm:t>
    </dgm:pt>
    <dgm:pt modelId="{E0243A21-7EB1-473C-B956-B1B4103D8063}" type="sibTrans" cxnId="{30A93FA4-6975-4985-A4B5-E73745E45DE6}">
      <dgm:prSet/>
      <dgm:spPr/>
      <dgm:t>
        <a:bodyPr/>
        <a:lstStyle/>
        <a:p>
          <a:endParaRPr lang="en-US"/>
        </a:p>
      </dgm:t>
    </dgm:pt>
    <dgm:pt modelId="{6D65CC32-63C6-4A9C-AB34-258FF1840A68}">
      <dgm:prSet phldrT="[Text]"/>
      <dgm:spPr/>
      <dgm:t>
        <a:bodyPr/>
        <a:lstStyle/>
        <a:p>
          <a:endParaRPr lang="en-US" b="1" dirty="0">
            <a:solidFill>
              <a:schemeClr val="accent2">
                <a:lumMod val="75000"/>
              </a:schemeClr>
            </a:solidFill>
          </a:endParaRPr>
        </a:p>
        <a:p>
          <a:r>
            <a:rPr lang="en-US" b="1" dirty="0">
              <a:solidFill>
                <a:schemeClr val="accent2">
                  <a:lumMod val="75000"/>
                </a:schemeClr>
              </a:solidFill>
            </a:rPr>
            <a:t>E-Participation Index</a:t>
          </a:r>
        </a:p>
      </dgm:t>
    </dgm:pt>
    <dgm:pt modelId="{DBA8E092-4908-4036-ABA2-C03E49C0FAA5}" type="parTrans" cxnId="{DD244A9D-C2D0-4FDC-A8CB-377C2EF5748C}">
      <dgm:prSet/>
      <dgm:spPr/>
      <dgm:t>
        <a:bodyPr/>
        <a:lstStyle/>
        <a:p>
          <a:endParaRPr lang="en-US"/>
        </a:p>
      </dgm:t>
    </dgm:pt>
    <dgm:pt modelId="{09EC0DCE-C890-47F4-A6B0-571412BC00B5}" type="sibTrans" cxnId="{DD244A9D-C2D0-4FDC-A8CB-377C2EF5748C}">
      <dgm:prSet/>
      <dgm:spPr/>
      <dgm:t>
        <a:bodyPr/>
        <a:lstStyle/>
        <a:p>
          <a:endParaRPr lang="en-US"/>
        </a:p>
      </dgm:t>
    </dgm:pt>
    <dgm:pt modelId="{CFB733D9-A59E-481C-B956-DBA697FBABD8}" type="pres">
      <dgm:prSet presAssocID="{C73B13AE-09DF-492C-BA2A-745D386C9A77}" presName="Name0" presStyleCnt="0">
        <dgm:presLayoutVars>
          <dgm:chMax val="4"/>
          <dgm:resizeHandles val="exact"/>
        </dgm:presLayoutVars>
      </dgm:prSet>
      <dgm:spPr/>
    </dgm:pt>
    <dgm:pt modelId="{D0E28173-EC47-4AEC-B84B-35B4830491AE}" type="pres">
      <dgm:prSet presAssocID="{C73B13AE-09DF-492C-BA2A-745D386C9A77}" presName="ellipse" presStyleLbl="trBgShp" presStyleIdx="0" presStyleCnt="1" custScaleX="110196" custScaleY="293107" custLinFactNeighborX="-3959" custLinFactNeighborY="48605"/>
      <dgm:spPr>
        <a:solidFill>
          <a:srgbClr val="FFFF00">
            <a:alpha val="40000"/>
          </a:srgbClr>
        </a:solidFill>
      </dgm:spPr>
    </dgm:pt>
    <dgm:pt modelId="{BB1DA9B5-8681-4D8A-B7AE-82AB0370E3AD}" type="pres">
      <dgm:prSet presAssocID="{C73B13AE-09DF-492C-BA2A-745D386C9A77}" presName="arrow1" presStyleLbl="fgShp" presStyleIdx="0" presStyleCnt="1" custLinFactNeighborX="12461" custLinFactNeighborY="-51754"/>
      <dgm:spPr/>
    </dgm:pt>
    <dgm:pt modelId="{B0659F8D-3337-4656-9592-452E6448A7A2}" type="pres">
      <dgm:prSet presAssocID="{C73B13AE-09DF-492C-BA2A-745D386C9A77}" presName="rectangle" presStyleLbl="revTx" presStyleIdx="0" presStyleCnt="1" custScaleY="115800" custLinFactNeighborX="3583" custLinFactNeighborY="-71125">
        <dgm:presLayoutVars>
          <dgm:bulletEnabled val="1"/>
        </dgm:presLayoutVars>
      </dgm:prSet>
      <dgm:spPr/>
    </dgm:pt>
    <dgm:pt modelId="{65ACA460-0C38-47E8-88FD-31A07AF24DB8}" type="pres">
      <dgm:prSet presAssocID="{4AC1B691-0294-4863-A201-6986838EF904}" presName="item1" presStyleLbl="node1" presStyleIdx="0" presStyleCnt="3">
        <dgm:presLayoutVars>
          <dgm:bulletEnabled val="1"/>
        </dgm:presLayoutVars>
      </dgm:prSet>
      <dgm:spPr/>
    </dgm:pt>
    <dgm:pt modelId="{C8B1EE5A-8CA4-46C7-94A6-ADE5E53245D4}" type="pres">
      <dgm:prSet presAssocID="{85A62918-3DA7-4B1D-AE7F-DDADA7A68455}" presName="item2" presStyleLbl="node1" presStyleIdx="1" presStyleCnt="3">
        <dgm:presLayoutVars>
          <dgm:bulletEnabled val="1"/>
        </dgm:presLayoutVars>
      </dgm:prSet>
      <dgm:spPr/>
    </dgm:pt>
    <dgm:pt modelId="{849306A8-55FC-4C4B-B41A-E62D6ED673F1}" type="pres">
      <dgm:prSet presAssocID="{6D65CC32-63C6-4A9C-AB34-258FF1840A68}" presName="item3" presStyleLbl="node1" presStyleIdx="2" presStyleCnt="3">
        <dgm:presLayoutVars>
          <dgm:bulletEnabled val="1"/>
        </dgm:presLayoutVars>
      </dgm:prSet>
      <dgm:spPr/>
    </dgm:pt>
    <dgm:pt modelId="{C1F69736-0171-41B8-92F4-02D66986A152}" type="pres">
      <dgm:prSet presAssocID="{C73B13AE-09DF-492C-BA2A-745D386C9A77}" presName="funnel" presStyleLbl="trAlignAcc1" presStyleIdx="0" presStyleCnt="1" custLinFactNeighborX="1785" custLinFactNeighborY="-4656"/>
      <dgm:spPr/>
    </dgm:pt>
  </dgm:ptLst>
  <dgm:cxnLst>
    <dgm:cxn modelId="{FEB8D218-6FB6-4CC2-A7A9-E30103938282}" type="presOf" srcId="{85A62918-3DA7-4B1D-AE7F-DDADA7A68455}" destId="{65ACA460-0C38-47E8-88FD-31A07AF24DB8}" srcOrd="0" destOrd="0" presId="urn:microsoft.com/office/officeart/2005/8/layout/funnel1"/>
    <dgm:cxn modelId="{FA60FA24-D0B8-4809-85E3-858E279BE618}" srcId="{C73B13AE-09DF-492C-BA2A-745D386C9A77}" destId="{4AC1B691-0294-4863-A201-6986838EF904}" srcOrd="1" destOrd="0" parTransId="{D5EEB35A-1C6C-4F8C-AAF8-3B84C9566261}" sibTransId="{5C461611-F5B0-4A33-B8A0-3996A911E93C}"/>
    <dgm:cxn modelId="{8395F76B-9432-426A-A48B-21C9BEF146FD}" type="presOf" srcId="{6D65CC32-63C6-4A9C-AB34-258FF1840A68}" destId="{B0659F8D-3337-4656-9592-452E6448A7A2}" srcOrd="0" destOrd="0" presId="urn:microsoft.com/office/officeart/2005/8/layout/funnel1"/>
    <dgm:cxn modelId="{67B47E79-F063-463E-81F8-E2E21DA9461E}" type="presOf" srcId="{C73B13AE-09DF-492C-BA2A-745D386C9A77}" destId="{CFB733D9-A59E-481C-B956-DBA697FBABD8}" srcOrd="0" destOrd="0" presId="urn:microsoft.com/office/officeart/2005/8/layout/funnel1"/>
    <dgm:cxn modelId="{DD244A9D-C2D0-4FDC-A8CB-377C2EF5748C}" srcId="{C73B13AE-09DF-492C-BA2A-745D386C9A77}" destId="{6D65CC32-63C6-4A9C-AB34-258FF1840A68}" srcOrd="3" destOrd="0" parTransId="{DBA8E092-4908-4036-ABA2-C03E49C0FAA5}" sibTransId="{09EC0DCE-C890-47F4-A6B0-571412BC00B5}"/>
    <dgm:cxn modelId="{30A93FA4-6975-4985-A4B5-E73745E45DE6}" srcId="{C73B13AE-09DF-492C-BA2A-745D386C9A77}" destId="{85A62918-3DA7-4B1D-AE7F-DDADA7A68455}" srcOrd="2" destOrd="0" parTransId="{7CCD6E4C-E872-49ED-8050-60B3C29BB3E0}" sibTransId="{E0243A21-7EB1-473C-B956-B1B4103D8063}"/>
    <dgm:cxn modelId="{7EAEC9AB-EF60-40C6-BBA3-4318FAE2E043}" type="presOf" srcId="{4AC1B691-0294-4863-A201-6986838EF904}" destId="{C8B1EE5A-8CA4-46C7-94A6-ADE5E53245D4}" srcOrd="0" destOrd="0" presId="urn:microsoft.com/office/officeart/2005/8/layout/funnel1"/>
    <dgm:cxn modelId="{99C4C1DD-FBF0-461E-83DB-66113DA67EE7}" srcId="{C73B13AE-09DF-492C-BA2A-745D386C9A77}" destId="{8CB1E3CE-1923-44F7-B75B-79520C1D101B}" srcOrd="0" destOrd="0" parTransId="{17563314-084F-4C34-AE17-B740BD3EE706}" sibTransId="{B113CD7E-A55E-4A93-80BB-73006AB24AD6}"/>
    <dgm:cxn modelId="{9B9360FA-284E-4491-9F2D-FD5D61344070}" type="presOf" srcId="{8CB1E3CE-1923-44F7-B75B-79520C1D101B}" destId="{849306A8-55FC-4C4B-B41A-E62D6ED673F1}" srcOrd="0" destOrd="0" presId="urn:microsoft.com/office/officeart/2005/8/layout/funnel1"/>
    <dgm:cxn modelId="{D5CEF8C4-C926-4195-A2E0-8DD4BCB19CCC}" type="presParOf" srcId="{CFB733D9-A59E-481C-B956-DBA697FBABD8}" destId="{D0E28173-EC47-4AEC-B84B-35B4830491AE}" srcOrd="0" destOrd="0" presId="urn:microsoft.com/office/officeart/2005/8/layout/funnel1"/>
    <dgm:cxn modelId="{945E220A-EE2D-46EF-8841-45671E73FB5D}" type="presParOf" srcId="{CFB733D9-A59E-481C-B956-DBA697FBABD8}" destId="{BB1DA9B5-8681-4D8A-B7AE-82AB0370E3AD}" srcOrd="1" destOrd="0" presId="urn:microsoft.com/office/officeart/2005/8/layout/funnel1"/>
    <dgm:cxn modelId="{E6FF6C39-C365-4DBA-96DC-BA237C157F40}" type="presParOf" srcId="{CFB733D9-A59E-481C-B956-DBA697FBABD8}" destId="{B0659F8D-3337-4656-9592-452E6448A7A2}" srcOrd="2" destOrd="0" presId="urn:microsoft.com/office/officeart/2005/8/layout/funnel1"/>
    <dgm:cxn modelId="{2D5FAFD3-8FDB-4EB5-9BE4-6275B0DB8257}" type="presParOf" srcId="{CFB733D9-A59E-481C-B956-DBA697FBABD8}" destId="{65ACA460-0C38-47E8-88FD-31A07AF24DB8}" srcOrd="3" destOrd="0" presId="urn:microsoft.com/office/officeart/2005/8/layout/funnel1"/>
    <dgm:cxn modelId="{929B72DD-1476-4628-8467-59F20E421B5D}" type="presParOf" srcId="{CFB733D9-A59E-481C-B956-DBA697FBABD8}" destId="{C8B1EE5A-8CA4-46C7-94A6-ADE5E53245D4}" srcOrd="4" destOrd="0" presId="urn:microsoft.com/office/officeart/2005/8/layout/funnel1"/>
    <dgm:cxn modelId="{687C9586-2DB4-448D-888D-8F0F6B530085}" type="presParOf" srcId="{CFB733D9-A59E-481C-B956-DBA697FBABD8}" destId="{849306A8-55FC-4C4B-B41A-E62D6ED673F1}" srcOrd="5" destOrd="0" presId="urn:microsoft.com/office/officeart/2005/8/layout/funnel1"/>
    <dgm:cxn modelId="{07D0A32C-221B-4E53-9078-3889A3CED707}" type="presParOf" srcId="{CFB733D9-A59E-481C-B956-DBA697FBABD8}" destId="{C1F69736-0171-41B8-92F4-02D66986A152}" srcOrd="6"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EEEE9-3046-4051-BB52-541248EE0AA1}">
      <dsp:nvSpPr>
        <dsp:cNvPr id="0" name=""/>
        <dsp:cNvSpPr/>
      </dsp:nvSpPr>
      <dsp:spPr>
        <a:xfrm>
          <a:off x="0" y="356245"/>
          <a:ext cx="5932408" cy="3707755"/>
        </a:xfrm>
        <a:prstGeom prst="swooshArrow">
          <a:avLst>
            <a:gd name="adj1" fmla="val 25000"/>
            <a:gd name="adj2" fmla="val 25000"/>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E4079AC-09B8-42BB-943A-2F49EDD05B8C}">
      <dsp:nvSpPr>
        <dsp:cNvPr id="0" name=""/>
        <dsp:cNvSpPr/>
      </dsp:nvSpPr>
      <dsp:spPr>
        <a:xfrm>
          <a:off x="584342" y="2935209"/>
          <a:ext cx="136445" cy="136445"/>
        </a:xfrm>
        <a:prstGeom prst="ellipse">
          <a:avLst/>
        </a:prstGeom>
        <a:solidFill>
          <a:schemeClr val="accen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5006E78-AB98-4934-BEEB-A7CF18473A1A}">
      <dsp:nvSpPr>
        <dsp:cNvPr id="0" name=""/>
        <dsp:cNvSpPr/>
      </dsp:nvSpPr>
      <dsp:spPr>
        <a:xfrm>
          <a:off x="652564" y="3003431"/>
          <a:ext cx="777145" cy="88244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72300" tIns="0" rIns="0" bIns="0" numCol="1" spcCol="1270" anchor="t" anchorCtr="0">
          <a:noAutofit/>
        </a:bodyPr>
        <a:lstStyle/>
        <a:p>
          <a:pPr marL="0" lvl="0" indent="0" algn="l" defTabSz="1200150">
            <a:lnSpc>
              <a:spcPct val="90000"/>
            </a:lnSpc>
            <a:spcBef>
              <a:spcPct val="0"/>
            </a:spcBef>
            <a:spcAft>
              <a:spcPct val="35000"/>
            </a:spcAft>
            <a:buNone/>
          </a:pPr>
          <a:r>
            <a:rPr lang="en-US" sz="2700" kern="1200" dirty="0"/>
            <a:t>2003</a:t>
          </a:r>
        </a:p>
      </dsp:txBody>
      <dsp:txXfrm>
        <a:off x="652564" y="3003431"/>
        <a:ext cx="777145" cy="882445"/>
      </dsp:txXfrm>
    </dsp:sp>
    <dsp:sp modelId="{BE02DAA0-C06C-450F-8F14-B3F4CDA0C4A7}">
      <dsp:nvSpPr>
        <dsp:cNvPr id="0" name=""/>
        <dsp:cNvSpPr/>
      </dsp:nvSpPr>
      <dsp:spPr>
        <a:xfrm>
          <a:off x="1322926" y="2225544"/>
          <a:ext cx="213566" cy="213566"/>
        </a:xfrm>
        <a:prstGeom prst="ellipse">
          <a:avLst/>
        </a:prstGeom>
        <a:solidFill>
          <a:schemeClr val="accent2">
            <a:alpha val="90000"/>
            <a:hueOff val="0"/>
            <a:satOff val="0"/>
            <a:lumOff val="0"/>
            <a:alphaOff val="-1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E9CC2AA-1746-4EF7-B05C-7F73276A11F1}">
      <dsp:nvSpPr>
        <dsp:cNvPr id="0" name=""/>
        <dsp:cNvSpPr/>
      </dsp:nvSpPr>
      <dsp:spPr>
        <a:xfrm>
          <a:off x="1411275" y="2332328"/>
          <a:ext cx="1021649" cy="155354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13165" tIns="0" rIns="0" bIns="0" numCol="1" spcCol="1270" anchor="t" anchorCtr="0">
          <a:noAutofit/>
        </a:bodyPr>
        <a:lstStyle/>
        <a:p>
          <a:pPr marL="0" lvl="0" indent="0" algn="l" defTabSz="1200150">
            <a:lnSpc>
              <a:spcPct val="90000"/>
            </a:lnSpc>
            <a:spcBef>
              <a:spcPct val="0"/>
            </a:spcBef>
            <a:spcAft>
              <a:spcPct val="35000"/>
            </a:spcAft>
            <a:buNone/>
          </a:pPr>
          <a:r>
            <a:rPr lang="en-US" sz="2700" kern="1200" dirty="0"/>
            <a:t>2008</a:t>
          </a:r>
        </a:p>
      </dsp:txBody>
      <dsp:txXfrm>
        <a:off x="1411275" y="2332328"/>
        <a:ext cx="1021649" cy="1553549"/>
      </dsp:txXfrm>
    </dsp:sp>
    <dsp:sp modelId="{37F3B026-9DDD-4C38-A9CC-A7838E8F50E5}">
      <dsp:nvSpPr>
        <dsp:cNvPr id="0" name=""/>
        <dsp:cNvSpPr/>
      </dsp:nvSpPr>
      <dsp:spPr>
        <a:xfrm>
          <a:off x="2272112" y="1659741"/>
          <a:ext cx="284755" cy="284755"/>
        </a:xfrm>
        <a:prstGeom prst="ellipse">
          <a:avLst/>
        </a:prstGeom>
        <a:solidFill>
          <a:schemeClr val="accent2">
            <a:alpha val="90000"/>
            <a:hueOff val="0"/>
            <a:satOff val="0"/>
            <a:lumOff val="0"/>
            <a:alphaOff val="-2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CF7E034-33E1-4964-B9BE-E58D9B623E9F}">
      <dsp:nvSpPr>
        <dsp:cNvPr id="0" name=""/>
        <dsp:cNvSpPr/>
      </dsp:nvSpPr>
      <dsp:spPr>
        <a:xfrm>
          <a:off x="2414490" y="1802119"/>
          <a:ext cx="1144954" cy="208375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50886" tIns="0" rIns="0" bIns="0" numCol="1" spcCol="1270" anchor="t" anchorCtr="0">
          <a:noAutofit/>
        </a:bodyPr>
        <a:lstStyle/>
        <a:p>
          <a:pPr marL="0" lvl="0" indent="0" algn="l" defTabSz="1200150">
            <a:lnSpc>
              <a:spcPct val="90000"/>
            </a:lnSpc>
            <a:spcBef>
              <a:spcPct val="0"/>
            </a:spcBef>
            <a:spcAft>
              <a:spcPct val="35000"/>
            </a:spcAft>
            <a:buNone/>
          </a:pPr>
          <a:r>
            <a:rPr lang="en-US" sz="2700" kern="1200" dirty="0"/>
            <a:t>2010</a:t>
          </a:r>
        </a:p>
      </dsp:txBody>
      <dsp:txXfrm>
        <a:off x="2414490" y="1802119"/>
        <a:ext cx="1144954" cy="2083758"/>
      </dsp:txXfrm>
    </dsp:sp>
    <dsp:sp modelId="{7746FF7B-09DA-4A9B-8121-05905763AA2C}">
      <dsp:nvSpPr>
        <dsp:cNvPr id="0" name=""/>
        <dsp:cNvSpPr/>
      </dsp:nvSpPr>
      <dsp:spPr>
        <a:xfrm>
          <a:off x="3375540" y="1217777"/>
          <a:ext cx="367809" cy="367809"/>
        </a:xfrm>
        <a:prstGeom prst="ellipse">
          <a:avLst/>
        </a:prstGeom>
        <a:solidFill>
          <a:schemeClr val="accent2">
            <a:alpha val="90000"/>
            <a:hueOff val="0"/>
            <a:satOff val="0"/>
            <a:lumOff val="0"/>
            <a:alphaOff val="-3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5AF321E-6D0B-4933-AC3A-E82329BC4F60}">
      <dsp:nvSpPr>
        <dsp:cNvPr id="0" name=""/>
        <dsp:cNvSpPr/>
      </dsp:nvSpPr>
      <dsp:spPr>
        <a:xfrm>
          <a:off x="3559444" y="1401681"/>
          <a:ext cx="1186481" cy="248419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94895" tIns="0" rIns="0" bIns="0" numCol="1" spcCol="1270" anchor="t" anchorCtr="0">
          <a:noAutofit/>
        </a:bodyPr>
        <a:lstStyle/>
        <a:p>
          <a:pPr marL="0" lvl="0" indent="0" algn="l" defTabSz="1200150">
            <a:lnSpc>
              <a:spcPct val="90000"/>
            </a:lnSpc>
            <a:spcBef>
              <a:spcPct val="0"/>
            </a:spcBef>
            <a:spcAft>
              <a:spcPct val="35000"/>
            </a:spcAft>
            <a:buNone/>
          </a:pPr>
          <a:r>
            <a:rPr lang="en-US" sz="2700" kern="1200" dirty="0"/>
            <a:t>2016</a:t>
          </a:r>
        </a:p>
      </dsp:txBody>
      <dsp:txXfrm>
        <a:off x="3559444" y="1401681"/>
        <a:ext cx="1186481" cy="2484195"/>
      </dsp:txXfrm>
    </dsp:sp>
    <dsp:sp modelId="{D89AA1C9-A4F6-403D-96F1-31272551CEC9}">
      <dsp:nvSpPr>
        <dsp:cNvPr id="0" name=""/>
        <dsp:cNvSpPr/>
      </dsp:nvSpPr>
      <dsp:spPr>
        <a:xfrm>
          <a:off x="4511596" y="922639"/>
          <a:ext cx="468660" cy="468660"/>
        </a:xfrm>
        <a:prstGeom prst="ellipse">
          <a:avLst/>
        </a:prstGeom>
        <a:solidFill>
          <a:schemeClr val="accent2">
            <a:alpha val="90000"/>
            <a:hueOff val="0"/>
            <a:satOff val="0"/>
            <a:lumOff val="0"/>
            <a:alpha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F625657-3652-408A-910E-68A133997D17}">
      <dsp:nvSpPr>
        <dsp:cNvPr id="0" name=""/>
        <dsp:cNvSpPr/>
      </dsp:nvSpPr>
      <dsp:spPr>
        <a:xfrm>
          <a:off x="4745926" y="1156969"/>
          <a:ext cx="1186481" cy="272890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48333" tIns="0" rIns="0" bIns="0" numCol="1" spcCol="1270" anchor="t" anchorCtr="0">
          <a:noAutofit/>
        </a:bodyPr>
        <a:lstStyle/>
        <a:p>
          <a:pPr marL="0" lvl="0" indent="0" algn="l" defTabSz="1200150">
            <a:lnSpc>
              <a:spcPct val="90000"/>
            </a:lnSpc>
            <a:spcBef>
              <a:spcPct val="0"/>
            </a:spcBef>
            <a:spcAft>
              <a:spcPct val="35000"/>
            </a:spcAft>
            <a:buNone/>
          </a:pPr>
          <a:r>
            <a:rPr lang="en-US" sz="2700" kern="1200" dirty="0"/>
            <a:t>2020</a:t>
          </a:r>
        </a:p>
      </dsp:txBody>
      <dsp:txXfrm>
        <a:off x="4745926" y="1156969"/>
        <a:ext cx="1186481" cy="27289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28173-EC47-4AEC-B84B-35B4830491AE}">
      <dsp:nvSpPr>
        <dsp:cNvPr id="0" name=""/>
        <dsp:cNvSpPr/>
      </dsp:nvSpPr>
      <dsp:spPr>
        <a:xfrm>
          <a:off x="1483917" y="91848"/>
          <a:ext cx="4814243" cy="4447097"/>
        </a:xfrm>
        <a:prstGeom prst="ellipse">
          <a:avLst/>
        </a:prstGeom>
        <a:solidFill>
          <a:srgbClr val="FFFF00">
            <a:alpha val="40000"/>
          </a:srgbClr>
        </a:solidFill>
        <a:ln>
          <a:noFill/>
        </a:ln>
        <a:effectLst/>
      </dsp:spPr>
      <dsp:style>
        <a:lnRef idx="0">
          <a:scrgbClr r="0" g="0" b="0"/>
        </a:lnRef>
        <a:fillRef idx="1">
          <a:scrgbClr r="0" g="0" b="0"/>
        </a:fillRef>
        <a:effectRef idx="0">
          <a:scrgbClr r="0" g="0" b="0"/>
        </a:effectRef>
        <a:fontRef idx="minor"/>
      </dsp:style>
    </dsp:sp>
    <dsp:sp modelId="{BB1DA9B5-8681-4D8A-B7AE-82AB0370E3AD}">
      <dsp:nvSpPr>
        <dsp:cNvPr id="0" name=""/>
        <dsp:cNvSpPr/>
      </dsp:nvSpPr>
      <dsp:spPr>
        <a:xfrm>
          <a:off x="3752943" y="4254071"/>
          <a:ext cx="846666" cy="541866"/>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659F8D-3337-4656-9592-452E6448A7A2}">
      <dsp:nvSpPr>
        <dsp:cNvPr id="0" name=""/>
        <dsp:cNvSpPr/>
      </dsp:nvSpPr>
      <dsp:spPr>
        <a:xfrm>
          <a:off x="2184386" y="4165108"/>
          <a:ext cx="4064000" cy="117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accent2">
                <a:lumMod val="75000"/>
              </a:schemeClr>
            </a:solidFill>
          </a:endParaRPr>
        </a:p>
        <a:p>
          <a:pPr marL="0" lvl="0" indent="0" algn="ctr" defTabSz="1066800">
            <a:lnSpc>
              <a:spcPct val="90000"/>
            </a:lnSpc>
            <a:spcBef>
              <a:spcPct val="0"/>
            </a:spcBef>
            <a:spcAft>
              <a:spcPct val="35000"/>
            </a:spcAft>
            <a:buNone/>
          </a:pPr>
          <a:r>
            <a:rPr lang="en-US" sz="2400" b="1" kern="1200" dirty="0">
              <a:solidFill>
                <a:schemeClr val="accent2">
                  <a:lumMod val="75000"/>
                </a:schemeClr>
              </a:solidFill>
            </a:rPr>
            <a:t>E-Participation Index</a:t>
          </a:r>
        </a:p>
      </dsp:txBody>
      <dsp:txXfrm>
        <a:off x="2184386" y="4165108"/>
        <a:ext cx="4064000" cy="1176528"/>
      </dsp:txXfrm>
    </dsp:sp>
    <dsp:sp modelId="{65ACA460-0C38-47E8-88FD-31A07AF24DB8}">
      <dsp:nvSpPr>
        <dsp:cNvPr id="0" name=""/>
        <dsp:cNvSpPr/>
      </dsp:nvSpPr>
      <dsp:spPr>
        <a:xfrm>
          <a:off x="3467946" y="2453741"/>
          <a:ext cx="1524000" cy="1524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E-Decision-making</a:t>
          </a:r>
        </a:p>
      </dsp:txBody>
      <dsp:txXfrm>
        <a:off x="3691131" y="2676926"/>
        <a:ext cx="1077630" cy="1077630"/>
      </dsp:txXfrm>
    </dsp:sp>
    <dsp:sp modelId="{C8B1EE5A-8CA4-46C7-94A6-ADE5E53245D4}">
      <dsp:nvSpPr>
        <dsp:cNvPr id="0" name=""/>
        <dsp:cNvSpPr/>
      </dsp:nvSpPr>
      <dsp:spPr>
        <a:xfrm>
          <a:off x="2377439" y="1310402"/>
          <a:ext cx="1524000" cy="1524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E-information</a:t>
          </a:r>
        </a:p>
      </dsp:txBody>
      <dsp:txXfrm>
        <a:off x="2600624" y="1533587"/>
        <a:ext cx="1077630" cy="1077630"/>
      </dsp:txXfrm>
    </dsp:sp>
    <dsp:sp modelId="{849306A8-55FC-4C4B-B41A-E62D6ED673F1}">
      <dsp:nvSpPr>
        <dsp:cNvPr id="0" name=""/>
        <dsp:cNvSpPr/>
      </dsp:nvSpPr>
      <dsp:spPr>
        <a:xfrm>
          <a:off x="3935306" y="941933"/>
          <a:ext cx="1524000" cy="1524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E-consultation</a:t>
          </a:r>
        </a:p>
      </dsp:txBody>
      <dsp:txXfrm>
        <a:off x="4158491" y="1165118"/>
        <a:ext cx="1077630" cy="1077630"/>
      </dsp:txXfrm>
    </dsp:sp>
    <dsp:sp modelId="{C1F69736-0171-41B8-92F4-02D66986A152}">
      <dsp:nvSpPr>
        <dsp:cNvPr id="0" name=""/>
        <dsp:cNvSpPr/>
      </dsp:nvSpPr>
      <dsp:spPr>
        <a:xfrm>
          <a:off x="1784739" y="456463"/>
          <a:ext cx="4741333" cy="379306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날짜 개체 틀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173AF55-A606-4212-9DCD-15CB629DFD15}" type="datetimeFigureOut">
              <a:rPr lang="en-US" smtClean="0"/>
              <a:t>27/05/2022</a:t>
            </a:fld>
            <a:endParaRPr lang="en-US"/>
          </a:p>
        </p:txBody>
      </p:sp>
      <p:sp>
        <p:nvSpPr>
          <p:cNvPr id="4" name="슬라이드 이미지 개체 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슬라이드 노트 개체 틀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6" name="바닥글 개체 틀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슬라이드 번호 개체 틀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80D58A2-D7E6-42BE-BFB6-B017F5228F83}" type="slidenum">
              <a:rPr lang="en-US" smtClean="0"/>
              <a:t>‹#›</a:t>
            </a:fld>
            <a:endParaRPr lang="en-US"/>
          </a:p>
        </p:txBody>
      </p:sp>
    </p:spTree>
    <p:extLst>
      <p:ext uri="{BB962C8B-B14F-4D97-AF65-F5344CB8AC3E}">
        <p14:creationId xmlns:p14="http://schemas.microsoft.com/office/powerpoint/2010/main" val="2936206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In March 2001, at the Third Global Forum on Reinventing Government, participants from 122 nations congregated to share best practices, information and ideas related to e-government. The Forum was followed by the first attempt of UNDESA to benchmark e-government development through a research publication in 2001 entitled “</a:t>
            </a:r>
            <a:r>
              <a:rPr lang="en-US" i="1" dirty="0">
                <a:effectLst/>
              </a:rPr>
              <a:t>Benchmarking E-government: A Global Perspective - Assessing 122 UN Member States</a:t>
            </a:r>
            <a:r>
              <a:rPr lang="en-US" dirty="0">
                <a:effectLst/>
              </a:rPr>
              <a:t>,” which </a:t>
            </a:r>
            <a:r>
              <a:rPr lang="en-US" dirty="0" err="1">
                <a:effectLst/>
              </a:rPr>
              <a:t>analysed</a:t>
            </a:r>
            <a:r>
              <a:rPr lang="en-US" dirty="0">
                <a:effectLst/>
              </a:rPr>
              <a:t> the approach, progress and commitment of the UN Member States (MS) in e-government development. </a:t>
            </a:r>
            <a:endParaRPr lang="en-US" dirty="0"/>
          </a:p>
          <a:p>
            <a:r>
              <a:rPr lang="en-US" dirty="0">
                <a:effectLst/>
              </a:rPr>
              <a:t>The 2003 edition was the first one covering all MS with the aim “</a:t>
            </a:r>
            <a:r>
              <a:rPr lang="en-US" i="1" dirty="0">
                <a:effectLst/>
              </a:rPr>
              <a:t>to be a tool at the disposal of the government, which, if applied effectively, can contribute substantially to promoting human development</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0DA51575-FFE0-4B44-9A8A-27DD01D17DDD}" type="slidenum">
              <a:rPr lang="en-GB" smtClean="0"/>
              <a:t>2</a:t>
            </a:fld>
            <a:endParaRPr lang="en-GB"/>
          </a:p>
        </p:txBody>
      </p:sp>
    </p:spTree>
    <p:extLst>
      <p:ext uri="{BB962C8B-B14F-4D97-AF65-F5344CB8AC3E}">
        <p14:creationId xmlns:p14="http://schemas.microsoft.com/office/powerpoint/2010/main" val="3345420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0D58A2-D7E6-42BE-BFB6-B017F5228F83}" type="slidenum">
              <a:rPr lang="en-US" smtClean="0"/>
              <a:t>18</a:t>
            </a:fld>
            <a:endParaRPr lang="en-US"/>
          </a:p>
        </p:txBody>
      </p:sp>
    </p:spTree>
    <p:extLst>
      <p:ext uri="{BB962C8B-B14F-4D97-AF65-F5344CB8AC3E}">
        <p14:creationId xmlns:p14="http://schemas.microsoft.com/office/powerpoint/2010/main" val="284879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The Survey assesses the e-government development status of all MS of the United Nations, producing the e-government development index (EGDI), which is a weighted average of three most important dimensions of e-government, namely: (1) scope and quality of online services (Online Service Index, OSI), (2) development status of telecommunication infrastructure (Telecommunication Infrastructure Index, TII), and (3) inherent human capital (Human Capital Index, HCI). Since 2001 the methodological framework has remained consistent across survey periods while its sub components have been updated to reflect new trends in e-government as well as new indicators for TII and HCI</a:t>
            </a:r>
            <a:endParaRPr lang="en-US" dirty="0"/>
          </a:p>
          <a:p>
            <a:endParaRPr lang="en-US" dirty="0"/>
          </a:p>
        </p:txBody>
      </p:sp>
      <p:sp>
        <p:nvSpPr>
          <p:cNvPr id="4" name="Slide Number Placeholder 3"/>
          <p:cNvSpPr>
            <a:spLocks noGrp="1"/>
          </p:cNvSpPr>
          <p:nvPr>
            <p:ph type="sldNum" sz="quarter" idx="10"/>
          </p:nvPr>
        </p:nvSpPr>
        <p:spPr/>
        <p:txBody>
          <a:bodyPr/>
          <a:lstStyle/>
          <a:p>
            <a:fld id="{0DA51575-FFE0-4B44-9A8A-27DD01D17DDD}" type="slidenum">
              <a:rPr lang="en-GB" smtClean="0"/>
              <a:t>3</a:t>
            </a:fld>
            <a:endParaRPr lang="en-GB"/>
          </a:p>
        </p:txBody>
      </p:sp>
    </p:spTree>
    <p:extLst>
      <p:ext uri="{BB962C8B-B14F-4D97-AF65-F5344CB8AC3E}">
        <p14:creationId xmlns:p14="http://schemas.microsoft.com/office/powerpoint/2010/main" val="929978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3203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6280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0312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1681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3594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7408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0D58A2-D7E6-42BE-BFB6-B017F5228F83}" type="slidenum">
              <a:rPr lang="en-US" smtClean="0"/>
              <a:t>13</a:t>
            </a:fld>
            <a:endParaRPr lang="en-US"/>
          </a:p>
        </p:txBody>
      </p:sp>
    </p:spTree>
    <p:extLst>
      <p:ext uri="{BB962C8B-B14F-4D97-AF65-F5344CB8AC3E}">
        <p14:creationId xmlns:p14="http://schemas.microsoft.com/office/powerpoint/2010/main" val="3268240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01FC8-96EC-4D30-94E1-C072EB2A77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9F13A0-AAC1-4277-896D-0E300ED38F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DE115A-DBF5-48BA-9A40-37E038949784}"/>
              </a:ext>
            </a:extLst>
          </p:cNvPr>
          <p:cNvSpPr>
            <a:spLocks noGrp="1"/>
          </p:cNvSpPr>
          <p:nvPr>
            <p:ph type="dt" sz="half" idx="10"/>
          </p:nvPr>
        </p:nvSpPr>
        <p:spPr/>
        <p:txBody>
          <a:bodyPr/>
          <a:lstStyle/>
          <a:p>
            <a:fld id="{C8ECB1D2-1B2B-4C36-A44D-8F39543C87E8}" type="datetime1">
              <a:rPr lang="en-US" altLang="ko-KR" smtClean="0"/>
              <a:t>27/05/2022</a:t>
            </a:fld>
            <a:endParaRPr lang="en-US"/>
          </a:p>
        </p:txBody>
      </p:sp>
      <p:sp>
        <p:nvSpPr>
          <p:cNvPr id="5" name="Footer Placeholder 4">
            <a:extLst>
              <a:ext uri="{FF2B5EF4-FFF2-40B4-BE49-F238E27FC236}">
                <a16:creationId xmlns:a16="http://schemas.microsoft.com/office/drawing/2014/main" id="{BE0F1AB2-3E94-4686-80B0-06B1C628B2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479B4-5700-48D1-8249-D8E13E9AD3F8}"/>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852605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9C5C1-0241-40A8-A05A-CE2C146C31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1609F-4F80-4299-B0C9-171EF04202A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A03190-FCB1-43E1-993A-6583FE4D7603}"/>
              </a:ext>
            </a:extLst>
          </p:cNvPr>
          <p:cNvSpPr>
            <a:spLocks noGrp="1"/>
          </p:cNvSpPr>
          <p:nvPr>
            <p:ph type="dt" sz="half" idx="10"/>
          </p:nvPr>
        </p:nvSpPr>
        <p:spPr/>
        <p:txBody>
          <a:bodyPr/>
          <a:lstStyle/>
          <a:p>
            <a:fld id="{D016A8DC-53DB-42C6-B35D-7942F9ED0C23}" type="datetime1">
              <a:rPr lang="en-US" altLang="ko-KR" smtClean="0"/>
              <a:t>27/05/2022</a:t>
            </a:fld>
            <a:endParaRPr lang="en-US"/>
          </a:p>
        </p:txBody>
      </p:sp>
      <p:sp>
        <p:nvSpPr>
          <p:cNvPr id="5" name="Footer Placeholder 4">
            <a:extLst>
              <a:ext uri="{FF2B5EF4-FFF2-40B4-BE49-F238E27FC236}">
                <a16:creationId xmlns:a16="http://schemas.microsoft.com/office/drawing/2014/main" id="{EF4903C5-6769-497F-8320-8DE30DC731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A0431-398D-48E8-A819-0C58E3B0C92C}"/>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2599194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7FF310-6E9B-4DBC-861B-57BF5D7B44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29B743-91DF-40FC-8E6A-6B464B1FD83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02AC5-E34B-45FF-B8A0-E4ADBB692C1A}"/>
              </a:ext>
            </a:extLst>
          </p:cNvPr>
          <p:cNvSpPr>
            <a:spLocks noGrp="1"/>
          </p:cNvSpPr>
          <p:nvPr>
            <p:ph type="dt" sz="half" idx="10"/>
          </p:nvPr>
        </p:nvSpPr>
        <p:spPr/>
        <p:txBody>
          <a:bodyPr/>
          <a:lstStyle/>
          <a:p>
            <a:fld id="{88881844-D8E8-4BDD-8B7F-A79A8C7F6414}" type="datetime1">
              <a:rPr lang="en-US" altLang="ko-KR" smtClean="0"/>
              <a:t>27/05/2022</a:t>
            </a:fld>
            <a:endParaRPr lang="en-US"/>
          </a:p>
        </p:txBody>
      </p:sp>
      <p:sp>
        <p:nvSpPr>
          <p:cNvPr id="5" name="Footer Placeholder 4">
            <a:extLst>
              <a:ext uri="{FF2B5EF4-FFF2-40B4-BE49-F238E27FC236}">
                <a16:creationId xmlns:a16="http://schemas.microsoft.com/office/drawing/2014/main" id="{7B545DAE-67D9-4857-856A-8700BAB9D4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C3569-FB79-4410-998E-F6C8CC8E7D69}"/>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623720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62A5A-1AD6-41A1-8A9C-ADCD0B6BE2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A10B8B-D2A2-45E5-A128-E0FFBE6607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4FFB75-9D18-4BD5-BB0E-1405169FBB5C}"/>
              </a:ext>
            </a:extLst>
          </p:cNvPr>
          <p:cNvSpPr>
            <a:spLocks noGrp="1"/>
          </p:cNvSpPr>
          <p:nvPr>
            <p:ph type="dt" sz="half" idx="10"/>
          </p:nvPr>
        </p:nvSpPr>
        <p:spPr/>
        <p:txBody>
          <a:bodyPr/>
          <a:lstStyle/>
          <a:p>
            <a:fld id="{34577C90-ED38-4D6B-A6EB-997D9EFAAE0B}" type="datetime1">
              <a:rPr lang="en-US" altLang="ko-KR" smtClean="0"/>
              <a:t>27/05/2022</a:t>
            </a:fld>
            <a:endParaRPr lang="en-US"/>
          </a:p>
        </p:txBody>
      </p:sp>
      <p:sp>
        <p:nvSpPr>
          <p:cNvPr id="5" name="Footer Placeholder 4">
            <a:extLst>
              <a:ext uri="{FF2B5EF4-FFF2-40B4-BE49-F238E27FC236}">
                <a16:creationId xmlns:a16="http://schemas.microsoft.com/office/drawing/2014/main" id="{A4D58660-32DA-4BE7-87E5-433172BAF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63DB9C-6AAB-4D32-AA9E-0D1DFE965BBB}"/>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2695662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68C3-542F-44C9-96A1-F0C2A16BE6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FA4C16-D351-4F65-89FB-DBACEB361D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6400900-6EA7-497D-8795-24333B91C4B8}"/>
              </a:ext>
            </a:extLst>
          </p:cNvPr>
          <p:cNvSpPr>
            <a:spLocks noGrp="1"/>
          </p:cNvSpPr>
          <p:nvPr>
            <p:ph type="dt" sz="half" idx="10"/>
          </p:nvPr>
        </p:nvSpPr>
        <p:spPr/>
        <p:txBody>
          <a:bodyPr/>
          <a:lstStyle/>
          <a:p>
            <a:fld id="{66CA9892-053F-46E8-B6C6-13B764D6A2F9}" type="datetime1">
              <a:rPr lang="en-US" altLang="ko-KR" smtClean="0"/>
              <a:t>27/05/2022</a:t>
            </a:fld>
            <a:endParaRPr lang="en-US"/>
          </a:p>
        </p:txBody>
      </p:sp>
      <p:sp>
        <p:nvSpPr>
          <p:cNvPr id="5" name="Footer Placeholder 4">
            <a:extLst>
              <a:ext uri="{FF2B5EF4-FFF2-40B4-BE49-F238E27FC236}">
                <a16:creationId xmlns:a16="http://schemas.microsoft.com/office/drawing/2014/main" id="{B2589797-B810-4869-A342-2FF41F004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834DCA-3EA9-4C80-800B-09F28412179A}"/>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156228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D779D-B1AF-41FB-8DC3-8A054CB9D1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EB5D0B-F989-473B-A4A6-5FAC55B9232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A35947-BD81-4192-9D64-4C21EB384B1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3584CA-3714-455D-A3CA-D75BB40CD148}"/>
              </a:ext>
            </a:extLst>
          </p:cNvPr>
          <p:cNvSpPr>
            <a:spLocks noGrp="1"/>
          </p:cNvSpPr>
          <p:nvPr>
            <p:ph type="dt" sz="half" idx="10"/>
          </p:nvPr>
        </p:nvSpPr>
        <p:spPr/>
        <p:txBody>
          <a:bodyPr/>
          <a:lstStyle/>
          <a:p>
            <a:fld id="{B0BA6378-BF1F-4D25-9A3E-CD9F0C724182}" type="datetime1">
              <a:rPr lang="en-US" altLang="ko-KR" smtClean="0"/>
              <a:t>27/05/2022</a:t>
            </a:fld>
            <a:endParaRPr lang="en-US"/>
          </a:p>
        </p:txBody>
      </p:sp>
      <p:sp>
        <p:nvSpPr>
          <p:cNvPr id="6" name="Footer Placeholder 5">
            <a:extLst>
              <a:ext uri="{FF2B5EF4-FFF2-40B4-BE49-F238E27FC236}">
                <a16:creationId xmlns:a16="http://schemas.microsoft.com/office/drawing/2014/main" id="{86DA00D0-1704-4E75-A9B7-A7B79A0B1B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2CF52-148A-4C43-8039-C048C0793422}"/>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3913741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29A19-02B6-4398-9A69-495F903BC8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6F746E-2B25-4DB7-A428-C446904C6B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A87C10-7DD4-455A-BD08-895443C0E40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E23AD0-8756-4539-9DFC-1ABD7705EE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CE2AF7-2D0C-4AEA-9F87-B1DD3323EF3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2FF278-6076-41A4-AEE9-D12E26FC6794}"/>
              </a:ext>
            </a:extLst>
          </p:cNvPr>
          <p:cNvSpPr>
            <a:spLocks noGrp="1"/>
          </p:cNvSpPr>
          <p:nvPr>
            <p:ph type="dt" sz="half" idx="10"/>
          </p:nvPr>
        </p:nvSpPr>
        <p:spPr/>
        <p:txBody>
          <a:bodyPr/>
          <a:lstStyle/>
          <a:p>
            <a:fld id="{BB670F5D-EFDE-45EA-B838-F8896F24AF17}" type="datetime1">
              <a:rPr lang="en-US" altLang="ko-KR" smtClean="0"/>
              <a:t>27/05/2022</a:t>
            </a:fld>
            <a:endParaRPr lang="en-US"/>
          </a:p>
        </p:txBody>
      </p:sp>
      <p:sp>
        <p:nvSpPr>
          <p:cNvPr id="8" name="Footer Placeholder 7">
            <a:extLst>
              <a:ext uri="{FF2B5EF4-FFF2-40B4-BE49-F238E27FC236}">
                <a16:creationId xmlns:a16="http://schemas.microsoft.com/office/drawing/2014/main" id="{FE4DE55C-B447-481F-941F-DD79A16C3B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AED2C4-F043-4BA2-9296-0282AA280434}"/>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1659130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9FDF3-3D85-42EE-9075-765365697E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1451E7-C2D6-4F80-9059-9C6F05F0D351}"/>
              </a:ext>
            </a:extLst>
          </p:cNvPr>
          <p:cNvSpPr>
            <a:spLocks noGrp="1"/>
          </p:cNvSpPr>
          <p:nvPr>
            <p:ph type="dt" sz="half" idx="10"/>
          </p:nvPr>
        </p:nvSpPr>
        <p:spPr/>
        <p:txBody>
          <a:bodyPr/>
          <a:lstStyle/>
          <a:p>
            <a:fld id="{41B8864B-E65C-471A-83AA-383472934A7E}" type="datetime1">
              <a:rPr lang="en-US" altLang="ko-KR" smtClean="0"/>
              <a:t>27/05/2022</a:t>
            </a:fld>
            <a:endParaRPr lang="en-US"/>
          </a:p>
        </p:txBody>
      </p:sp>
      <p:sp>
        <p:nvSpPr>
          <p:cNvPr id="4" name="Footer Placeholder 3">
            <a:extLst>
              <a:ext uri="{FF2B5EF4-FFF2-40B4-BE49-F238E27FC236}">
                <a16:creationId xmlns:a16="http://schemas.microsoft.com/office/drawing/2014/main" id="{FB3E5E42-82FD-4552-A39B-30CDEECCCE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F64044-42D3-4F0F-9779-43D8C6C88A68}"/>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3104229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286019-7FC2-437E-9510-C0FA926FC6E5}"/>
              </a:ext>
            </a:extLst>
          </p:cNvPr>
          <p:cNvSpPr>
            <a:spLocks noGrp="1"/>
          </p:cNvSpPr>
          <p:nvPr>
            <p:ph type="dt" sz="half" idx="10"/>
          </p:nvPr>
        </p:nvSpPr>
        <p:spPr/>
        <p:txBody>
          <a:bodyPr/>
          <a:lstStyle/>
          <a:p>
            <a:fld id="{8D3611E9-3B53-4FEA-8C5C-141C2F973E3A}" type="datetime1">
              <a:rPr lang="en-US" altLang="ko-KR" smtClean="0"/>
              <a:t>27/05/2022</a:t>
            </a:fld>
            <a:endParaRPr lang="en-US"/>
          </a:p>
        </p:txBody>
      </p:sp>
      <p:sp>
        <p:nvSpPr>
          <p:cNvPr id="3" name="Footer Placeholder 2">
            <a:extLst>
              <a:ext uri="{FF2B5EF4-FFF2-40B4-BE49-F238E27FC236}">
                <a16:creationId xmlns:a16="http://schemas.microsoft.com/office/drawing/2014/main" id="{29F7FF08-2C8C-42D3-A5FC-62AE468A2C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187C79-3325-44AC-963D-1954E981FB6B}"/>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1784332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8373-7CF9-40A6-8CC7-356A12CD7A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3991DA-5705-45B6-BF52-02128B5859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5ECFB6-AB8D-4B00-A268-B6F3B9672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7FF719-B1E3-446D-9ED6-DAD6B9690AEE}"/>
              </a:ext>
            </a:extLst>
          </p:cNvPr>
          <p:cNvSpPr>
            <a:spLocks noGrp="1"/>
          </p:cNvSpPr>
          <p:nvPr>
            <p:ph type="dt" sz="half" idx="10"/>
          </p:nvPr>
        </p:nvSpPr>
        <p:spPr/>
        <p:txBody>
          <a:bodyPr/>
          <a:lstStyle/>
          <a:p>
            <a:fld id="{75EFE027-E033-4AC9-AA3A-5163E24486C8}" type="datetime1">
              <a:rPr lang="en-US" altLang="ko-KR" smtClean="0"/>
              <a:t>27/05/2022</a:t>
            </a:fld>
            <a:endParaRPr lang="en-US"/>
          </a:p>
        </p:txBody>
      </p:sp>
      <p:sp>
        <p:nvSpPr>
          <p:cNvPr id="6" name="Footer Placeholder 5">
            <a:extLst>
              <a:ext uri="{FF2B5EF4-FFF2-40B4-BE49-F238E27FC236}">
                <a16:creationId xmlns:a16="http://schemas.microsoft.com/office/drawing/2014/main" id="{C3F9601C-A82B-4A86-B2E1-3A418859B4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168E26-49E5-4865-B763-E91C2422FDA4}"/>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407209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A612-4B23-4A8B-BECA-98D68CD7E9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EBE2B4-1D2B-4A89-AC5B-3D2F644764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AF787-6C7E-4609-BFF8-DC1E90DC7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BCE61B-C032-4883-AB6E-F89465B3A2B5}"/>
              </a:ext>
            </a:extLst>
          </p:cNvPr>
          <p:cNvSpPr>
            <a:spLocks noGrp="1"/>
          </p:cNvSpPr>
          <p:nvPr>
            <p:ph type="dt" sz="half" idx="10"/>
          </p:nvPr>
        </p:nvSpPr>
        <p:spPr/>
        <p:txBody>
          <a:bodyPr/>
          <a:lstStyle/>
          <a:p>
            <a:fld id="{1DB6B5B6-BB7C-4270-88D6-3F1D2B0348D2}" type="datetime1">
              <a:rPr lang="en-US" altLang="ko-KR" smtClean="0"/>
              <a:t>27/05/2022</a:t>
            </a:fld>
            <a:endParaRPr lang="en-US"/>
          </a:p>
        </p:txBody>
      </p:sp>
      <p:sp>
        <p:nvSpPr>
          <p:cNvPr id="6" name="Footer Placeholder 5">
            <a:extLst>
              <a:ext uri="{FF2B5EF4-FFF2-40B4-BE49-F238E27FC236}">
                <a16:creationId xmlns:a16="http://schemas.microsoft.com/office/drawing/2014/main" id="{5D04B4F7-25BF-43D5-8A7C-DA038C5BB5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6F4067-737A-4572-8766-C207D400C99B}"/>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246941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BE2B57-3F1C-48B4-AA5A-BB0EC60732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49DEE-CB30-41AE-813F-9483EA5C34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8ECACE-0DAD-4DFD-A53F-AFF36B21562A}" type="datetime1">
              <a:rPr lang="en-US" altLang="ko-KR" smtClean="0"/>
              <a:t>27/05/2022</a:t>
            </a:fld>
            <a:endParaRPr lang="en-US"/>
          </a:p>
        </p:txBody>
      </p:sp>
      <p:sp>
        <p:nvSpPr>
          <p:cNvPr id="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1E0DA8-AC27-403E-90E8-404BCA9BAC80}" type="slidenum">
              <a:rPr lang="en-US" smtClean="0"/>
              <a:pPr/>
              <a:t>‹#›</a:t>
            </a:fld>
            <a:endParaRPr lang="en-US"/>
          </a:p>
        </p:txBody>
      </p:sp>
    </p:spTree>
    <p:extLst>
      <p:ext uri="{BB962C8B-B14F-4D97-AF65-F5344CB8AC3E}">
        <p14:creationId xmlns:p14="http://schemas.microsoft.com/office/powerpoint/2010/main" val="1655035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0.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19.png"/><Relationship Id="rId7" Type="http://schemas.openxmlformats.org/officeDocument/2006/relationships/diagramData" Target="../diagrams/data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2.png"/><Relationship Id="rId11" Type="http://schemas.microsoft.com/office/2007/relationships/diagramDrawing" Target="../diagrams/drawing2.xml"/><Relationship Id="rId5" Type="http://schemas.openxmlformats.org/officeDocument/2006/relationships/image" Target="../media/image10.png"/><Relationship Id="rId10" Type="http://schemas.openxmlformats.org/officeDocument/2006/relationships/diagramColors" Target="../diagrams/colors2.xml"/><Relationship Id="rId4" Type="http://schemas.openxmlformats.org/officeDocument/2006/relationships/image" Target="../media/image2.svg"/><Relationship Id="rId9"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7.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mailto:Aquaro@un.org" TargetMode="External"/><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image" Target="../media/image13.png"/><Relationship Id="rId17" Type="http://schemas.openxmlformats.org/officeDocument/2006/relationships/diagramColors" Target="../diagrams/colors1.xml"/><Relationship Id="rId2" Type="http://schemas.openxmlformats.org/officeDocument/2006/relationships/notesSlide" Target="../notesSlides/notesSlide1.xml"/><Relationship Id="rId16" Type="http://schemas.openxmlformats.org/officeDocument/2006/relationships/diagramQuickStyle" Target="../diagrams/quickStyle1.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image" Target="../media/image8.png"/><Relationship Id="rId15" Type="http://schemas.openxmlformats.org/officeDocument/2006/relationships/diagramLayout" Target="../diagrams/layout1.xml"/><Relationship Id="rId10" Type="http://schemas.openxmlformats.org/officeDocument/2006/relationships/image" Target="../media/image2.svg"/><Relationship Id="rId4" Type="http://schemas.openxmlformats.org/officeDocument/2006/relationships/image" Target="../media/image7.jpeg"/><Relationship Id="rId9" Type="http://schemas.openxmlformats.org/officeDocument/2006/relationships/image" Target="../media/image11.png"/><Relationship Id="rId1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2.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6.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1.png"/><Relationship Id="rId4" Type="http://schemas.openxmlformats.org/officeDocument/2006/relationships/image" Target="../media/image18.emf"/></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2.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1.png"/><Relationship Id="rId10" Type="http://schemas.openxmlformats.org/officeDocument/2006/relationships/image" Target="../media/image24.png"/><Relationship Id="rId4" Type="http://schemas.openxmlformats.org/officeDocument/2006/relationships/image" Target="../media/image25.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1.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5E028058-594D-42AC-9107-A65E89C59E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9571" y="256626"/>
            <a:ext cx="3617210" cy="655688"/>
          </a:xfrm>
          <a:prstGeom prst="rect">
            <a:avLst/>
          </a:prstGeom>
        </p:spPr>
      </p:pic>
      <p:sp>
        <p:nvSpPr>
          <p:cNvPr id="6" name="TextBox 5">
            <a:extLst>
              <a:ext uri="{FF2B5EF4-FFF2-40B4-BE49-F238E27FC236}">
                <a16:creationId xmlns:a16="http://schemas.microsoft.com/office/drawing/2014/main" id="{D9B24D8A-D206-4C08-AB48-2117BB1E2173}"/>
              </a:ext>
            </a:extLst>
          </p:cNvPr>
          <p:cNvSpPr txBox="1"/>
          <p:nvPr/>
        </p:nvSpPr>
        <p:spPr>
          <a:xfrm>
            <a:off x="186290" y="1292547"/>
            <a:ext cx="11619989" cy="5253964"/>
          </a:xfrm>
          <a:prstGeom prst="rect">
            <a:avLst/>
          </a:prstGeom>
          <a:solidFill>
            <a:srgbClr val="386186"/>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858CCA61-45C4-449E-9D99-6A5B5C87FC19}"/>
              </a:ext>
            </a:extLst>
          </p:cNvPr>
          <p:cNvSpPr txBox="1"/>
          <p:nvPr/>
        </p:nvSpPr>
        <p:spPr>
          <a:xfrm>
            <a:off x="4659385" y="1383780"/>
            <a:ext cx="6129866" cy="2123658"/>
          </a:xfrm>
          <a:prstGeom prst="rect">
            <a:avLst/>
          </a:prstGeom>
          <a:noFill/>
        </p:spPr>
        <p:txBody>
          <a:bodyPr wrap="square" rtlCol="0">
            <a:spAutoFit/>
          </a:bodyPr>
          <a:lstStyle/>
          <a:p>
            <a:pPr algn="ctr"/>
            <a:endParaRPr lang="en-US" sz="2000" b="1" kern="150" dirty="0">
              <a:solidFill>
                <a:schemeClr val="bg1"/>
              </a:solidFill>
              <a:latin typeface="Calibri" panose="020F0502020204030204" pitchFamily="34" charset="0"/>
              <a:ea typeface="NSimSun" panose="02010609030101010101" pitchFamily="49" charset="-122"/>
              <a:cs typeface="Lucida Sans"/>
            </a:endParaRPr>
          </a:p>
          <a:p>
            <a:r>
              <a:rPr lang="en-US" sz="2800" b="1" dirty="0">
                <a:solidFill>
                  <a:srgbClr val="FFFF00"/>
                </a:solidFill>
              </a:rPr>
              <a:t>WSIS ALFM C1, C7-E-Government, C11: Session 330: “Creating synergies and partnerships on e-government between national and local levels”</a:t>
            </a:r>
            <a:endParaRPr lang="en-US" sz="1600" dirty="0">
              <a:solidFill>
                <a:schemeClr val="bg1"/>
              </a:solidFill>
            </a:endParaRPr>
          </a:p>
        </p:txBody>
      </p:sp>
      <p:pic>
        <p:nvPicPr>
          <p:cNvPr id="9" name="Immagine 7" descr="Immagine che contiene monitor, sedendo, largo, blu&#10;&#10;Descrizione generata automaticamente">
            <a:extLst>
              <a:ext uri="{FF2B5EF4-FFF2-40B4-BE49-F238E27FC236}">
                <a16:creationId xmlns:a16="http://schemas.microsoft.com/office/drawing/2014/main" id="{30DED8D9-F01B-40D0-88E3-1251E1156636}"/>
              </a:ext>
            </a:extLst>
          </p:cNvPr>
          <p:cNvPicPr>
            <a:picLocks noChangeAspect="1"/>
          </p:cNvPicPr>
          <p:nvPr/>
        </p:nvPicPr>
        <p:blipFill>
          <a:blip r:embed="rId4"/>
          <a:stretch>
            <a:fillRect/>
          </a:stretch>
        </p:blipFill>
        <p:spPr>
          <a:xfrm>
            <a:off x="479571" y="1569115"/>
            <a:ext cx="3672852" cy="4710304"/>
          </a:xfrm>
          <a:prstGeom prst="rect">
            <a:avLst/>
          </a:prstGeom>
        </p:spPr>
      </p:pic>
      <p:sp>
        <p:nvSpPr>
          <p:cNvPr id="12" name="Rectangle 11"/>
          <p:cNvSpPr/>
          <p:nvPr/>
        </p:nvSpPr>
        <p:spPr>
          <a:xfrm>
            <a:off x="4663049" y="3744868"/>
            <a:ext cx="5982122" cy="954107"/>
          </a:xfrm>
          <a:prstGeom prst="rect">
            <a:avLst/>
          </a:prstGeom>
        </p:spPr>
        <p:txBody>
          <a:bodyPr wrap="square">
            <a:spAutoFit/>
          </a:bodyPr>
          <a:lstStyle/>
          <a:p>
            <a:pPr marL="0" marR="0" algn="just">
              <a:spcBef>
                <a:spcPts val="0"/>
              </a:spcBef>
              <a:spcAft>
                <a:spcPts val="0"/>
              </a:spcAft>
              <a:tabLst>
                <a:tab pos="359410" algn="l"/>
                <a:tab pos="409575"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2800" b="1" i="1" dirty="0">
                <a:solidFill>
                  <a:schemeClr val="accent4"/>
                </a:solidFill>
                <a:effectLst/>
                <a:latin typeface="Calibri" panose="020F0502020204030204" pitchFamily="34" charset="0"/>
                <a:ea typeface="DengXian" panose="02010600030101010101" pitchFamily="2" charset="-122"/>
                <a:cs typeface="Arial" panose="020B0604020202020204" pitchFamily="34" charset="0"/>
              </a:rPr>
              <a:t>EGDI: Global, Regional and National E-Government Trends </a:t>
            </a:r>
            <a:endParaRPr lang="en-US" sz="2800" i="1" dirty="0">
              <a:solidFill>
                <a:schemeClr val="accent4"/>
              </a:solidFill>
              <a:effectLst/>
              <a:latin typeface="Times New Roman" panose="02020603050405020304" pitchFamily="18" charset="0"/>
              <a:ea typeface="Times New Roman" panose="02020603050405020304" pitchFamily="18" charset="0"/>
            </a:endParaRPr>
          </a:p>
        </p:txBody>
      </p:sp>
      <p:sp>
        <p:nvSpPr>
          <p:cNvPr id="15" name="TextBox 14"/>
          <p:cNvSpPr txBox="1"/>
          <p:nvPr/>
        </p:nvSpPr>
        <p:spPr>
          <a:xfrm>
            <a:off x="4687986" y="5233020"/>
            <a:ext cx="4321147" cy="1200329"/>
          </a:xfrm>
          <a:prstGeom prst="rect">
            <a:avLst/>
          </a:prstGeom>
          <a:noFill/>
        </p:spPr>
        <p:txBody>
          <a:bodyPr wrap="square" rtlCol="0">
            <a:spAutoFit/>
          </a:bodyPr>
          <a:lstStyle/>
          <a:p>
            <a:r>
              <a:rPr lang="en-US" b="1" dirty="0">
                <a:solidFill>
                  <a:schemeClr val="bg1">
                    <a:lumMod val="85000"/>
                  </a:schemeClr>
                </a:solidFill>
              </a:rPr>
              <a:t>Mr. Vincenzo Aquaro,</a:t>
            </a:r>
          </a:p>
          <a:p>
            <a:r>
              <a:rPr lang="en-US" b="1" dirty="0">
                <a:solidFill>
                  <a:schemeClr val="bg1">
                    <a:lumMod val="85000"/>
                  </a:schemeClr>
                </a:solidFill>
              </a:rPr>
              <a:t>Chief, Digital Government Branch, DPIDG, UN DESA</a:t>
            </a:r>
          </a:p>
          <a:p>
            <a:endParaRPr lang="en-US" dirty="0"/>
          </a:p>
        </p:txBody>
      </p:sp>
      <p:pic>
        <p:nvPicPr>
          <p:cNvPr id="13" name="image1.png" descr="Image result for sdg wheel">
            <a:extLst>
              <a:ext uri="{FF2B5EF4-FFF2-40B4-BE49-F238E27FC236}">
                <a16:creationId xmlns:a16="http://schemas.microsoft.com/office/drawing/2014/main" id="{E64DA58E-FB2F-4EF0-8717-B1108B46314E}"/>
              </a:ext>
            </a:extLst>
          </p:cNvPr>
          <p:cNvPicPr/>
          <p:nvPr/>
        </p:nvPicPr>
        <p:blipFill>
          <a:blip r:embed="rId5"/>
          <a:srcRect/>
          <a:stretch>
            <a:fillRect/>
          </a:stretch>
        </p:blipFill>
        <p:spPr>
          <a:xfrm>
            <a:off x="10583992" y="5311834"/>
            <a:ext cx="777134" cy="827934"/>
          </a:xfrm>
          <a:prstGeom prst="rect">
            <a:avLst/>
          </a:prstGeom>
          <a:ln/>
        </p:spPr>
      </p:pic>
      <p:pic>
        <p:nvPicPr>
          <p:cNvPr id="7" name="Picture 6">
            <a:extLst>
              <a:ext uri="{FF2B5EF4-FFF2-40B4-BE49-F238E27FC236}">
                <a16:creationId xmlns:a16="http://schemas.microsoft.com/office/drawing/2014/main" id="{BFC5F973-427F-478A-8095-EA4EA81D2354}"/>
              </a:ext>
            </a:extLst>
          </p:cNvPr>
          <p:cNvPicPr>
            <a:picLocks noChangeAspect="1"/>
          </p:cNvPicPr>
          <p:nvPr/>
        </p:nvPicPr>
        <p:blipFill>
          <a:blip r:embed="rId6"/>
          <a:stretch>
            <a:fillRect/>
          </a:stretch>
        </p:blipFill>
        <p:spPr>
          <a:xfrm>
            <a:off x="8786283" y="166158"/>
            <a:ext cx="2933700" cy="819150"/>
          </a:xfrm>
          <a:prstGeom prst="rect">
            <a:avLst/>
          </a:prstGeom>
        </p:spPr>
      </p:pic>
    </p:spTree>
    <p:extLst>
      <p:ext uri="{BB962C8B-B14F-4D97-AF65-F5344CB8AC3E}">
        <p14:creationId xmlns:p14="http://schemas.microsoft.com/office/powerpoint/2010/main" val="482847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4C74F44B-6D06-4238-9924-8AE7A01C6826}"/>
              </a:ext>
            </a:extLst>
          </p:cNvPr>
          <p:cNvSpPr txBox="1">
            <a:spLocks/>
          </p:cNvSpPr>
          <p:nvPr/>
        </p:nvSpPr>
        <p:spPr bwMode="auto">
          <a:xfrm>
            <a:off x="9906000" y="6482896"/>
            <a:ext cx="2133600" cy="307975"/>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00" b="0" kern="1200">
                <a:solidFill>
                  <a:srgbClr val="5F5F5F"/>
                </a:solidFill>
                <a:latin typeface="+mn-lt"/>
                <a:ea typeface="MS PGothic"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9F047-CE8F-4163-AE4B-DE3AFA58E744}" type="slidenum">
              <a:rPr lang="en-US" sz="1800">
                <a:solidFill>
                  <a:schemeClr val="bg1"/>
                </a:solidFill>
                <a:latin typeface="Century Gothic"/>
              </a:rPr>
              <a:pPr/>
              <a:t>10</a:t>
            </a:fld>
            <a:endParaRPr lang="en-US" sz="1800" dirty="0">
              <a:solidFill>
                <a:schemeClr val="bg1"/>
              </a:solidFill>
              <a:latin typeface="Century Gothic"/>
            </a:endParaRPr>
          </a:p>
        </p:txBody>
      </p:sp>
      <p:pic>
        <p:nvPicPr>
          <p:cNvPr id="5" name="Shape 88">
            <a:extLst>
              <a:ext uri="{FF2B5EF4-FFF2-40B4-BE49-F238E27FC236}">
                <a16:creationId xmlns:a16="http://schemas.microsoft.com/office/drawing/2014/main" id="{5E032E47-4A6E-4A7A-A00C-DCAB9C7E00D3}"/>
              </a:ext>
            </a:extLst>
          </p:cNvPr>
          <p:cNvPicPr preferRelativeResize="0"/>
          <p:nvPr/>
        </p:nvPicPr>
        <p:blipFill>
          <a:blip r:embed="rId3">
            <a:alphaModFix/>
          </a:blip>
          <a:stretch>
            <a:fillRect/>
          </a:stretch>
        </p:blipFill>
        <p:spPr>
          <a:xfrm>
            <a:off x="304800" y="917307"/>
            <a:ext cx="11506199" cy="289419"/>
          </a:xfrm>
          <a:prstGeom prst="rect">
            <a:avLst/>
          </a:prstGeom>
          <a:noFill/>
          <a:ln>
            <a:noFill/>
          </a:ln>
        </p:spPr>
      </p:pic>
      <p:sp>
        <p:nvSpPr>
          <p:cNvPr id="13" name="Rectangle 12">
            <a:extLst>
              <a:ext uri="{FF2B5EF4-FFF2-40B4-BE49-F238E27FC236}">
                <a16:creationId xmlns:a16="http://schemas.microsoft.com/office/drawing/2014/main" id="{C51BC0D3-DF4D-421F-A60A-68A6E54FA684}"/>
              </a:ext>
            </a:extLst>
          </p:cNvPr>
          <p:cNvSpPr/>
          <p:nvPr/>
        </p:nvSpPr>
        <p:spPr>
          <a:xfrm>
            <a:off x="266699" y="1206726"/>
            <a:ext cx="4914901" cy="542530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2800" b="1" dirty="0">
                <a:solidFill>
                  <a:schemeClr val="accent1">
                    <a:lumMod val="75000"/>
                  </a:schemeClr>
                </a:solidFill>
              </a:rPr>
              <a:t>Key Messages</a:t>
            </a:r>
          </a:p>
          <a:p>
            <a:endParaRPr lang="en-GB" sz="1100" b="1" dirty="0">
              <a:solidFill>
                <a:schemeClr val="accent1">
                  <a:lumMod val="75000"/>
                </a:schemeClr>
              </a:solidFill>
            </a:endParaRPr>
          </a:p>
          <a:p>
            <a:pPr marL="285750" indent="-285750">
              <a:buFont typeface="Wingdings" panose="05000000000000000000" pitchFamily="2" charset="2"/>
              <a:buChar char="q"/>
            </a:pPr>
            <a:r>
              <a:rPr lang="en-US" dirty="0">
                <a:solidFill>
                  <a:schemeClr val="accent1">
                    <a:lumMod val="75000"/>
                  </a:schemeClr>
                </a:solidFill>
              </a:rPr>
              <a:t>On average, 66 % of the UN Member States provide online services, however countries offering the full spectrum of services are in the Very-High and High-OSI level groups (93 % and 81 per % respectively)</a:t>
            </a:r>
          </a:p>
          <a:p>
            <a:pPr marL="285750" indent="-285750">
              <a:buFont typeface="Wingdings" panose="05000000000000000000" pitchFamily="2" charset="2"/>
              <a:buChar char="q"/>
            </a:pPr>
            <a:r>
              <a:rPr lang="en-US" dirty="0">
                <a:solidFill>
                  <a:schemeClr val="accent1">
                    <a:lumMod val="75000"/>
                  </a:schemeClr>
                </a:solidFill>
              </a:rPr>
              <a:t>7 of the 8 countries with the lowest EGDI scores are least developed and/or landlocked countries in Africa</a:t>
            </a:r>
          </a:p>
          <a:p>
            <a:pPr marL="285750" indent="-285750">
              <a:buFont typeface="Wingdings" panose="05000000000000000000" pitchFamily="2" charset="2"/>
              <a:buChar char="q"/>
            </a:pPr>
            <a:r>
              <a:rPr lang="en-US" dirty="0">
                <a:solidFill>
                  <a:schemeClr val="accent1">
                    <a:lumMod val="75000"/>
                  </a:schemeClr>
                </a:solidFill>
              </a:rPr>
              <a:t>While Africa has made significant progress in e-government development, with only 7 of the region’s 54 countries remaining in the low EGDI group, there is still the persistence of digital divides within and between countries and regions. </a:t>
            </a:r>
          </a:p>
          <a:p>
            <a:pPr marL="285750" indent="-285750">
              <a:buFont typeface="Wingdings" panose="05000000000000000000" pitchFamily="2" charset="2"/>
              <a:buChar char="q"/>
            </a:pPr>
            <a:r>
              <a:rPr lang="en-US" dirty="0">
                <a:solidFill>
                  <a:schemeClr val="accent1">
                    <a:lumMod val="75000"/>
                  </a:schemeClr>
                </a:solidFill>
              </a:rPr>
              <a:t>Differences in e-government development exist even in highly developed regions</a:t>
            </a:r>
          </a:p>
          <a:p>
            <a:endParaRPr lang="en-US" sz="1600" dirty="0">
              <a:solidFill>
                <a:schemeClr val="accent1">
                  <a:lumMod val="75000"/>
                </a:schemeClr>
              </a:solidFill>
            </a:endParaRPr>
          </a:p>
          <a:p>
            <a:endParaRPr lang="en-US" sz="2800" b="1" dirty="0">
              <a:solidFill>
                <a:schemeClr val="accent1">
                  <a:lumMod val="75000"/>
                </a:schemeClr>
              </a:solidFill>
            </a:endParaRPr>
          </a:p>
          <a:p>
            <a:endParaRPr lang="en-GB" sz="2800" b="1" dirty="0">
              <a:solidFill>
                <a:schemeClr val="accent1">
                  <a:lumMod val="75000"/>
                </a:schemeClr>
              </a:solidFill>
            </a:endParaRPr>
          </a:p>
          <a:p>
            <a:endParaRPr lang="en-GB" sz="900" b="1" dirty="0">
              <a:solidFill>
                <a:schemeClr val="accent1">
                  <a:lumMod val="75000"/>
                </a:schemeClr>
              </a:solidFill>
            </a:endParaRPr>
          </a:p>
        </p:txBody>
      </p:sp>
      <p:sp>
        <p:nvSpPr>
          <p:cNvPr id="8" name="Title 2">
            <a:extLst>
              <a:ext uri="{FF2B5EF4-FFF2-40B4-BE49-F238E27FC236}">
                <a16:creationId xmlns:a16="http://schemas.microsoft.com/office/drawing/2014/main" id="{959E89C5-D976-4DC5-9F51-6D0447D49C6D}"/>
              </a:ext>
            </a:extLst>
          </p:cNvPr>
          <p:cNvSpPr txBox="1">
            <a:spLocks/>
          </p:cNvSpPr>
          <p:nvPr/>
        </p:nvSpPr>
        <p:spPr>
          <a:xfrm>
            <a:off x="304800" y="181037"/>
            <a:ext cx="7300937" cy="7362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b="1" dirty="0">
                <a:solidFill>
                  <a:srgbClr val="235F91"/>
                </a:solidFill>
                <a:latin typeface="Calibri" panose="020F0502020204030204" pitchFamily="34" charset="0"/>
                <a:cs typeface="Calibri" panose="020F0502020204030204" pitchFamily="34" charset="0"/>
              </a:rPr>
              <a:t>Digital Divide</a:t>
            </a:r>
            <a:endParaRPr lang="en-US" dirty="0">
              <a:solidFill>
                <a:srgbClr val="235F91"/>
              </a:solidFill>
              <a:latin typeface="Cambria" panose="02040503050406030204" pitchFamily="18" charset="0"/>
            </a:endParaRPr>
          </a:p>
        </p:txBody>
      </p:sp>
      <p:pic>
        <p:nvPicPr>
          <p:cNvPr id="9" name="Graphic 4">
            <a:extLst>
              <a:ext uri="{FF2B5EF4-FFF2-40B4-BE49-F238E27FC236}">
                <a16:creationId xmlns:a16="http://schemas.microsoft.com/office/drawing/2014/main" id="{5E028058-594D-42AC-9107-A65E89C59E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428" y="336164"/>
            <a:ext cx="2370788" cy="429751"/>
          </a:xfrm>
          <a:prstGeom prst="rect">
            <a:avLst/>
          </a:prstGeom>
        </p:spPr>
      </p:pic>
      <p:pic>
        <p:nvPicPr>
          <p:cNvPr id="10" name="Immagine 12" descr="Immagine che contiene stanza, cibo&#10;&#10;Descrizione generata automaticamente">
            <a:extLst>
              <a:ext uri="{FF2B5EF4-FFF2-40B4-BE49-F238E27FC236}">
                <a16:creationId xmlns:a16="http://schemas.microsoft.com/office/drawing/2014/main" id="{C6A44451-A567-406D-BC47-0D5238E47E86}"/>
              </a:ext>
            </a:extLst>
          </p:cNvPr>
          <p:cNvPicPr>
            <a:picLocks noChangeAspect="1"/>
          </p:cNvPicPr>
          <p:nvPr/>
        </p:nvPicPr>
        <p:blipFill>
          <a:blip r:embed="rId6"/>
          <a:stretch>
            <a:fillRect/>
          </a:stretch>
        </p:blipFill>
        <p:spPr>
          <a:xfrm>
            <a:off x="2708301" y="281277"/>
            <a:ext cx="1234193" cy="543093"/>
          </a:xfrm>
          <a:prstGeom prst="rect">
            <a:avLst/>
          </a:prstGeom>
        </p:spPr>
      </p:pic>
      <p:sp>
        <p:nvSpPr>
          <p:cNvPr id="3" name="Slide Number Placeholder 2"/>
          <p:cNvSpPr>
            <a:spLocks noGrp="1"/>
          </p:cNvSpPr>
          <p:nvPr>
            <p:ph type="sldNum" sz="quarter" idx="12"/>
          </p:nvPr>
        </p:nvSpPr>
        <p:spPr/>
        <p:txBody>
          <a:bodyPr/>
          <a:lstStyle/>
          <a:p>
            <a:fld id="{961E0DA8-AC27-403E-90E8-404BCA9BAC80}" type="slidenum">
              <a:rPr lang="en-US" smtClean="0"/>
              <a:pPr/>
              <a:t>10</a:t>
            </a:fld>
            <a:endParaRPr lang="en-US"/>
          </a:p>
        </p:txBody>
      </p:sp>
      <p:pic>
        <p:nvPicPr>
          <p:cNvPr id="4" name="Picture 3"/>
          <p:cNvPicPr>
            <a:picLocks noChangeAspect="1"/>
          </p:cNvPicPr>
          <p:nvPr/>
        </p:nvPicPr>
        <p:blipFill>
          <a:blip r:embed="rId7"/>
          <a:stretch>
            <a:fillRect/>
          </a:stretch>
        </p:blipFill>
        <p:spPr>
          <a:xfrm>
            <a:off x="5345777" y="1263710"/>
            <a:ext cx="6496752" cy="5149624"/>
          </a:xfrm>
          <a:prstGeom prst="rect">
            <a:avLst/>
          </a:prstGeom>
        </p:spPr>
      </p:pic>
      <p:cxnSp>
        <p:nvCxnSpPr>
          <p:cNvPr id="12" name="Straight Connector 11"/>
          <p:cNvCxnSpPr/>
          <p:nvPr/>
        </p:nvCxnSpPr>
        <p:spPr>
          <a:xfrm>
            <a:off x="7703064" y="4214185"/>
            <a:ext cx="3367062" cy="6067"/>
          </a:xfrm>
          <a:prstGeom prst="line">
            <a:avLst/>
          </a:prstGeom>
          <a:ln w="60325" cmpd="sng">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734894" y="2489537"/>
            <a:ext cx="1149790" cy="369332"/>
          </a:xfrm>
          <a:prstGeom prst="rect">
            <a:avLst/>
          </a:prstGeom>
          <a:solidFill>
            <a:schemeClr val="bg1"/>
          </a:solidFill>
        </p:spPr>
        <p:txBody>
          <a:bodyPr wrap="square" rtlCol="0">
            <a:spAutoFit/>
          </a:bodyPr>
          <a:lstStyle/>
          <a:p>
            <a:r>
              <a:rPr lang="en-US" b="1" dirty="0"/>
              <a:t>Europe</a:t>
            </a:r>
          </a:p>
        </p:txBody>
      </p:sp>
      <p:sp>
        <p:nvSpPr>
          <p:cNvPr id="25" name="TextBox 24"/>
          <p:cNvSpPr txBox="1"/>
          <p:nvPr/>
        </p:nvSpPr>
        <p:spPr>
          <a:xfrm>
            <a:off x="10541059" y="3449815"/>
            <a:ext cx="1201901" cy="369332"/>
          </a:xfrm>
          <a:prstGeom prst="rect">
            <a:avLst/>
          </a:prstGeom>
          <a:solidFill>
            <a:schemeClr val="bg1"/>
          </a:solidFill>
        </p:spPr>
        <p:txBody>
          <a:bodyPr wrap="square" rtlCol="0">
            <a:spAutoFit/>
          </a:bodyPr>
          <a:lstStyle/>
          <a:p>
            <a:r>
              <a:rPr lang="en-US" b="1" dirty="0"/>
              <a:t>Oceania</a:t>
            </a:r>
          </a:p>
        </p:txBody>
      </p:sp>
      <p:sp>
        <p:nvSpPr>
          <p:cNvPr id="26" name="TextBox 25"/>
          <p:cNvSpPr txBox="1"/>
          <p:nvPr/>
        </p:nvSpPr>
        <p:spPr>
          <a:xfrm>
            <a:off x="7337562" y="4254922"/>
            <a:ext cx="1149790" cy="369332"/>
          </a:xfrm>
          <a:prstGeom prst="rect">
            <a:avLst/>
          </a:prstGeom>
          <a:noFill/>
        </p:spPr>
        <p:txBody>
          <a:bodyPr wrap="square" rtlCol="0">
            <a:spAutoFit/>
          </a:bodyPr>
          <a:lstStyle/>
          <a:p>
            <a:r>
              <a:rPr lang="en-US" b="1" dirty="0"/>
              <a:t>Africa</a:t>
            </a:r>
          </a:p>
        </p:txBody>
      </p:sp>
      <p:sp>
        <p:nvSpPr>
          <p:cNvPr id="29" name="TextBox 28"/>
          <p:cNvSpPr txBox="1"/>
          <p:nvPr/>
        </p:nvSpPr>
        <p:spPr>
          <a:xfrm>
            <a:off x="6883659" y="2901648"/>
            <a:ext cx="1291517" cy="646331"/>
          </a:xfrm>
          <a:prstGeom prst="rect">
            <a:avLst/>
          </a:prstGeom>
          <a:solidFill>
            <a:schemeClr val="bg1"/>
          </a:solidFill>
        </p:spPr>
        <p:txBody>
          <a:bodyPr wrap="square" rtlCol="0">
            <a:spAutoFit/>
          </a:bodyPr>
          <a:lstStyle/>
          <a:p>
            <a:r>
              <a:rPr lang="en-US" b="1" dirty="0"/>
              <a:t>World Average</a:t>
            </a:r>
          </a:p>
        </p:txBody>
      </p:sp>
      <p:sp>
        <p:nvSpPr>
          <p:cNvPr id="22" name="TextBox 21"/>
          <p:cNvSpPr txBox="1"/>
          <p:nvPr/>
        </p:nvSpPr>
        <p:spPr>
          <a:xfrm>
            <a:off x="7930237" y="3073821"/>
            <a:ext cx="1149790" cy="369332"/>
          </a:xfrm>
          <a:prstGeom prst="rect">
            <a:avLst/>
          </a:prstGeom>
          <a:solidFill>
            <a:schemeClr val="bg1"/>
          </a:solidFill>
        </p:spPr>
        <p:txBody>
          <a:bodyPr wrap="square" rtlCol="0">
            <a:spAutoFit/>
          </a:bodyPr>
          <a:lstStyle/>
          <a:p>
            <a:r>
              <a:rPr lang="en-US" b="1" dirty="0"/>
              <a:t>Americas</a:t>
            </a:r>
          </a:p>
        </p:txBody>
      </p:sp>
      <p:sp>
        <p:nvSpPr>
          <p:cNvPr id="23" name="TextBox 22"/>
          <p:cNvSpPr txBox="1"/>
          <p:nvPr/>
        </p:nvSpPr>
        <p:spPr>
          <a:xfrm>
            <a:off x="9120280" y="3051499"/>
            <a:ext cx="845528" cy="369332"/>
          </a:xfrm>
          <a:prstGeom prst="rect">
            <a:avLst/>
          </a:prstGeom>
          <a:solidFill>
            <a:schemeClr val="bg1"/>
          </a:solidFill>
        </p:spPr>
        <p:txBody>
          <a:bodyPr wrap="square" rtlCol="0">
            <a:spAutoFit/>
          </a:bodyPr>
          <a:lstStyle/>
          <a:p>
            <a:r>
              <a:rPr lang="en-US" b="1" dirty="0"/>
              <a:t>Asia</a:t>
            </a:r>
          </a:p>
        </p:txBody>
      </p:sp>
      <p:sp>
        <p:nvSpPr>
          <p:cNvPr id="28" name="Up-Down Arrow 27"/>
          <p:cNvSpPr/>
          <p:nvPr/>
        </p:nvSpPr>
        <p:spPr>
          <a:xfrm>
            <a:off x="7605737" y="3465872"/>
            <a:ext cx="194653" cy="752180"/>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Down Arrow 16"/>
          <p:cNvSpPr/>
          <p:nvPr/>
        </p:nvSpPr>
        <p:spPr>
          <a:xfrm>
            <a:off x="8404991" y="3411623"/>
            <a:ext cx="194653" cy="792014"/>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Up-Down Arrow 26"/>
          <p:cNvSpPr/>
          <p:nvPr/>
        </p:nvSpPr>
        <p:spPr>
          <a:xfrm>
            <a:off x="9250675" y="3396738"/>
            <a:ext cx="194653" cy="792014"/>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Down Arrow 18"/>
          <p:cNvSpPr/>
          <p:nvPr/>
        </p:nvSpPr>
        <p:spPr>
          <a:xfrm>
            <a:off x="10098455" y="2803612"/>
            <a:ext cx="194653" cy="1385140"/>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Up-Down Arrow 19"/>
          <p:cNvSpPr/>
          <p:nvPr/>
        </p:nvSpPr>
        <p:spPr>
          <a:xfrm>
            <a:off x="10956496" y="3781641"/>
            <a:ext cx="194653" cy="417211"/>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20705844">
            <a:off x="7281732" y="2455308"/>
            <a:ext cx="4327190" cy="2652666"/>
          </a:xfrm>
          <a:prstGeom prst="ellipse">
            <a:avLst/>
          </a:prstGeom>
          <a:solidFill>
            <a:schemeClr val="accent4">
              <a:lumMod val="60000"/>
              <a:lumOff val="40000"/>
              <a:alpha val="30000"/>
            </a:schemeClr>
          </a:solidFill>
          <a:ln>
            <a:solidFill>
              <a:schemeClr val="accent1">
                <a:shade val="50000"/>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Immagine 12" descr="igf-italia-bianco.png">
            <a:extLst>
              <a:ext uri="{FF2B5EF4-FFF2-40B4-BE49-F238E27FC236}">
                <a16:creationId xmlns:a16="http://schemas.microsoft.com/office/drawing/2014/main" id="{354CC2E4-5853-DE42-94D7-AF0F3D50BCF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28903" y="110847"/>
            <a:ext cx="1210771" cy="348128"/>
          </a:xfrm>
          <a:prstGeom prst="rect">
            <a:avLst/>
          </a:prstGeom>
        </p:spPr>
      </p:pic>
    </p:spTree>
    <p:extLst>
      <p:ext uri="{BB962C8B-B14F-4D97-AF65-F5344CB8AC3E}">
        <p14:creationId xmlns:p14="http://schemas.microsoft.com/office/powerpoint/2010/main" val="2787021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4">
            <a:extLst>
              <a:ext uri="{FF2B5EF4-FFF2-40B4-BE49-F238E27FC236}">
                <a16:creationId xmlns:a16="http://schemas.microsoft.com/office/drawing/2014/main" id="{5E028058-594D-42AC-9107-A65E89C59E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9571" y="256626"/>
            <a:ext cx="3617210" cy="655688"/>
          </a:xfrm>
          <a:prstGeom prst="rect">
            <a:avLst/>
          </a:prstGeom>
        </p:spPr>
      </p:pic>
      <p:pic>
        <p:nvPicPr>
          <p:cNvPr id="5" name="Shape 88">
            <a:extLst>
              <a:ext uri="{FF2B5EF4-FFF2-40B4-BE49-F238E27FC236}">
                <a16:creationId xmlns:a16="http://schemas.microsoft.com/office/drawing/2014/main" id="{5E032E47-4A6E-4A7A-A00C-DCAB9C7E00D3}"/>
              </a:ext>
            </a:extLst>
          </p:cNvPr>
          <p:cNvPicPr preferRelativeResize="0"/>
          <p:nvPr/>
        </p:nvPicPr>
        <p:blipFill>
          <a:blip r:embed="rId4">
            <a:alphaModFix/>
          </a:blip>
          <a:stretch>
            <a:fillRect/>
          </a:stretch>
        </p:blipFill>
        <p:spPr>
          <a:xfrm>
            <a:off x="152400" y="917307"/>
            <a:ext cx="11658599" cy="289419"/>
          </a:xfrm>
          <a:prstGeom prst="rect">
            <a:avLst/>
          </a:prstGeom>
          <a:noFill/>
          <a:ln>
            <a:noFill/>
          </a:ln>
        </p:spPr>
      </p:pic>
      <p:sp>
        <p:nvSpPr>
          <p:cNvPr id="10" name="Title 1">
            <a:extLst>
              <a:ext uri="{FF2B5EF4-FFF2-40B4-BE49-F238E27FC236}">
                <a16:creationId xmlns:a16="http://schemas.microsoft.com/office/drawing/2014/main" id="{99CBEC04-3318-4AC5-A851-C2B8618A85E5}"/>
              </a:ext>
            </a:extLst>
          </p:cNvPr>
          <p:cNvSpPr txBox="1">
            <a:spLocks/>
          </p:cNvSpPr>
          <p:nvPr/>
        </p:nvSpPr>
        <p:spPr>
          <a:xfrm>
            <a:off x="152400" y="2556387"/>
            <a:ext cx="11943185" cy="194678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accent1">
                    <a:lumMod val="75000"/>
                  </a:schemeClr>
                </a:solidFill>
              </a:rPr>
              <a:t>EPI Performance in 2020</a:t>
            </a:r>
          </a:p>
          <a:p>
            <a:endParaRPr lang="en-US" sz="4000" b="1" dirty="0">
              <a:solidFill>
                <a:schemeClr val="accent1">
                  <a:lumMod val="75000"/>
                </a:schemeClr>
              </a:solidFill>
            </a:endParaRPr>
          </a:p>
          <a:p>
            <a:endParaRPr lang="en-US" sz="4000" b="1" dirty="0">
              <a:solidFill>
                <a:schemeClr val="accent1">
                  <a:lumMod val="75000"/>
                </a:schemeClr>
              </a:solidFill>
            </a:endParaRPr>
          </a:p>
        </p:txBody>
      </p:sp>
      <p:pic>
        <p:nvPicPr>
          <p:cNvPr id="9" name="Immagine 12" descr="Immagine che contiene stanza, cibo&#10;&#10;Descrizione generata automaticamente">
            <a:extLst>
              <a:ext uri="{FF2B5EF4-FFF2-40B4-BE49-F238E27FC236}">
                <a16:creationId xmlns:a16="http://schemas.microsoft.com/office/drawing/2014/main" id="{36E784CE-F4B8-4383-9999-951169E8D137}"/>
              </a:ext>
            </a:extLst>
          </p:cNvPr>
          <p:cNvPicPr>
            <a:picLocks noChangeAspect="1"/>
          </p:cNvPicPr>
          <p:nvPr/>
        </p:nvPicPr>
        <p:blipFill>
          <a:blip r:embed="rId5"/>
          <a:stretch>
            <a:fillRect/>
          </a:stretch>
        </p:blipFill>
        <p:spPr>
          <a:xfrm>
            <a:off x="4326086" y="369221"/>
            <a:ext cx="1234193" cy="543093"/>
          </a:xfrm>
          <a:prstGeom prst="rect">
            <a:avLst/>
          </a:prstGeom>
        </p:spPr>
      </p:pic>
    </p:spTree>
    <p:extLst>
      <p:ext uri="{BB962C8B-B14F-4D97-AF65-F5344CB8AC3E}">
        <p14:creationId xmlns:p14="http://schemas.microsoft.com/office/powerpoint/2010/main" val="3943318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4">
            <a:extLst>
              <a:ext uri="{FF2B5EF4-FFF2-40B4-BE49-F238E27FC236}">
                <a16:creationId xmlns:a16="http://schemas.microsoft.com/office/drawing/2014/main" id="{5E028058-594D-42AC-9107-A65E89C59E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9571" y="256626"/>
            <a:ext cx="3617210" cy="655688"/>
          </a:xfrm>
          <a:prstGeom prst="rect">
            <a:avLst/>
          </a:prstGeom>
        </p:spPr>
      </p:pic>
      <p:pic>
        <p:nvPicPr>
          <p:cNvPr id="5" name="Shape 88">
            <a:extLst>
              <a:ext uri="{FF2B5EF4-FFF2-40B4-BE49-F238E27FC236}">
                <a16:creationId xmlns:a16="http://schemas.microsoft.com/office/drawing/2014/main" id="{5E032E47-4A6E-4A7A-A00C-DCAB9C7E00D3}"/>
              </a:ext>
            </a:extLst>
          </p:cNvPr>
          <p:cNvPicPr preferRelativeResize="0"/>
          <p:nvPr/>
        </p:nvPicPr>
        <p:blipFill>
          <a:blip r:embed="rId4">
            <a:alphaModFix/>
          </a:blip>
          <a:stretch>
            <a:fillRect/>
          </a:stretch>
        </p:blipFill>
        <p:spPr>
          <a:xfrm>
            <a:off x="152400" y="917307"/>
            <a:ext cx="11658599" cy="289419"/>
          </a:xfrm>
          <a:prstGeom prst="rect">
            <a:avLst/>
          </a:prstGeom>
          <a:noFill/>
          <a:ln>
            <a:noFill/>
          </a:ln>
        </p:spPr>
      </p:pic>
      <p:sp>
        <p:nvSpPr>
          <p:cNvPr id="2" name="Rectangle 1"/>
          <p:cNvSpPr/>
          <p:nvPr/>
        </p:nvSpPr>
        <p:spPr>
          <a:xfrm>
            <a:off x="4569058" y="256626"/>
            <a:ext cx="6255090" cy="523220"/>
          </a:xfrm>
          <a:prstGeom prst="rect">
            <a:avLst/>
          </a:prstGeom>
        </p:spPr>
        <p:txBody>
          <a:bodyPr wrap="square">
            <a:spAutoFit/>
          </a:bodyPr>
          <a:lstStyle/>
          <a:p>
            <a:pPr fontAlgn="base"/>
            <a:r>
              <a:rPr lang="en-US" sz="2800" b="1" dirty="0">
                <a:solidFill>
                  <a:srgbClr val="235F91"/>
                </a:solidFill>
                <a:latin typeface="Roboto"/>
              </a:rPr>
              <a:t>EPI: Conceptual Framework  </a:t>
            </a:r>
            <a:endParaRPr lang="en-US" sz="2800" b="1" i="0" dirty="0">
              <a:solidFill>
                <a:srgbClr val="444444"/>
              </a:solidFill>
              <a:effectLst/>
              <a:latin typeface="inherit"/>
            </a:endParaRPr>
          </a:p>
        </p:txBody>
      </p:sp>
      <p:pic>
        <p:nvPicPr>
          <p:cNvPr id="6" name="Picture 5">
            <a:extLst>
              <a:ext uri="{FF2B5EF4-FFF2-40B4-BE49-F238E27FC236}">
                <a16:creationId xmlns:a16="http://schemas.microsoft.com/office/drawing/2014/main" id="{5A2BABDE-E3BD-4FEA-8FEE-5859A2CE9F99}"/>
              </a:ext>
            </a:extLst>
          </p:cNvPr>
          <p:cNvPicPr>
            <a:picLocks noChangeAspect="1"/>
          </p:cNvPicPr>
          <p:nvPr/>
        </p:nvPicPr>
        <p:blipFill>
          <a:blip r:embed="rId5"/>
          <a:stretch>
            <a:fillRect/>
          </a:stretch>
        </p:blipFill>
        <p:spPr>
          <a:xfrm>
            <a:off x="1642189" y="1102442"/>
            <a:ext cx="8745456" cy="5623897"/>
          </a:xfrm>
          <a:prstGeom prst="rect">
            <a:avLst/>
          </a:prstGeom>
        </p:spPr>
      </p:pic>
      <p:pic>
        <p:nvPicPr>
          <p:cNvPr id="8" name="Picture 7">
            <a:extLst>
              <a:ext uri="{FF2B5EF4-FFF2-40B4-BE49-F238E27FC236}">
                <a16:creationId xmlns:a16="http://schemas.microsoft.com/office/drawing/2014/main" id="{3C6C6E90-A59B-495A-BF1B-C5E96C3B455C}"/>
              </a:ext>
            </a:extLst>
          </p:cNvPr>
          <p:cNvPicPr>
            <a:picLocks noChangeAspect="1"/>
          </p:cNvPicPr>
          <p:nvPr/>
        </p:nvPicPr>
        <p:blipFill>
          <a:blip r:embed="rId6"/>
          <a:stretch>
            <a:fillRect/>
          </a:stretch>
        </p:blipFill>
        <p:spPr>
          <a:xfrm>
            <a:off x="11113477" y="112722"/>
            <a:ext cx="918744" cy="705539"/>
          </a:xfrm>
          <a:prstGeom prst="rect">
            <a:avLst/>
          </a:prstGeom>
        </p:spPr>
      </p:pic>
    </p:spTree>
    <p:extLst>
      <p:ext uri="{BB962C8B-B14F-4D97-AF65-F5344CB8AC3E}">
        <p14:creationId xmlns:p14="http://schemas.microsoft.com/office/powerpoint/2010/main" val="3041034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4">
            <a:extLst>
              <a:ext uri="{FF2B5EF4-FFF2-40B4-BE49-F238E27FC236}">
                <a16:creationId xmlns:a16="http://schemas.microsoft.com/office/drawing/2014/main" id="{5E028058-594D-42AC-9107-A65E89C59E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9571" y="256626"/>
            <a:ext cx="3617210" cy="655688"/>
          </a:xfrm>
          <a:prstGeom prst="rect">
            <a:avLst/>
          </a:prstGeom>
        </p:spPr>
      </p:pic>
      <p:pic>
        <p:nvPicPr>
          <p:cNvPr id="5" name="Shape 88">
            <a:extLst>
              <a:ext uri="{FF2B5EF4-FFF2-40B4-BE49-F238E27FC236}">
                <a16:creationId xmlns:a16="http://schemas.microsoft.com/office/drawing/2014/main" id="{5E032E47-4A6E-4A7A-A00C-DCAB9C7E00D3}"/>
              </a:ext>
            </a:extLst>
          </p:cNvPr>
          <p:cNvPicPr preferRelativeResize="0"/>
          <p:nvPr/>
        </p:nvPicPr>
        <p:blipFill>
          <a:blip r:embed="rId5">
            <a:alphaModFix/>
          </a:blip>
          <a:stretch>
            <a:fillRect/>
          </a:stretch>
        </p:blipFill>
        <p:spPr>
          <a:xfrm>
            <a:off x="152400" y="917307"/>
            <a:ext cx="11658599" cy="289419"/>
          </a:xfrm>
          <a:prstGeom prst="rect">
            <a:avLst/>
          </a:prstGeom>
          <a:noFill/>
          <a:ln>
            <a:noFill/>
          </a:ln>
        </p:spPr>
      </p:pic>
      <p:pic>
        <p:nvPicPr>
          <p:cNvPr id="18" name="Picture 17">
            <a:extLst>
              <a:ext uri="{FF2B5EF4-FFF2-40B4-BE49-F238E27FC236}">
                <a16:creationId xmlns:a16="http://schemas.microsoft.com/office/drawing/2014/main" id="{A71969EF-1B31-45D8-8315-33CA39040947}"/>
              </a:ext>
            </a:extLst>
          </p:cNvPr>
          <p:cNvPicPr>
            <a:picLocks noChangeAspect="1"/>
          </p:cNvPicPr>
          <p:nvPr/>
        </p:nvPicPr>
        <p:blipFill>
          <a:blip r:embed="rId6"/>
          <a:stretch>
            <a:fillRect/>
          </a:stretch>
        </p:blipFill>
        <p:spPr>
          <a:xfrm>
            <a:off x="50828" y="1548496"/>
            <a:ext cx="6861854" cy="4049763"/>
          </a:xfrm>
          <a:prstGeom prst="rect">
            <a:avLst/>
          </a:prstGeom>
        </p:spPr>
      </p:pic>
      <p:sp>
        <p:nvSpPr>
          <p:cNvPr id="21" name="Rectangle 20">
            <a:extLst>
              <a:ext uri="{FF2B5EF4-FFF2-40B4-BE49-F238E27FC236}">
                <a16:creationId xmlns:a16="http://schemas.microsoft.com/office/drawing/2014/main" id="{570A76B2-88AA-40AE-85CC-3DAA3B41D618}"/>
              </a:ext>
            </a:extLst>
          </p:cNvPr>
          <p:cNvSpPr/>
          <p:nvPr/>
        </p:nvSpPr>
        <p:spPr>
          <a:xfrm>
            <a:off x="4569058" y="256626"/>
            <a:ext cx="6255090" cy="523220"/>
          </a:xfrm>
          <a:prstGeom prst="rect">
            <a:avLst/>
          </a:prstGeom>
        </p:spPr>
        <p:txBody>
          <a:bodyPr wrap="square">
            <a:spAutoFit/>
          </a:bodyPr>
          <a:lstStyle/>
          <a:p>
            <a:pPr fontAlgn="base"/>
            <a:r>
              <a:rPr lang="en-US" sz="2800" b="1" dirty="0">
                <a:solidFill>
                  <a:srgbClr val="235F91"/>
                </a:solidFill>
                <a:latin typeface="Roboto"/>
              </a:rPr>
              <a:t>EPI: </a:t>
            </a:r>
            <a:r>
              <a:rPr lang="en-US" sz="2800" b="1" dirty="0" err="1">
                <a:solidFill>
                  <a:srgbClr val="235F91"/>
                </a:solidFill>
                <a:latin typeface="Roboto"/>
              </a:rPr>
              <a:t>Metodological</a:t>
            </a:r>
            <a:r>
              <a:rPr lang="en-US" sz="2800" b="1" dirty="0">
                <a:solidFill>
                  <a:srgbClr val="235F91"/>
                </a:solidFill>
                <a:latin typeface="Roboto"/>
              </a:rPr>
              <a:t> Framework  </a:t>
            </a:r>
            <a:endParaRPr lang="en-US" sz="2800" b="1" i="0" dirty="0">
              <a:solidFill>
                <a:srgbClr val="444444"/>
              </a:solidFill>
              <a:effectLst/>
              <a:latin typeface="inherit"/>
            </a:endParaRPr>
          </a:p>
        </p:txBody>
      </p:sp>
      <p:graphicFrame>
        <p:nvGraphicFramePr>
          <p:cNvPr id="3" name="Diagram 2">
            <a:extLst>
              <a:ext uri="{FF2B5EF4-FFF2-40B4-BE49-F238E27FC236}">
                <a16:creationId xmlns:a16="http://schemas.microsoft.com/office/drawing/2014/main" id="{AFC4EF60-7F49-48F2-807D-FE56E1B3E121}"/>
              </a:ext>
            </a:extLst>
          </p:cNvPr>
          <p:cNvGraphicFramePr/>
          <p:nvPr>
            <p:extLst>
              <p:ext uri="{D42A27DB-BD31-4B8C-83A1-F6EECF244321}">
                <p14:modId xmlns:p14="http://schemas.microsoft.com/office/powerpoint/2010/main" val="2853501174"/>
              </p:ext>
            </p:extLst>
          </p:nvPr>
        </p:nvGraphicFramePr>
        <p:xfrm>
          <a:off x="5044831" y="1259741"/>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a:extLst>
              <a:ext uri="{FF2B5EF4-FFF2-40B4-BE49-F238E27FC236}">
                <a16:creationId xmlns:a16="http://schemas.microsoft.com/office/drawing/2014/main" id="{7F476B82-3196-47CB-9CF3-37BE6BEF6092}"/>
              </a:ext>
            </a:extLst>
          </p:cNvPr>
          <p:cNvSpPr txBox="1"/>
          <p:nvPr/>
        </p:nvSpPr>
        <p:spPr>
          <a:xfrm>
            <a:off x="8710246" y="1344187"/>
            <a:ext cx="797169" cy="400110"/>
          </a:xfrm>
          <a:prstGeom prst="rect">
            <a:avLst/>
          </a:prstGeom>
          <a:noFill/>
        </p:spPr>
        <p:txBody>
          <a:bodyPr wrap="square" rtlCol="0">
            <a:spAutoFit/>
          </a:bodyPr>
          <a:lstStyle/>
          <a:p>
            <a:r>
              <a:rPr lang="en-US" sz="2000" b="1" dirty="0">
                <a:solidFill>
                  <a:schemeClr val="accent1">
                    <a:lumMod val="75000"/>
                  </a:schemeClr>
                </a:solidFill>
              </a:rPr>
              <a:t>OSI</a:t>
            </a:r>
          </a:p>
        </p:txBody>
      </p:sp>
    </p:spTree>
    <p:extLst>
      <p:ext uri="{BB962C8B-B14F-4D97-AF65-F5344CB8AC3E}">
        <p14:creationId xmlns:p14="http://schemas.microsoft.com/office/powerpoint/2010/main" val="1998436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956D5CD-2096-4494-BD89-C12754646182}"/>
              </a:ext>
            </a:extLst>
          </p:cNvPr>
          <p:cNvSpPr/>
          <p:nvPr/>
        </p:nvSpPr>
        <p:spPr>
          <a:xfrm>
            <a:off x="7164788" y="1206726"/>
            <a:ext cx="4874812" cy="5651274"/>
          </a:xfrm>
          <a:prstGeom prst="rect">
            <a:avLst/>
          </a:prstGeom>
          <a:solidFill>
            <a:srgbClr val="CC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81B3AC6-9C41-4633-B945-4ADE1094312F}"/>
              </a:ext>
            </a:extLst>
          </p:cNvPr>
          <p:cNvSpPr/>
          <p:nvPr/>
        </p:nvSpPr>
        <p:spPr>
          <a:xfrm>
            <a:off x="22371" y="1062190"/>
            <a:ext cx="7146946" cy="5795810"/>
          </a:xfrm>
          <a:prstGeom prst="rect">
            <a:avLst/>
          </a:prstGeom>
          <a:solidFill>
            <a:srgbClr val="CC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4">
            <a:extLst>
              <a:ext uri="{FF2B5EF4-FFF2-40B4-BE49-F238E27FC236}">
                <a16:creationId xmlns:a16="http://schemas.microsoft.com/office/drawing/2014/main" id="{5E028058-594D-42AC-9107-A65E89C59E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9571" y="256626"/>
            <a:ext cx="3617210" cy="655688"/>
          </a:xfrm>
          <a:prstGeom prst="rect">
            <a:avLst/>
          </a:prstGeom>
        </p:spPr>
      </p:pic>
      <p:pic>
        <p:nvPicPr>
          <p:cNvPr id="5" name="Shape 88">
            <a:extLst>
              <a:ext uri="{FF2B5EF4-FFF2-40B4-BE49-F238E27FC236}">
                <a16:creationId xmlns:a16="http://schemas.microsoft.com/office/drawing/2014/main" id="{5E032E47-4A6E-4A7A-A00C-DCAB9C7E00D3}"/>
              </a:ext>
            </a:extLst>
          </p:cNvPr>
          <p:cNvPicPr preferRelativeResize="0"/>
          <p:nvPr/>
        </p:nvPicPr>
        <p:blipFill>
          <a:blip r:embed="rId4">
            <a:alphaModFix/>
          </a:blip>
          <a:stretch>
            <a:fillRect/>
          </a:stretch>
        </p:blipFill>
        <p:spPr>
          <a:xfrm>
            <a:off x="152400" y="917307"/>
            <a:ext cx="11658599" cy="289419"/>
          </a:xfrm>
          <a:prstGeom prst="rect">
            <a:avLst/>
          </a:prstGeom>
          <a:noFill/>
          <a:ln>
            <a:noFill/>
          </a:ln>
        </p:spPr>
      </p:pic>
      <p:sp>
        <p:nvSpPr>
          <p:cNvPr id="21" name="Rectangle 20">
            <a:extLst>
              <a:ext uri="{FF2B5EF4-FFF2-40B4-BE49-F238E27FC236}">
                <a16:creationId xmlns:a16="http://schemas.microsoft.com/office/drawing/2014/main" id="{570A76B2-88AA-40AE-85CC-3DAA3B41D618}"/>
              </a:ext>
            </a:extLst>
          </p:cNvPr>
          <p:cNvSpPr/>
          <p:nvPr/>
        </p:nvSpPr>
        <p:spPr>
          <a:xfrm>
            <a:off x="4569058" y="256626"/>
            <a:ext cx="6255090" cy="523220"/>
          </a:xfrm>
          <a:prstGeom prst="rect">
            <a:avLst/>
          </a:prstGeom>
        </p:spPr>
        <p:txBody>
          <a:bodyPr wrap="square">
            <a:spAutoFit/>
          </a:bodyPr>
          <a:lstStyle/>
          <a:p>
            <a:pPr fontAlgn="base"/>
            <a:r>
              <a:rPr lang="en-US" sz="2800" b="1" dirty="0">
                <a:solidFill>
                  <a:srgbClr val="235F91"/>
                </a:solidFill>
                <a:latin typeface="Roboto"/>
              </a:rPr>
              <a:t>EPI: Global and Regional Snapshot</a:t>
            </a:r>
            <a:endParaRPr lang="en-US" sz="2800" b="1" i="0" dirty="0">
              <a:solidFill>
                <a:srgbClr val="444444"/>
              </a:solidFill>
              <a:effectLst/>
              <a:latin typeface="inherit"/>
            </a:endParaRPr>
          </a:p>
        </p:txBody>
      </p:sp>
      <p:pic>
        <p:nvPicPr>
          <p:cNvPr id="3" name="Picture 2">
            <a:extLst>
              <a:ext uri="{FF2B5EF4-FFF2-40B4-BE49-F238E27FC236}">
                <a16:creationId xmlns:a16="http://schemas.microsoft.com/office/drawing/2014/main" id="{7C5B6E39-4C59-49E9-86EE-E4C4DF639B52}"/>
              </a:ext>
            </a:extLst>
          </p:cNvPr>
          <p:cNvPicPr>
            <a:picLocks noChangeAspect="1"/>
          </p:cNvPicPr>
          <p:nvPr/>
        </p:nvPicPr>
        <p:blipFill>
          <a:blip r:embed="rId5"/>
          <a:stretch>
            <a:fillRect/>
          </a:stretch>
        </p:blipFill>
        <p:spPr>
          <a:xfrm>
            <a:off x="152400" y="1305772"/>
            <a:ext cx="7016917" cy="37134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F2A10FDB-D877-4CA9-A90B-C556A6656E77}"/>
              </a:ext>
            </a:extLst>
          </p:cNvPr>
          <p:cNvPicPr>
            <a:picLocks noChangeAspect="1"/>
          </p:cNvPicPr>
          <p:nvPr/>
        </p:nvPicPr>
        <p:blipFill>
          <a:blip r:embed="rId6"/>
          <a:stretch>
            <a:fillRect/>
          </a:stretch>
        </p:blipFill>
        <p:spPr>
          <a:xfrm>
            <a:off x="6487991" y="2834015"/>
            <a:ext cx="5429250" cy="37528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3" name="TextBox 22">
            <a:extLst>
              <a:ext uri="{FF2B5EF4-FFF2-40B4-BE49-F238E27FC236}">
                <a16:creationId xmlns:a16="http://schemas.microsoft.com/office/drawing/2014/main" id="{BDFB1A50-ACDB-4FF4-B41D-6A46C88D492F}"/>
              </a:ext>
            </a:extLst>
          </p:cNvPr>
          <p:cNvSpPr txBox="1"/>
          <p:nvPr/>
        </p:nvSpPr>
        <p:spPr>
          <a:xfrm>
            <a:off x="81329" y="5155863"/>
            <a:ext cx="6014671" cy="1569660"/>
          </a:xfrm>
          <a:prstGeom prst="rect">
            <a:avLst/>
          </a:prstGeom>
          <a:noFill/>
        </p:spPr>
        <p:txBody>
          <a:bodyPr wrap="square">
            <a:spAutoFit/>
          </a:bodyPr>
          <a:lstStyle/>
          <a:p>
            <a:r>
              <a:rPr lang="en-US" sz="1600" dirty="0"/>
              <a:t>For Estonia, the Republic of Korea and the United States of America all of the e-participation features assessed in the Survey are present in these countries. Japan and New Zealand are both ranked fourth, and Austria, Singapore, and the United Kingdom of Great Britain and Northern Ireland are ranked sixth. Five of the eight countries listed in the table were ranked among the top 10 in the 2018 EPI.</a:t>
            </a:r>
          </a:p>
        </p:txBody>
      </p:sp>
      <p:sp>
        <p:nvSpPr>
          <p:cNvPr id="25" name="TextBox 24">
            <a:extLst>
              <a:ext uri="{FF2B5EF4-FFF2-40B4-BE49-F238E27FC236}">
                <a16:creationId xmlns:a16="http://schemas.microsoft.com/office/drawing/2014/main" id="{221F28E5-002B-4274-9B76-8017ADD67032}"/>
              </a:ext>
            </a:extLst>
          </p:cNvPr>
          <p:cNvSpPr txBox="1"/>
          <p:nvPr/>
        </p:nvSpPr>
        <p:spPr>
          <a:xfrm>
            <a:off x="7486597" y="1366040"/>
            <a:ext cx="4615962" cy="1323439"/>
          </a:xfrm>
          <a:prstGeom prst="rect">
            <a:avLst/>
          </a:prstGeom>
          <a:noFill/>
        </p:spPr>
        <p:txBody>
          <a:bodyPr wrap="square">
            <a:spAutoFit/>
          </a:bodyPr>
          <a:lstStyle/>
          <a:p>
            <a:r>
              <a:rPr lang="en-US" sz="1600" dirty="0"/>
              <a:t>About half of the 63 countries in the very high EPI group are in Europe, 17 are in Asia, and 11 are in the Americas. In Oceania, only New Zealand and Australia are in this category. South Africa, with a value of 0.75, is the only African country in this group.</a:t>
            </a:r>
          </a:p>
        </p:txBody>
      </p:sp>
    </p:spTree>
    <p:extLst>
      <p:ext uri="{BB962C8B-B14F-4D97-AF65-F5344CB8AC3E}">
        <p14:creationId xmlns:p14="http://schemas.microsoft.com/office/powerpoint/2010/main" val="4134204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4">
            <a:extLst>
              <a:ext uri="{FF2B5EF4-FFF2-40B4-BE49-F238E27FC236}">
                <a16:creationId xmlns:a16="http://schemas.microsoft.com/office/drawing/2014/main" id="{5E028058-594D-42AC-9107-A65E89C59E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9571" y="256626"/>
            <a:ext cx="3617210" cy="655688"/>
          </a:xfrm>
          <a:prstGeom prst="rect">
            <a:avLst/>
          </a:prstGeom>
        </p:spPr>
      </p:pic>
      <p:pic>
        <p:nvPicPr>
          <p:cNvPr id="5" name="Shape 88">
            <a:extLst>
              <a:ext uri="{FF2B5EF4-FFF2-40B4-BE49-F238E27FC236}">
                <a16:creationId xmlns:a16="http://schemas.microsoft.com/office/drawing/2014/main" id="{5E032E47-4A6E-4A7A-A00C-DCAB9C7E00D3}"/>
              </a:ext>
            </a:extLst>
          </p:cNvPr>
          <p:cNvPicPr preferRelativeResize="0"/>
          <p:nvPr/>
        </p:nvPicPr>
        <p:blipFill>
          <a:blip r:embed="rId4">
            <a:alphaModFix/>
          </a:blip>
          <a:stretch>
            <a:fillRect/>
          </a:stretch>
        </p:blipFill>
        <p:spPr>
          <a:xfrm>
            <a:off x="152400" y="917307"/>
            <a:ext cx="11658599" cy="289419"/>
          </a:xfrm>
          <a:prstGeom prst="rect">
            <a:avLst/>
          </a:prstGeom>
          <a:noFill/>
          <a:ln>
            <a:noFill/>
          </a:ln>
        </p:spPr>
      </p:pic>
      <p:sp>
        <p:nvSpPr>
          <p:cNvPr id="10" name="Title 1">
            <a:extLst>
              <a:ext uri="{FF2B5EF4-FFF2-40B4-BE49-F238E27FC236}">
                <a16:creationId xmlns:a16="http://schemas.microsoft.com/office/drawing/2014/main" id="{99CBEC04-3318-4AC5-A851-C2B8618A85E5}"/>
              </a:ext>
            </a:extLst>
          </p:cNvPr>
          <p:cNvSpPr txBox="1">
            <a:spLocks/>
          </p:cNvSpPr>
          <p:nvPr/>
        </p:nvSpPr>
        <p:spPr>
          <a:xfrm>
            <a:off x="124407" y="1676331"/>
            <a:ext cx="11943185" cy="194678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accent1">
                    <a:lumMod val="75000"/>
                  </a:schemeClr>
                </a:solidFill>
              </a:rPr>
              <a:t>LOSI Performance in 2020 </a:t>
            </a:r>
            <a:endParaRPr lang="en-US" sz="4800" b="1" dirty="0">
              <a:solidFill>
                <a:schemeClr val="accent1">
                  <a:lumMod val="75000"/>
                </a:schemeClr>
              </a:solidFill>
            </a:endParaRPr>
          </a:p>
        </p:txBody>
      </p:sp>
    </p:spTree>
    <p:extLst>
      <p:ext uri="{BB962C8B-B14F-4D97-AF65-F5344CB8AC3E}">
        <p14:creationId xmlns:p14="http://schemas.microsoft.com/office/powerpoint/2010/main" val="1617634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4">
            <a:extLst>
              <a:ext uri="{FF2B5EF4-FFF2-40B4-BE49-F238E27FC236}">
                <a16:creationId xmlns:a16="http://schemas.microsoft.com/office/drawing/2014/main" id="{5E028058-594D-42AC-9107-A65E89C59E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9571" y="256626"/>
            <a:ext cx="3617210" cy="655688"/>
          </a:xfrm>
          <a:prstGeom prst="rect">
            <a:avLst/>
          </a:prstGeom>
        </p:spPr>
      </p:pic>
      <p:pic>
        <p:nvPicPr>
          <p:cNvPr id="5" name="Shape 88">
            <a:extLst>
              <a:ext uri="{FF2B5EF4-FFF2-40B4-BE49-F238E27FC236}">
                <a16:creationId xmlns:a16="http://schemas.microsoft.com/office/drawing/2014/main" id="{5E032E47-4A6E-4A7A-A00C-DCAB9C7E00D3}"/>
              </a:ext>
            </a:extLst>
          </p:cNvPr>
          <p:cNvPicPr preferRelativeResize="0"/>
          <p:nvPr/>
        </p:nvPicPr>
        <p:blipFill>
          <a:blip r:embed="rId4">
            <a:alphaModFix/>
          </a:blip>
          <a:stretch>
            <a:fillRect/>
          </a:stretch>
        </p:blipFill>
        <p:spPr>
          <a:xfrm>
            <a:off x="152400" y="917307"/>
            <a:ext cx="11658599" cy="289419"/>
          </a:xfrm>
          <a:prstGeom prst="rect">
            <a:avLst/>
          </a:prstGeom>
          <a:noFill/>
          <a:ln>
            <a:noFill/>
          </a:ln>
        </p:spPr>
      </p:pic>
      <p:pic>
        <p:nvPicPr>
          <p:cNvPr id="9" name="Picture 8">
            <a:extLst>
              <a:ext uri="{FF2B5EF4-FFF2-40B4-BE49-F238E27FC236}">
                <a16:creationId xmlns:a16="http://schemas.microsoft.com/office/drawing/2014/main" id="{80F546B8-B437-47DA-BC48-9DA991FC225A}"/>
              </a:ext>
            </a:extLst>
          </p:cNvPr>
          <p:cNvPicPr>
            <a:picLocks noChangeAspect="1"/>
          </p:cNvPicPr>
          <p:nvPr/>
        </p:nvPicPr>
        <p:blipFill>
          <a:blip r:embed="rId5"/>
          <a:stretch>
            <a:fillRect/>
          </a:stretch>
        </p:blipFill>
        <p:spPr>
          <a:xfrm>
            <a:off x="486082" y="1137946"/>
            <a:ext cx="5791200" cy="5404652"/>
          </a:xfrm>
          <a:prstGeom prst="rect">
            <a:avLst/>
          </a:prstGeom>
        </p:spPr>
      </p:pic>
      <p:sp>
        <p:nvSpPr>
          <p:cNvPr id="6" name="TextBox 5"/>
          <p:cNvSpPr txBox="1"/>
          <p:nvPr/>
        </p:nvSpPr>
        <p:spPr>
          <a:xfrm>
            <a:off x="170679" y="3355753"/>
            <a:ext cx="461665" cy="560636"/>
          </a:xfrm>
          <a:prstGeom prst="rect">
            <a:avLst/>
          </a:prstGeom>
          <a:noFill/>
        </p:spPr>
        <p:txBody>
          <a:bodyPr vert="vert270" wrap="square" rtlCol="0">
            <a:spAutoFit/>
          </a:bodyPr>
          <a:lstStyle/>
          <a:p>
            <a:r>
              <a:rPr lang="en-US" b="1" dirty="0"/>
              <a:t>LOSI</a:t>
            </a:r>
          </a:p>
        </p:txBody>
      </p:sp>
      <p:sp>
        <p:nvSpPr>
          <p:cNvPr id="14" name="TextBox 13"/>
          <p:cNvSpPr txBox="1"/>
          <p:nvPr/>
        </p:nvSpPr>
        <p:spPr>
          <a:xfrm>
            <a:off x="5752368" y="3355753"/>
            <a:ext cx="461665" cy="560636"/>
          </a:xfrm>
          <a:prstGeom prst="rect">
            <a:avLst/>
          </a:prstGeom>
          <a:noFill/>
        </p:spPr>
        <p:txBody>
          <a:bodyPr vert="vert270" wrap="square" rtlCol="0">
            <a:spAutoFit/>
          </a:bodyPr>
          <a:lstStyle/>
          <a:p>
            <a:r>
              <a:rPr lang="en-US" b="1" dirty="0"/>
              <a:t>OSI</a:t>
            </a:r>
          </a:p>
        </p:txBody>
      </p:sp>
      <p:sp>
        <p:nvSpPr>
          <p:cNvPr id="12" name="Rectangle 11"/>
          <p:cNvSpPr/>
          <p:nvPr/>
        </p:nvSpPr>
        <p:spPr>
          <a:xfrm>
            <a:off x="1236856" y="1927280"/>
            <a:ext cx="2102640" cy="830997"/>
          </a:xfrm>
          <a:prstGeom prst="rect">
            <a:avLst/>
          </a:prstGeom>
        </p:spPr>
        <p:txBody>
          <a:bodyPr wrap="square">
            <a:spAutoFit/>
          </a:bodyPr>
          <a:lstStyle/>
          <a:p>
            <a:pPr algn="ctr"/>
            <a:r>
              <a:rPr lang="en-US" sz="1600" b="1" dirty="0">
                <a:solidFill>
                  <a:srgbClr val="FF0000"/>
                </a:solidFill>
                <a:latin typeface="Segoe UI" panose="020B0502040204020203" pitchFamily="34" charset="0"/>
              </a:rPr>
              <a:t>Cities performing better than national portals</a:t>
            </a:r>
          </a:p>
        </p:txBody>
      </p:sp>
      <p:sp>
        <p:nvSpPr>
          <p:cNvPr id="15" name="Rectangle 14"/>
          <p:cNvSpPr/>
          <p:nvPr/>
        </p:nvSpPr>
        <p:spPr>
          <a:xfrm>
            <a:off x="5993687" y="232014"/>
            <a:ext cx="2289538" cy="646331"/>
          </a:xfrm>
          <a:prstGeom prst="rect">
            <a:avLst/>
          </a:prstGeom>
        </p:spPr>
        <p:txBody>
          <a:bodyPr wrap="none">
            <a:spAutoFit/>
          </a:bodyPr>
          <a:lstStyle/>
          <a:p>
            <a:pPr algn="ctr"/>
            <a:r>
              <a:rPr lang="en-US" sz="3600" b="1" dirty="0">
                <a:solidFill>
                  <a:schemeClr val="accent1"/>
                </a:solidFill>
                <a:latin typeface="Calibri" panose="020F0502020204030204" pitchFamily="34" charset="0"/>
              </a:rPr>
              <a:t>LOSI vs OSI</a:t>
            </a:r>
          </a:p>
        </p:txBody>
      </p:sp>
      <p:pic>
        <p:nvPicPr>
          <p:cNvPr id="16" name="Content Placeholder 4">
            <a:extLst>
              <a:ext uri="{FF2B5EF4-FFF2-40B4-BE49-F238E27FC236}">
                <a16:creationId xmlns:a16="http://schemas.microsoft.com/office/drawing/2014/main" id="{19FCC0F2-B532-429B-BF14-00709BA76755}"/>
              </a:ext>
            </a:extLst>
          </p:cNvPr>
          <p:cNvPicPr>
            <a:picLocks noChangeAspect="1"/>
          </p:cNvPicPr>
          <p:nvPr/>
        </p:nvPicPr>
        <p:blipFill rotWithShape="1">
          <a:blip r:embed="rId6"/>
          <a:srcRect l="12338" t="8195" r="39911" b="2973"/>
          <a:stretch/>
        </p:blipFill>
        <p:spPr>
          <a:xfrm>
            <a:off x="8461624" y="1110744"/>
            <a:ext cx="2583290" cy="2347613"/>
          </a:xfrm>
          <a:prstGeom prst="ellipse">
            <a:avLst/>
          </a:prstGeom>
        </p:spPr>
      </p:pic>
      <p:sp>
        <p:nvSpPr>
          <p:cNvPr id="17" name="Flowchart: Connector 16">
            <a:extLst>
              <a:ext uri="{FF2B5EF4-FFF2-40B4-BE49-F238E27FC236}">
                <a16:creationId xmlns:a16="http://schemas.microsoft.com/office/drawing/2014/main" id="{285763AC-5236-4377-97B2-A75637F31EBC}"/>
              </a:ext>
            </a:extLst>
          </p:cNvPr>
          <p:cNvSpPr/>
          <p:nvPr/>
        </p:nvSpPr>
        <p:spPr>
          <a:xfrm>
            <a:off x="6682419" y="1305772"/>
            <a:ext cx="2658008" cy="1483867"/>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7"/>
          <a:stretch>
            <a:fillRect/>
          </a:stretch>
        </p:blipFill>
        <p:spPr>
          <a:xfrm>
            <a:off x="6261093" y="4331007"/>
            <a:ext cx="5429250" cy="2200275"/>
          </a:xfrm>
          <a:prstGeom prst="rect">
            <a:avLst/>
          </a:prstGeom>
        </p:spPr>
      </p:pic>
      <p:sp>
        <p:nvSpPr>
          <p:cNvPr id="20" name="Rectangle 19"/>
          <p:cNvSpPr/>
          <p:nvPr/>
        </p:nvSpPr>
        <p:spPr>
          <a:xfrm>
            <a:off x="6424490" y="3413836"/>
            <a:ext cx="5353587" cy="1877437"/>
          </a:xfrm>
          <a:prstGeom prst="rect">
            <a:avLst/>
          </a:prstGeom>
        </p:spPr>
        <p:txBody>
          <a:bodyPr wrap="square">
            <a:spAutoFit/>
          </a:bodyPr>
          <a:lstStyle/>
          <a:p>
            <a:pPr algn="just" fontAlgn="base"/>
            <a:r>
              <a:rPr lang="en-US" sz="1600" dirty="0">
                <a:solidFill>
                  <a:srgbClr val="201F1E"/>
                </a:solidFill>
                <a:latin typeface="Segoe UI" panose="020B0502040204020203" pitchFamily="34" charset="0"/>
              </a:rPr>
              <a:t>Around 70 per cent of the cities surveyed have LOSI levels that are lower than the OSI levels for the countries in which they are located</a:t>
            </a:r>
          </a:p>
          <a:p>
            <a:pPr algn="just" fontAlgn="base"/>
            <a:r>
              <a:rPr lang="en-US" sz="1600" dirty="0">
                <a:solidFill>
                  <a:srgbClr val="201F1E"/>
                </a:solidFill>
                <a:latin typeface="Segoe UI" panose="020B0502040204020203" pitchFamily="34" charset="0"/>
              </a:rPr>
              <a:t>.</a:t>
            </a:r>
            <a:br>
              <a:rPr lang="en-US" sz="1600" dirty="0">
                <a:solidFill>
                  <a:srgbClr val="201F1E"/>
                </a:solidFill>
                <a:latin typeface="Segoe UI" panose="020B0502040204020203" pitchFamily="34" charset="0"/>
              </a:rPr>
            </a:br>
            <a:endParaRPr lang="en-US" sz="1600" dirty="0">
              <a:solidFill>
                <a:srgbClr val="201F1E"/>
              </a:solidFill>
              <a:latin typeface="Segoe UI" panose="020B0502040204020203" pitchFamily="34" charset="0"/>
            </a:endParaRPr>
          </a:p>
          <a:p>
            <a:pPr algn="ctr"/>
            <a:br>
              <a:rPr lang="en-US" dirty="0"/>
            </a:br>
            <a:endParaRPr lang="en-US" dirty="0"/>
          </a:p>
        </p:txBody>
      </p:sp>
      <p:sp>
        <p:nvSpPr>
          <p:cNvPr id="21" name="Flowchart: Connector 20">
            <a:extLst>
              <a:ext uri="{FF2B5EF4-FFF2-40B4-BE49-F238E27FC236}">
                <a16:creationId xmlns:a16="http://schemas.microsoft.com/office/drawing/2014/main" id="{285763AC-5236-4377-97B2-A75637F31EBC}"/>
              </a:ext>
            </a:extLst>
          </p:cNvPr>
          <p:cNvSpPr/>
          <p:nvPr/>
        </p:nvSpPr>
        <p:spPr>
          <a:xfrm rot="19056971">
            <a:off x="98111" y="2818218"/>
            <a:ext cx="6515219" cy="939221"/>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A21AB145-CC0E-464C-8B83-F704DF8A99A5}"/>
              </a:ext>
            </a:extLst>
          </p:cNvPr>
          <p:cNvGrpSpPr/>
          <p:nvPr/>
        </p:nvGrpSpPr>
        <p:grpSpPr>
          <a:xfrm>
            <a:off x="7121520" y="1379015"/>
            <a:ext cx="1348007" cy="1238335"/>
            <a:chOff x="1794311" y="1466295"/>
            <a:chExt cx="1125616" cy="1125616"/>
          </a:xfrm>
        </p:grpSpPr>
        <p:sp>
          <p:nvSpPr>
            <p:cNvPr id="23" name="Oval 22">
              <a:extLst>
                <a:ext uri="{FF2B5EF4-FFF2-40B4-BE49-F238E27FC236}">
                  <a16:creationId xmlns:a16="http://schemas.microsoft.com/office/drawing/2014/main" id="{7D10AD2A-531F-4763-86E0-48651B41F839}"/>
                </a:ext>
              </a:extLst>
            </p:cNvPr>
            <p:cNvSpPr/>
            <p:nvPr/>
          </p:nvSpPr>
          <p:spPr>
            <a:xfrm>
              <a:off x="1794311" y="1466295"/>
              <a:ext cx="1125616" cy="112561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Oval 4">
              <a:extLst>
                <a:ext uri="{FF2B5EF4-FFF2-40B4-BE49-F238E27FC236}">
                  <a16:creationId xmlns:a16="http://schemas.microsoft.com/office/drawing/2014/main" id="{C9199DA2-9A7B-4CBC-8E61-833401F31FA2}"/>
                </a:ext>
              </a:extLst>
            </p:cNvPr>
            <p:cNvSpPr txBox="1"/>
            <p:nvPr/>
          </p:nvSpPr>
          <p:spPr>
            <a:xfrm>
              <a:off x="1959154" y="1631138"/>
              <a:ext cx="795930" cy="7959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a:t>LOSI</a:t>
              </a:r>
            </a:p>
          </p:txBody>
        </p:sp>
      </p:grpSp>
    </p:spTree>
    <p:extLst>
      <p:ext uri="{BB962C8B-B14F-4D97-AF65-F5344CB8AC3E}">
        <p14:creationId xmlns:p14="http://schemas.microsoft.com/office/powerpoint/2010/main" val="2215115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5E028058-594D-42AC-9107-A65E89C59E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9571" y="256626"/>
            <a:ext cx="3617210" cy="655688"/>
          </a:xfrm>
          <a:prstGeom prst="rect">
            <a:avLst/>
          </a:prstGeom>
        </p:spPr>
      </p:pic>
      <p:pic>
        <p:nvPicPr>
          <p:cNvPr id="9" name="Immagine 7" descr="Immagine che contiene monitor, sedendo, largo, blu&#10;&#10;Descrizione generata automaticamente">
            <a:extLst>
              <a:ext uri="{FF2B5EF4-FFF2-40B4-BE49-F238E27FC236}">
                <a16:creationId xmlns:a16="http://schemas.microsoft.com/office/drawing/2014/main" id="{30DED8D9-F01B-40D0-88E3-1251E1156636}"/>
              </a:ext>
            </a:extLst>
          </p:cNvPr>
          <p:cNvPicPr>
            <a:picLocks noChangeAspect="1"/>
          </p:cNvPicPr>
          <p:nvPr/>
        </p:nvPicPr>
        <p:blipFill>
          <a:blip r:embed="rId4"/>
          <a:stretch>
            <a:fillRect/>
          </a:stretch>
        </p:blipFill>
        <p:spPr>
          <a:xfrm>
            <a:off x="479571" y="1569115"/>
            <a:ext cx="3672852" cy="4710304"/>
          </a:xfrm>
          <a:prstGeom prst="rect">
            <a:avLst/>
          </a:prstGeom>
        </p:spPr>
      </p:pic>
      <p:pic>
        <p:nvPicPr>
          <p:cNvPr id="13" name="Shape 88">
            <a:extLst>
              <a:ext uri="{FF2B5EF4-FFF2-40B4-BE49-F238E27FC236}">
                <a16:creationId xmlns:a16="http://schemas.microsoft.com/office/drawing/2014/main" id="{8B03BDCA-2BEB-483B-9ABB-0A6CE59C5935}"/>
              </a:ext>
            </a:extLst>
          </p:cNvPr>
          <p:cNvPicPr preferRelativeResize="0"/>
          <p:nvPr/>
        </p:nvPicPr>
        <p:blipFill>
          <a:blip r:embed="rId5">
            <a:alphaModFix/>
          </a:blip>
          <a:stretch>
            <a:fillRect/>
          </a:stretch>
        </p:blipFill>
        <p:spPr>
          <a:xfrm>
            <a:off x="304800" y="1097522"/>
            <a:ext cx="11506199" cy="289419"/>
          </a:xfrm>
          <a:prstGeom prst="rect">
            <a:avLst/>
          </a:prstGeom>
          <a:noFill/>
          <a:ln>
            <a:noFill/>
          </a:ln>
        </p:spPr>
      </p:pic>
      <p:pic>
        <p:nvPicPr>
          <p:cNvPr id="14" name="image1.png" descr="Image result for sdg wheel">
            <a:extLst>
              <a:ext uri="{FF2B5EF4-FFF2-40B4-BE49-F238E27FC236}">
                <a16:creationId xmlns:a16="http://schemas.microsoft.com/office/drawing/2014/main" id="{AB418D2B-B0A0-4175-A7B5-A7AD63ECE167}"/>
              </a:ext>
            </a:extLst>
          </p:cNvPr>
          <p:cNvPicPr/>
          <p:nvPr/>
        </p:nvPicPr>
        <p:blipFill>
          <a:blip r:embed="rId6"/>
          <a:srcRect/>
          <a:stretch>
            <a:fillRect/>
          </a:stretch>
        </p:blipFill>
        <p:spPr>
          <a:xfrm>
            <a:off x="10787865" y="82192"/>
            <a:ext cx="873304" cy="924675"/>
          </a:xfrm>
          <a:prstGeom prst="rect">
            <a:avLst/>
          </a:prstGeom>
          <a:ln/>
        </p:spPr>
      </p:pic>
      <p:sp>
        <p:nvSpPr>
          <p:cNvPr id="16" name="Title 2">
            <a:extLst>
              <a:ext uri="{FF2B5EF4-FFF2-40B4-BE49-F238E27FC236}">
                <a16:creationId xmlns:a16="http://schemas.microsoft.com/office/drawing/2014/main" id="{506AE61C-B5C6-41FC-99C7-0243D14D417D}"/>
              </a:ext>
            </a:extLst>
          </p:cNvPr>
          <p:cNvSpPr txBox="1">
            <a:spLocks/>
          </p:cNvSpPr>
          <p:nvPr/>
        </p:nvSpPr>
        <p:spPr>
          <a:xfrm>
            <a:off x="3911031" y="390418"/>
            <a:ext cx="7222732" cy="6449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235F91"/>
                </a:solidFill>
                <a:latin typeface="Cambria" panose="02040503050406030204" pitchFamily="18" charset="0"/>
              </a:rPr>
              <a:t>Key Messages  …</a:t>
            </a:r>
          </a:p>
        </p:txBody>
      </p:sp>
      <p:sp>
        <p:nvSpPr>
          <p:cNvPr id="17" name="TextBox 16">
            <a:extLst>
              <a:ext uri="{FF2B5EF4-FFF2-40B4-BE49-F238E27FC236}">
                <a16:creationId xmlns:a16="http://schemas.microsoft.com/office/drawing/2014/main" id="{7536C40C-A363-4433-9E6F-5D646E040AC4}"/>
              </a:ext>
            </a:extLst>
          </p:cNvPr>
          <p:cNvSpPr txBox="1"/>
          <p:nvPr/>
        </p:nvSpPr>
        <p:spPr>
          <a:xfrm>
            <a:off x="4386589" y="1354864"/>
            <a:ext cx="7390544" cy="5786199"/>
          </a:xfrm>
          <a:prstGeom prst="rect">
            <a:avLst/>
          </a:prstGeom>
          <a:noFill/>
        </p:spPr>
        <p:txBody>
          <a:bodyPr wrap="square">
            <a:spAutoFit/>
          </a:bodyPr>
          <a:lstStyle/>
          <a:p>
            <a:pPr marL="285750" marR="0" indent="-285750">
              <a:spcBef>
                <a:spcPts val="0"/>
              </a:spcBef>
              <a:spcAft>
                <a:spcPts val="0"/>
              </a:spcAft>
              <a:buFont typeface="Wingdings" panose="05000000000000000000" pitchFamily="2" charset="2"/>
              <a:buChar char="q"/>
            </a:pPr>
            <a:r>
              <a:rPr lang="en-US" sz="1800" kern="150" dirty="0">
                <a:effectLst/>
                <a:latin typeface="Calibri" panose="020F0502020204030204" pitchFamily="34" charset="0"/>
                <a:ea typeface="NSimSun" panose="02010609030101010101" pitchFamily="49" charset="-122"/>
                <a:cs typeface="Lucida Sans" panose="020B0602030504020204" pitchFamily="34" charset="0"/>
              </a:rPr>
              <a:t>Digital government plays a vital role in promoting the health and safety of people and in keeping economies and societies working during the ongoing COVID-19 crisis.</a:t>
            </a:r>
            <a:endParaRPr lang="en-US" sz="1600" kern="150" dirty="0">
              <a:latin typeface="Liberation Serif"/>
              <a:ea typeface="NSimSun" panose="02010609030101010101" pitchFamily="49" charset="-122"/>
              <a:cs typeface="Lucida Sans" panose="020B0602030504020204" pitchFamily="34" charset="0"/>
            </a:endParaRPr>
          </a:p>
          <a:p>
            <a:pPr marL="285750" marR="0" indent="-285750">
              <a:spcBef>
                <a:spcPts val="0"/>
              </a:spcBef>
              <a:spcAft>
                <a:spcPts val="0"/>
              </a:spcAft>
              <a:buFont typeface="Wingdings" panose="05000000000000000000" pitchFamily="2" charset="2"/>
              <a:buChar char="q"/>
            </a:pPr>
            <a:endParaRPr lang="en-US" sz="1600" kern="150" dirty="0">
              <a:effectLst/>
              <a:latin typeface="Liberation Serif"/>
              <a:ea typeface="NSimSun" panose="02010609030101010101" pitchFamily="49" charset="-122"/>
              <a:cs typeface="Lucida Sans" panose="020B0602030504020204" pitchFamily="34" charset="0"/>
            </a:endParaRPr>
          </a:p>
          <a:p>
            <a:pPr marL="285750" marR="0" indent="-285750">
              <a:spcBef>
                <a:spcPts val="0"/>
              </a:spcBef>
              <a:spcAft>
                <a:spcPts val="0"/>
              </a:spcAft>
              <a:buFont typeface="Wingdings" panose="05000000000000000000" pitchFamily="2" charset="2"/>
              <a:buChar char="q"/>
            </a:pPr>
            <a:r>
              <a:rPr lang="en-US" sz="1800" kern="150" dirty="0">
                <a:effectLst/>
                <a:latin typeface="Calibri" panose="020F0502020204030204" pitchFamily="34" charset="0"/>
                <a:ea typeface="NSimSun" panose="02010609030101010101" pitchFamily="49" charset="-122"/>
                <a:cs typeface="Lucida Sans" panose="020B0602030504020204" pitchFamily="34" charset="0"/>
              </a:rPr>
              <a:t>COVID crisis has set the agenda and the priorities of where to focus on digital transformation efforts</a:t>
            </a:r>
            <a:r>
              <a:rPr lang="en-US" kern="150" dirty="0">
                <a:latin typeface="Calibri" panose="020F0502020204030204" pitchFamily="34" charset="0"/>
                <a:ea typeface="NSimSun" panose="02010609030101010101" pitchFamily="49" charset="-122"/>
                <a:cs typeface="Lucida Sans" panose="020B0602030504020204" pitchFamily="34" charset="0"/>
              </a:rPr>
              <a:t> </a:t>
            </a:r>
            <a:r>
              <a:rPr lang="en-US" sz="1800" kern="150" dirty="0">
                <a:effectLst/>
                <a:latin typeface="Calibri" panose="020F0502020204030204" pitchFamily="34" charset="0"/>
                <a:ea typeface="NSimSun" panose="02010609030101010101" pitchFamily="49" charset="-122"/>
                <a:cs typeface="Lucida Sans" panose="020B0602030504020204" pitchFamily="34" charset="0"/>
              </a:rPr>
              <a:t>and the adoption of new and innovative approaches for Inclusive Service Delivery.</a:t>
            </a:r>
            <a:endParaRPr lang="en-US" sz="1600" kern="150" dirty="0">
              <a:latin typeface="Liberation Serif"/>
              <a:ea typeface="NSimSun" panose="02010609030101010101" pitchFamily="49" charset="-122"/>
              <a:cs typeface="Lucida Sans" panose="020B0602030504020204" pitchFamily="34" charset="0"/>
            </a:endParaRPr>
          </a:p>
          <a:p>
            <a:pPr marL="285750" marR="0" indent="-285750">
              <a:spcBef>
                <a:spcPts val="0"/>
              </a:spcBef>
              <a:spcAft>
                <a:spcPts val="0"/>
              </a:spcAft>
              <a:buFont typeface="Wingdings" panose="05000000000000000000" pitchFamily="2" charset="2"/>
              <a:buChar char="q"/>
            </a:pPr>
            <a:endParaRPr lang="en-US" sz="1600" kern="150" dirty="0">
              <a:effectLst/>
              <a:latin typeface="Liberation Serif"/>
              <a:ea typeface="NSimSun" panose="02010609030101010101" pitchFamily="49" charset="-122"/>
              <a:cs typeface="Lucida Sans" panose="020B0602030504020204" pitchFamily="34" charset="0"/>
            </a:endParaRPr>
          </a:p>
          <a:p>
            <a:pPr marL="285750" marR="0" indent="-285750">
              <a:spcBef>
                <a:spcPts val="0"/>
              </a:spcBef>
              <a:spcAft>
                <a:spcPts val="0"/>
              </a:spcAft>
              <a:buFont typeface="Wingdings" panose="05000000000000000000" pitchFamily="2" charset="2"/>
              <a:buChar char="q"/>
            </a:pPr>
            <a:r>
              <a:rPr lang="en-US" kern="150" dirty="0">
                <a:latin typeface="Calibri" panose="020F0502020204030204" pitchFamily="34" charset="0"/>
                <a:ea typeface="NSimSun" panose="02010609030101010101" pitchFamily="49" charset="-122"/>
                <a:cs typeface="Lucida Sans" panose="020B0602030504020204" pitchFamily="34" charset="0"/>
              </a:rPr>
              <a:t>G</a:t>
            </a:r>
            <a:r>
              <a:rPr lang="en-US" sz="1800" kern="150" dirty="0">
                <a:effectLst/>
                <a:latin typeface="Calibri" panose="020F0502020204030204" pitchFamily="34" charset="0"/>
                <a:ea typeface="NSimSun" panose="02010609030101010101" pitchFamily="49" charset="-122"/>
                <a:cs typeface="Lucida Sans" panose="020B0602030504020204" pitchFamily="34" charset="0"/>
              </a:rPr>
              <a:t>overnments need to adopt a digital-by-design approach,</a:t>
            </a:r>
            <a:r>
              <a:rPr lang="en-US" sz="1600" kern="150" dirty="0">
                <a:latin typeface="Liberation Serif"/>
                <a:ea typeface="NSimSun" panose="02010609030101010101" pitchFamily="49" charset="-122"/>
                <a:cs typeface="Lucida Sans" panose="020B0602030504020204" pitchFamily="34" charset="0"/>
              </a:rPr>
              <a:t> </a:t>
            </a:r>
            <a:r>
              <a:rPr lang="en-US" kern="150" dirty="0">
                <a:latin typeface="Calibri" panose="020F0502020204030204" pitchFamily="34" charset="0"/>
                <a:ea typeface="NSimSun" panose="02010609030101010101" pitchFamily="49" charset="-122"/>
                <a:cs typeface="Calibri" panose="020F0502020204030204" pitchFamily="34" charset="0"/>
              </a:rPr>
              <a:t>f</a:t>
            </a:r>
            <a:r>
              <a:rPr lang="en-US" sz="1800" dirty="0">
                <a:effectLst/>
                <a:latin typeface="Calibri" panose="020F0502020204030204" pitchFamily="34" charset="0"/>
                <a:ea typeface="NSimSun" panose="02010609030101010101" pitchFamily="49" charset="-122"/>
                <a:cs typeface="Calibri" panose="020F0502020204030204" pitchFamily="34" charset="0"/>
              </a:rPr>
              <a:t>ocusing more on a data-driven people-centric approach and on secure, scalable and resilient infrastructures.</a:t>
            </a:r>
          </a:p>
          <a:p>
            <a:pPr marL="285750" marR="0" indent="-285750">
              <a:spcBef>
                <a:spcPts val="0"/>
              </a:spcBef>
              <a:spcAft>
                <a:spcPts val="0"/>
              </a:spcAft>
              <a:buFont typeface="Wingdings" panose="05000000000000000000" pitchFamily="2" charset="2"/>
              <a:buChar char="q"/>
            </a:pPr>
            <a:endParaRPr lang="en-US" sz="1400" dirty="0">
              <a:latin typeface="Calibri" panose="020F0502020204030204" pitchFamily="34" charset="0"/>
              <a:ea typeface="NSimSun" panose="02010609030101010101" pitchFamily="49" charset="-122"/>
              <a:cs typeface="Times New Roman" panose="02020603050405020304" pitchFamily="18" charset="0"/>
            </a:endParaRPr>
          </a:p>
          <a:p>
            <a:pPr marL="285750" marR="0" indent="-285750">
              <a:spcBef>
                <a:spcPts val="0"/>
              </a:spcBef>
              <a:spcAft>
                <a:spcPts val="0"/>
              </a:spcAft>
              <a:buFont typeface="Wingdings" panose="05000000000000000000" pitchFamily="2" charset="2"/>
              <a:buChar char="q"/>
            </a:pPr>
            <a:r>
              <a:rPr lang="en-US" kern="150" dirty="0">
                <a:latin typeface="Calibri" panose="020F0502020204030204" pitchFamily="34" charset="0"/>
                <a:ea typeface="NSimSun" panose="02010609030101010101" pitchFamily="49" charset="-122"/>
                <a:cs typeface="Lucida Sans" panose="020B0602030504020204" pitchFamily="34" charset="0"/>
              </a:rPr>
              <a:t>Governments need to strength na</a:t>
            </a:r>
            <a:r>
              <a:rPr lang="en-US" sz="1800" kern="150" dirty="0">
                <a:effectLst/>
                <a:latin typeface="Calibri" panose="020F0502020204030204" pitchFamily="34" charset="0"/>
                <a:ea typeface="NSimSun" panose="02010609030101010101" pitchFamily="49" charset="-122"/>
                <a:cs typeface="Lucida Sans" panose="020B0602030504020204" pitchFamily="34" charset="0"/>
              </a:rPr>
              <a:t>tional, regional, and local project-driven collaborations with private sector, academia, civil society and other stakeholders and to create </a:t>
            </a:r>
            <a:r>
              <a:rPr lang="en-US" kern="150" dirty="0">
                <a:latin typeface="Calibri" panose="020F0502020204030204" pitchFamily="34" charset="0"/>
                <a:ea typeface="NSimSun" panose="02010609030101010101" pitchFamily="49" charset="-122"/>
                <a:cs typeface="Lucida Sans" panose="020B0602030504020204" pitchFamily="34" charset="0"/>
              </a:rPr>
              <a:t>synergies and partnerships on e-government between national and local levels</a:t>
            </a:r>
          </a:p>
          <a:p>
            <a:pPr marR="0">
              <a:spcBef>
                <a:spcPts val="0"/>
              </a:spcBef>
              <a:spcAft>
                <a:spcPts val="0"/>
              </a:spcAft>
            </a:pPr>
            <a:endParaRPr lang="en-US" kern="150" dirty="0">
              <a:latin typeface="Calibri" panose="020F0502020204030204" pitchFamily="34" charset="0"/>
              <a:ea typeface="NSimSun" panose="02010609030101010101" pitchFamily="49" charset="-122"/>
              <a:cs typeface="Lucida Sans" panose="020B0602030504020204" pitchFamily="34" charset="0"/>
            </a:endParaRPr>
          </a:p>
          <a:p>
            <a:pPr marL="285750" marR="0" indent="-285750">
              <a:spcBef>
                <a:spcPts val="0"/>
              </a:spcBef>
              <a:spcAft>
                <a:spcPts val="0"/>
              </a:spcAft>
              <a:buFont typeface="Wingdings" panose="05000000000000000000" pitchFamily="2" charset="2"/>
              <a:buChar char="q"/>
            </a:pPr>
            <a:r>
              <a:rPr lang="en-US" sz="1800" kern="150" dirty="0">
                <a:effectLst/>
                <a:latin typeface="Calibri" panose="020F0502020204030204" pitchFamily="34" charset="0"/>
                <a:ea typeface="NSimSun" panose="02010609030101010101" pitchFamily="49" charset="-122"/>
                <a:cs typeface="Lucida Sans" panose="020B0602030504020204" pitchFamily="34" charset="0"/>
              </a:rPr>
              <a:t>Governments need to stress the collaboration with international and regional organizations to bridge the digital divide and to overcome disparities and inequalities for leaving no-one behind.</a:t>
            </a:r>
            <a:endParaRPr lang="en-US" sz="1600" kern="150" dirty="0">
              <a:effectLst/>
              <a:latin typeface="Liberation Serif"/>
              <a:ea typeface="NSimSun" panose="02010609030101010101" pitchFamily="49" charset="-122"/>
              <a:cs typeface="Lucida Sans" panose="020B0602030504020204" pitchFamily="34" charset="0"/>
            </a:endParaRPr>
          </a:p>
          <a:p>
            <a:pPr marL="0" marR="0">
              <a:spcBef>
                <a:spcPts val="0"/>
              </a:spcBef>
              <a:spcAft>
                <a:spcPts val="0"/>
              </a:spcAft>
            </a:pPr>
            <a:r>
              <a:rPr lang="en-US" sz="1800" kern="150" dirty="0">
                <a:effectLst/>
                <a:latin typeface="Calibri" panose="020F0502020204030204" pitchFamily="34" charset="0"/>
                <a:ea typeface="NSimSun" panose="02010609030101010101" pitchFamily="49" charset="-122"/>
                <a:cs typeface="Lucida Sans" panose="020B0602030504020204" pitchFamily="34" charset="0"/>
              </a:rPr>
              <a:t> </a:t>
            </a:r>
            <a:endParaRPr lang="en-US" sz="1600" kern="150" dirty="0">
              <a:effectLst/>
              <a:latin typeface="Liberation Serif"/>
              <a:ea typeface="NSimSun" panose="02010609030101010101" pitchFamily="49" charset="-122"/>
              <a:cs typeface="Lucida Sans" panose="020B0602030504020204" pitchFamily="34" charset="0"/>
            </a:endParaRPr>
          </a:p>
        </p:txBody>
      </p:sp>
    </p:spTree>
    <p:extLst>
      <p:ext uri="{BB962C8B-B14F-4D97-AF65-F5344CB8AC3E}">
        <p14:creationId xmlns:p14="http://schemas.microsoft.com/office/powerpoint/2010/main" val="2331380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5E028058-594D-42AC-9107-A65E89C59E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2963" y="274214"/>
            <a:ext cx="3617210" cy="655688"/>
          </a:xfrm>
          <a:prstGeom prst="rect">
            <a:avLst/>
          </a:prstGeom>
        </p:spPr>
      </p:pic>
      <p:pic>
        <p:nvPicPr>
          <p:cNvPr id="7" name="Immagine 7" descr="Immagine che contiene monitor, sedendo, largo, blu&#10;&#10;Descrizione generata automaticamente">
            <a:extLst>
              <a:ext uri="{FF2B5EF4-FFF2-40B4-BE49-F238E27FC236}">
                <a16:creationId xmlns:a16="http://schemas.microsoft.com/office/drawing/2014/main" id="{30DED8D9-F01B-40D0-88E3-1251E1156636}"/>
              </a:ext>
            </a:extLst>
          </p:cNvPr>
          <p:cNvPicPr>
            <a:picLocks noChangeAspect="1"/>
          </p:cNvPicPr>
          <p:nvPr/>
        </p:nvPicPr>
        <p:blipFill>
          <a:blip r:embed="rId5"/>
          <a:stretch>
            <a:fillRect/>
          </a:stretch>
        </p:blipFill>
        <p:spPr>
          <a:xfrm>
            <a:off x="702963" y="1303172"/>
            <a:ext cx="3873528" cy="4967663"/>
          </a:xfrm>
          <a:prstGeom prst="rect">
            <a:avLst/>
          </a:prstGeom>
        </p:spPr>
      </p:pic>
      <p:sp>
        <p:nvSpPr>
          <p:cNvPr id="10" name="CasellaDiTesto 9">
            <a:extLst>
              <a:ext uri="{FF2B5EF4-FFF2-40B4-BE49-F238E27FC236}">
                <a16:creationId xmlns:a16="http://schemas.microsoft.com/office/drawing/2014/main" id="{3D7CEE16-C2F4-457F-8E97-28A164D39AF4}"/>
              </a:ext>
            </a:extLst>
          </p:cNvPr>
          <p:cNvSpPr txBox="1"/>
          <p:nvPr/>
        </p:nvSpPr>
        <p:spPr>
          <a:xfrm>
            <a:off x="6509501" y="5849318"/>
            <a:ext cx="329855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solidFill>
                  <a:schemeClr val="bg2">
                    <a:lumMod val="25000"/>
                  </a:schemeClr>
                </a:solidFill>
                <a:cs typeface="Segoe UI"/>
              </a:rPr>
              <a:t>​</a:t>
            </a:r>
          </a:p>
          <a:p>
            <a:pPr algn="ctr"/>
            <a:r>
              <a:rPr lang="en-US" sz="2400" b="1" dirty="0">
                <a:solidFill>
                  <a:schemeClr val="bg2">
                    <a:lumMod val="25000"/>
                  </a:schemeClr>
                </a:solidFill>
                <a:cs typeface="Segoe UI"/>
                <a:hlinkClick r:id="rId6"/>
              </a:rPr>
              <a:t>aquaro@un.org</a:t>
            </a:r>
            <a:endParaRPr lang="en-US" sz="2400" b="1" dirty="0">
              <a:solidFill>
                <a:schemeClr val="bg2">
                  <a:lumMod val="25000"/>
                </a:schemeClr>
              </a:solidFill>
              <a:cs typeface="Segoe UI"/>
            </a:endParaRPr>
          </a:p>
          <a:p>
            <a:pPr algn="ctr"/>
            <a:endParaRPr lang="en-US" sz="2400" b="1" dirty="0">
              <a:solidFill>
                <a:schemeClr val="bg2">
                  <a:lumMod val="25000"/>
                </a:schemeClr>
              </a:solidFill>
              <a:cs typeface="Segoe UI"/>
            </a:endParaRPr>
          </a:p>
        </p:txBody>
      </p:sp>
      <p:sp>
        <p:nvSpPr>
          <p:cNvPr id="4" name="Slide Number Placeholder 3"/>
          <p:cNvSpPr>
            <a:spLocks noGrp="1"/>
          </p:cNvSpPr>
          <p:nvPr>
            <p:ph type="sldNum" sz="quarter" idx="12"/>
          </p:nvPr>
        </p:nvSpPr>
        <p:spPr/>
        <p:txBody>
          <a:bodyPr/>
          <a:lstStyle/>
          <a:p>
            <a:fld id="{961E0DA8-AC27-403E-90E8-404BCA9BAC80}" type="slidenum">
              <a:rPr lang="en-US" smtClean="0"/>
              <a:pPr/>
              <a:t>18</a:t>
            </a:fld>
            <a:endParaRPr lang="en-US"/>
          </a:p>
        </p:txBody>
      </p:sp>
      <p:sp>
        <p:nvSpPr>
          <p:cNvPr id="9" name="Content Placeholder 2">
            <a:extLst>
              <a:ext uri="{FF2B5EF4-FFF2-40B4-BE49-F238E27FC236}">
                <a16:creationId xmlns:a16="http://schemas.microsoft.com/office/drawing/2014/main" id="{A4B24C6D-6BE8-4291-82AF-B05B25455AE5}"/>
              </a:ext>
            </a:extLst>
          </p:cNvPr>
          <p:cNvSpPr>
            <a:spLocks noGrp="1"/>
          </p:cNvSpPr>
          <p:nvPr/>
        </p:nvSpPr>
        <p:spPr>
          <a:xfrm>
            <a:off x="4698131" y="1958713"/>
            <a:ext cx="6477869" cy="51510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ar-AE" sz="2800" dirty="0">
                <a:solidFill>
                  <a:schemeClr val="tx2">
                    <a:lumMod val="75000"/>
                  </a:schemeClr>
                </a:solidFill>
                <a:latin typeface="Candara" panose="020E0502030303020204" pitchFamily="34" charset="0"/>
              </a:rPr>
              <a:t>شكرا</a:t>
            </a:r>
            <a:endParaRPr lang="en-US" b="1" dirty="0">
              <a:solidFill>
                <a:schemeClr val="tx2">
                  <a:lumMod val="75000"/>
                </a:schemeClr>
              </a:solidFill>
              <a:latin typeface="Candara" panose="020E0502030303020204" pitchFamily="34" charset="0"/>
            </a:endParaRPr>
          </a:p>
          <a:p>
            <a:pPr marL="0" indent="0" algn="ctr">
              <a:buNone/>
            </a:pPr>
            <a:r>
              <a:rPr lang="zh-CN" altLang="en-US" b="1" dirty="0">
                <a:solidFill>
                  <a:schemeClr val="tx2">
                    <a:lumMod val="75000"/>
                  </a:schemeClr>
                </a:solidFill>
                <a:latin typeface="Candara" panose="020E0502030303020204" pitchFamily="34" charset="0"/>
              </a:rPr>
              <a:t>谢谢</a:t>
            </a:r>
            <a:endParaRPr lang="en-US" altLang="zh-CN" b="1" dirty="0">
              <a:solidFill>
                <a:schemeClr val="tx2">
                  <a:lumMod val="75000"/>
                </a:schemeClr>
              </a:solidFill>
              <a:latin typeface="Candara" panose="020E0502030303020204" pitchFamily="34" charset="0"/>
            </a:endParaRPr>
          </a:p>
          <a:p>
            <a:pPr marL="0" indent="0" algn="ctr">
              <a:buNone/>
            </a:pPr>
            <a:r>
              <a:rPr lang="en-US" b="1" dirty="0">
                <a:solidFill>
                  <a:schemeClr val="tx2">
                    <a:lumMod val="75000"/>
                  </a:schemeClr>
                </a:solidFill>
                <a:latin typeface="Candara" panose="020E0502030303020204" pitchFamily="34" charset="0"/>
              </a:rPr>
              <a:t>Thank You</a:t>
            </a:r>
          </a:p>
          <a:p>
            <a:pPr marL="0" indent="0" algn="ctr">
              <a:buNone/>
            </a:pPr>
            <a:r>
              <a:rPr lang="en-US" b="1" dirty="0">
                <a:solidFill>
                  <a:schemeClr val="tx2">
                    <a:lumMod val="75000"/>
                  </a:schemeClr>
                </a:solidFill>
                <a:latin typeface="Candara" panose="020E0502030303020204" pitchFamily="34" charset="0"/>
              </a:rPr>
              <a:t>Merci</a:t>
            </a:r>
          </a:p>
          <a:p>
            <a:pPr marL="0" indent="0" algn="ctr">
              <a:buNone/>
            </a:pPr>
            <a:r>
              <a:rPr lang="ru-RU" b="1" dirty="0">
                <a:solidFill>
                  <a:schemeClr val="tx2">
                    <a:lumMod val="75000"/>
                  </a:schemeClr>
                </a:solidFill>
                <a:latin typeface="Candara" panose="020E0502030303020204" pitchFamily="34" charset="0"/>
              </a:rPr>
              <a:t>Спасибо</a:t>
            </a:r>
            <a:endParaRPr lang="en-US" b="1" dirty="0">
              <a:solidFill>
                <a:schemeClr val="tx2">
                  <a:lumMod val="75000"/>
                </a:schemeClr>
              </a:solidFill>
              <a:latin typeface="Candara" panose="020E0502030303020204" pitchFamily="34" charset="0"/>
            </a:endParaRPr>
          </a:p>
          <a:p>
            <a:pPr marL="0" indent="0" algn="ctr">
              <a:buNone/>
            </a:pPr>
            <a:r>
              <a:rPr lang="en-US" b="1" dirty="0">
                <a:solidFill>
                  <a:schemeClr val="tx2">
                    <a:lumMod val="75000"/>
                  </a:schemeClr>
                </a:solidFill>
                <a:latin typeface="Candara" panose="020E0502030303020204" pitchFamily="34" charset="0"/>
              </a:rPr>
              <a:t>Gracias</a:t>
            </a:r>
            <a:endParaRPr lang="en-US" sz="2800" b="1" dirty="0">
              <a:solidFill>
                <a:schemeClr val="tx2">
                  <a:lumMod val="75000"/>
                </a:schemeClr>
              </a:solidFill>
              <a:latin typeface="Candara" panose="020E0502030303020204" pitchFamily="34" charset="0"/>
            </a:endParaRPr>
          </a:p>
          <a:p>
            <a:endParaRPr lang="en-GB" sz="2800" dirty="0">
              <a:latin typeface="Candara" panose="020E0502030303020204" pitchFamily="34" charset="0"/>
            </a:endParaRPr>
          </a:p>
          <a:p>
            <a:pPr marL="0" indent="0">
              <a:buNone/>
            </a:pPr>
            <a:endParaRPr lang="en-GB" sz="2800" dirty="0">
              <a:latin typeface="Candara" panose="020E0502030303020204" pitchFamily="34" charset="0"/>
            </a:endParaRPr>
          </a:p>
        </p:txBody>
      </p:sp>
      <p:pic>
        <p:nvPicPr>
          <p:cNvPr id="8" name="Shape 88">
            <a:extLst>
              <a:ext uri="{FF2B5EF4-FFF2-40B4-BE49-F238E27FC236}">
                <a16:creationId xmlns:a16="http://schemas.microsoft.com/office/drawing/2014/main" id="{5E032E47-4A6E-4A7A-A00C-DCAB9C7E00D3}"/>
              </a:ext>
            </a:extLst>
          </p:cNvPr>
          <p:cNvPicPr preferRelativeResize="0"/>
          <p:nvPr/>
        </p:nvPicPr>
        <p:blipFill>
          <a:blip r:embed="rId7">
            <a:alphaModFix/>
          </a:blip>
          <a:stretch>
            <a:fillRect/>
          </a:stretch>
        </p:blipFill>
        <p:spPr>
          <a:xfrm>
            <a:off x="266700" y="977863"/>
            <a:ext cx="11658599" cy="289419"/>
          </a:xfrm>
          <a:prstGeom prst="rect">
            <a:avLst/>
          </a:prstGeom>
          <a:noFill/>
          <a:ln>
            <a:noFill/>
          </a:ln>
        </p:spPr>
      </p:pic>
      <p:pic>
        <p:nvPicPr>
          <p:cNvPr id="3" name="Picture 2">
            <a:extLst>
              <a:ext uri="{FF2B5EF4-FFF2-40B4-BE49-F238E27FC236}">
                <a16:creationId xmlns:a16="http://schemas.microsoft.com/office/drawing/2014/main" id="{47DC7A9A-369F-48E3-AE2B-C8FA8B7F9017}"/>
              </a:ext>
            </a:extLst>
          </p:cNvPr>
          <p:cNvPicPr>
            <a:picLocks noChangeAspect="1"/>
          </p:cNvPicPr>
          <p:nvPr/>
        </p:nvPicPr>
        <p:blipFill>
          <a:blip r:embed="rId8"/>
          <a:stretch>
            <a:fillRect/>
          </a:stretch>
        </p:blipFill>
        <p:spPr>
          <a:xfrm>
            <a:off x="8981017" y="98425"/>
            <a:ext cx="2933700" cy="819150"/>
          </a:xfrm>
          <a:prstGeom prst="rect">
            <a:avLst/>
          </a:prstGeom>
        </p:spPr>
      </p:pic>
    </p:spTree>
    <p:extLst>
      <p:ext uri="{BB962C8B-B14F-4D97-AF65-F5344CB8AC3E}">
        <p14:creationId xmlns:p14="http://schemas.microsoft.com/office/powerpoint/2010/main" val="2897643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a:extLst>
              <a:ext uri="{FF2B5EF4-FFF2-40B4-BE49-F238E27FC236}">
                <a16:creationId xmlns:a16="http://schemas.microsoft.com/office/drawing/2014/main" id="{E5450B19-598D-457C-B67E-23F5015842EA}"/>
              </a:ext>
            </a:extLst>
          </p:cNvPr>
          <p:cNvSpPr>
            <a:spLocks noGrp="1"/>
          </p:cNvSpPr>
          <p:nvPr>
            <p:ph type="sldNum" sz="quarter" idx="11"/>
          </p:nvPr>
        </p:nvSpPr>
        <p:spPr>
          <a:xfrm>
            <a:off x="5701493" y="6681778"/>
            <a:ext cx="3103562" cy="271462"/>
          </a:xfrm>
        </p:spPr>
        <p:txBody>
          <a:bodyPr/>
          <a:lstStyle/>
          <a:p>
            <a:fld id="{8479F047-CE8F-4163-AE4B-DE3AFA58E744}" type="slidenum">
              <a:rPr lang="en-US" smtClean="0"/>
              <a:pPr/>
              <a:t>2</a:t>
            </a:fld>
            <a:endParaRPr lang="en-US"/>
          </a:p>
        </p:txBody>
      </p:sp>
      <p:sp>
        <p:nvSpPr>
          <p:cNvPr id="21" name="Rectangle 20">
            <a:extLst>
              <a:ext uri="{FF2B5EF4-FFF2-40B4-BE49-F238E27FC236}">
                <a16:creationId xmlns:a16="http://schemas.microsoft.com/office/drawing/2014/main" id="{B231D2BF-75E9-461B-8860-7BDDEEE03378}"/>
              </a:ext>
            </a:extLst>
          </p:cNvPr>
          <p:cNvSpPr/>
          <p:nvPr/>
        </p:nvSpPr>
        <p:spPr>
          <a:xfrm>
            <a:off x="3340465" y="320108"/>
            <a:ext cx="8511849" cy="461665"/>
          </a:xfrm>
          <a:prstGeom prst="rect">
            <a:avLst/>
          </a:prstGeom>
        </p:spPr>
        <p:txBody>
          <a:bodyPr wrap="square">
            <a:spAutoFit/>
          </a:bodyPr>
          <a:lstStyle/>
          <a:p>
            <a:pPr algn="ctr" eaLnBrk="0" fontAlgn="base" hangingPunct="0">
              <a:spcBef>
                <a:spcPct val="30000"/>
              </a:spcBef>
              <a:spcAft>
                <a:spcPct val="0"/>
              </a:spcAft>
              <a:defRPr/>
            </a:pPr>
            <a:r>
              <a:rPr lang="en-GB" altLang="ko-KR" sz="2400" b="1" dirty="0">
                <a:solidFill>
                  <a:srgbClr val="003399"/>
                </a:solidFill>
                <a:effectLst>
                  <a:outerShdw blurRad="38100" dist="38100" dir="2700000" algn="tl">
                    <a:srgbClr val="C0C0C0"/>
                  </a:outerShdw>
                </a:effectLst>
                <a:latin typeface="+mj-lt"/>
                <a:ea typeface="+mj-ea"/>
                <a:cs typeface="+mj-cs"/>
              </a:rPr>
              <a:t>E-Government Survey: A Continuous Improvement </a:t>
            </a:r>
            <a:endParaRPr lang="en-US" sz="2400" b="1" dirty="0">
              <a:solidFill>
                <a:srgbClr val="003399"/>
              </a:solidFill>
              <a:effectLst>
                <a:outerShdw blurRad="38100" dist="38100" dir="2700000" algn="tl">
                  <a:srgbClr val="C0C0C0"/>
                </a:outerShdw>
              </a:effectLst>
              <a:latin typeface="+mj-lt"/>
              <a:ea typeface="+mj-ea"/>
              <a:cs typeface="+mj-cs"/>
            </a:endParaRPr>
          </a:p>
        </p:txBody>
      </p:sp>
      <p:grpSp>
        <p:nvGrpSpPr>
          <p:cNvPr id="16" name="그룹 15">
            <a:extLst>
              <a:ext uri="{FF2B5EF4-FFF2-40B4-BE49-F238E27FC236}">
                <a16:creationId xmlns:a16="http://schemas.microsoft.com/office/drawing/2014/main" id="{7834E57F-A525-4C84-B19B-0B6BD683D93A}"/>
              </a:ext>
            </a:extLst>
          </p:cNvPr>
          <p:cNvGrpSpPr/>
          <p:nvPr/>
        </p:nvGrpSpPr>
        <p:grpSpPr>
          <a:xfrm>
            <a:off x="1557570" y="3713676"/>
            <a:ext cx="5486400" cy="2569381"/>
            <a:chOff x="2214546" y="1285860"/>
            <a:chExt cx="4572031" cy="1785950"/>
          </a:xfrm>
        </p:grpSpPr>
        <p:pic>
          <p:nvPicPr>
            <p:cNvPr id="17" name="Picture 2" descr="E-Government-Surveys">
              <a:extLst>
                <a:ext uri="{FF2B5EF4-FFF2-40B4-BE49-F238E27FC236}">
                  <a16:creationId xmlns:a16="http://schemas.microsoft.com/office/drawing/2014/main" id="{800703AF-D676-4ED9-8B62-B4D10EF9C6FE}"/>
                </a:ext>
              </a:extLst>
            </p:cNvPr>
            <p:cNvPicPr>
              <a:picLocks noChangeAspect="1" noChangeArrowheads="1"/>
            </p:cNvPicPr>
            <p:nvPr/>
          </p:nvPicPr>
          <p:blipFill>
            <a:blip r:embed="rId3" cstate="print"/>
            <a:srcRect t="5740" b="6982"/>
            <a:stretch>
              <a:fillRect/>
            </a:stretch>
          </p:blipFill>
          <p:spPr bwMode="auto">
            <a:xfrm>
              <a:off x="2214546" y="1285860"/>
              <a:ext cx="3946264" cy="1785950"/>
            </a:xfrm>
            <a:prstGeom prst="rect">
              <a:avLst/>
            </a:prstGeom>
            <a:noFill/>
            <a:ln w="9525">
              <a:noFill/>
              <a:miter lim="800000"/>
              <a:headEnd/>
              <a:tailEnd/>
            </a:ln>
          </p:spPr>
        </p:pic>
        <p:grpSp>
          <p:nvGrpSpPr>
            <p:cNvPr id="18" name="Group 5">
              <a:extLst>
                <a:ext uri="{FF2B5EF4-FFF2-40B4-BE49-F238E27FC236}">
                  <a16:creationId xmlns:a16="http://schemas.microsoft.com/office/drawing/2014/main" id="{FEAF852C-B04C-482D-97B7-14A2EAED2E31}"/>
                </a:ext>
              </a:extLst>
            </p:cNvPr>
            <p:cNvGrpSpPr>
              <a:grpSpLocks/>
            </p:cNvGrpSpPr>
            <p:nvPr/>
          </p:nvGrpSpPr>
          <p:grpSpPr bwMode="auto">
            <a:xfrm>
              <a:off x="5477292" y="1439304"/>
              <a:ext cx="1309285" cy="1530158"/>
              <a:chOff x="6538982" y="2144389"/>
              <a:chExt cx="2411568" cy="2932819"/>
            </a:xfrm>
          </p:grpSpPr>
          <p:pic>
            <p:nvPicPr>
              <p:cNvPr id="19" name="Picture 2">
                <a:extLst>
                  <a:ext uri="{FF2B5EF4-FFF2-40B4-BE49-F238E27FC236}">
                    <a16:creationId xmlns:a16="http://schemas.microsoft.com/office/drawing/2014/main" id="{4D04858D-E66C-49F5-B743-BED9685C9814}"/>
                  </a:ext>
                </a:extLst>
              </p:cNvPr>
              <p:cNvPicPr>
                <a:picLocks noChangeAspect="1"/>
              </p:cNvPicPr>
              <p:nvPr/>
            </p:nvPicPr>
            <p:blipFill>
              <a:blip r:embed="rId4" cstate="print"/>
              <a:srcRect/>
              <a:stretch>
                <a:fillRect/>
              </a:stretch>
            </p:blipFill>
            <p:spPr bwMode="auto">
              <a:xfrm>
                <a:off x="6538982" y="2144389"/>
                <a:ext cx="2411568" cy="2932819"/>
              </a:xfrm>
              <a:prstGeom prst="rect">
                <a:avLst/>
              </a:prstGeom>
              <a:noFill/>
              <a:ln w="9525">
                <a:noFill/>
                <a:miter lim="800000"/>
                <a:headEnd/>
                <a:tailEnd/>
              </a:ln>
            </p:spPr>
          </p:pic>
          <p:sp>
            <p:nvSpPr>
              <p:cNvPr id="20" name="Rectangle 4">
                <a:extLst>
                  <a:ext uri="{FF2B5EF4-FFF2-40B4-BE49-F238E27FC236}">
                    <a16:creationId xmlns:a16="http://schemas.microsoft.com/office/drawing/2014/main" id="{5C03B117-71D4-4131-92AD-9C24239D8478}"/>
                  </a:ext>
                </a:extLst>
              </p:cNvPr>
              <p:cNvSpPr/>
              <p:nvPr/>
            </p:nvSpPr>
            <p:spPr bwMode="auto">
              <a:xfrm>
                <a:off x="6538982" y="2144389"/>
                <a:ext cx="2233756" cy="2932819"/>
              </a:xfrm>
              <a:prstGeom prst="rect">
                <a:avLst/>
              </a:prstGeom>
              <a:solidFill>
                <a:schemeClr val="tx2">
                  <a:alpha val="0"/>
                </a:schemeClr>
              </a:solidFill>
              <a:ln w="9525" cap="flat" cmpd="sng" algn="ctr">
                <a:solidFill>
                  <a:schemeClr val="bg1">
                    <a:lumMod val="50000"/>
                  </a:schemeClr>
                </a:solidFill>
                <a:prstDash val="solid"/>
                <a:round/>
                <a:headEnd type="none" w="med" len="med"/>
                <a:tailEnd type="none" w="med" len="med"/>
              </a:ln>
              <a:effectLst/>
            </p:spPr>
            <p:txBody>
              <a:bodyPr/>
              <a:lstStyle>
                <a:lvl1pPr>
                  <a:defRPr b="1">
                    <a:solidFill>
                      <a:schemeClr val="tx1"/>
                    </a:solidFill>
                    <a:latin typeface="Arial" pitchFamily="34" charset="0"/>
                    <a:ea typeface="MS PGothic" pitchFamily="34" charset="-128"/>
                  </a:defRPr>
                </a:lvl1pPr>
                <a:lvl2pPr marL="742950" indent="-285750">
                  <a:defRPr b="1">
                    <a:solidFill>
                      <a:schemeClr val="tx1"/>
                    </a:solidFill>
                    <a:latin typeface="Arial" pitchFamily="34" charset="0"/>
                    <a:ea typeface="MS PGothic" pitchFamily="34" charset="-128"/>
                  </a:defRPr>
                </a:lvl2pPr>
                <a:lvl3pPr marL="1143000" indent="-228600">
                  <a:defRPr b="1">
                    <a:solidFill>
                      <a:schemeClr val="tx1"/>
                    </a:solidFill>
                    <a:latin typeface="Arial" pitchFamily="34" charset="0"/>
                    <a:ea typeface="MS PGothic" pitchFamily="34" charset="-128"/>
                  </a:defRPr>
                </a:lvl3pPr>
                <a:lvl4pPr marL="1600200" indent="-228600">
                  <a:defRPr b="1">
                    <a:solidFill>
                      <a:schemeClr val="tx1"/>
                    </a:solidFill>
                    <a:latin typeface="Arial" pitchFamily="34" charset="0"/>
                    <a:ea typeface="MS PGothic" pitchFamily="34" charset="-128"/>
                  </a:defRPr>
                </a:lvl4pPr>
                <a:lvl5pPr marL="2057400" indent="-228600">
                  <a:defRPr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b="1">
                    <a:solidFill>
                      <a:schemeClr val="tx1"/>
                    </a:solidFill>
                    <a:latin typeface="Arial" pitchFamily="34" charset="0"/>
                    <a:ea typeface="MS PGothic" pitchFamily="34" charset="-128"/>
                  </a:defRPr>
                </a:lvl9pPr>
              </a:lstStyle>
              <a:p>
                <a:pPr>
                  <a:defRPr/>
                </a:pPr>
                <a:endParaRPr lang="en-GB" altLang="ko-KR" b="0">
                  <a:ea typeface="Arial Unicode MS" pitchFamily="34" charset="-128"/>
                  <a:cs typeface="Arial Unicode MS" pitchFamily="34" charset="-128"/>
                </a:endParaRPr>
              </a:p>
            </p:txBody>
          </p:sp>
        </p:grpSp>
      </p:grpSp>
      <p:pic>
        <p:nvPicPr>
          <p:cNvPr id="22" name="Picture 21">
            <a:extLst>
              <a:ext uri="{FF2B5EF4-FFF2-40B4-BE49-F238E27FC236}">
                <a16:creationId xmlns:a16="http://schemas.microsoft.com/office/drawing/2014/main" id="{563BDF68-31E7-4808-9869-7491E02DE646}"/>
              </a:ext>
            </a:extLst>
          </p:cNvPr>
          <p:cNvPicPr>
            <a:picLocks noChangeAspect="1"/>
          </p:cNvPicPr>
          <p:nvPr/>
        </p:nvPicPr>
        <p:blipFill>
          <a:blip r:embed="rId5"/>
          <a:stretch>
            <a:fillRect/>
          </a:stretch>
        </p:blipFill>
        <p:spPr>
          <a:xfrm>
            <a:off x="4948707" y="4699369"/>
            <a:ext cx="1579409" cy="2052226"/>
          </a:xfrm>
          <a:prstGeom prst="rect">
            <a:avLst/>
          </a:prstGeom>
        </p:spPr>
      </p:pic>
      <p:pic>
        <p:nvPicPr>
          <p:cNvPr id="26" name="Picture 25">
            <a:extLst>
              <a:ext uri="{FF2B5EF4-FFF2-40B4-BE49-F238E27FC236}">
                <a16:creationId xmlns:a16="http://schemas.microsoft.com/office/drawing/2014/main" id="{AE73C74D-11D7-4607-894E-7314838567D0}"/>
              </a:ext>
            </a:extLst>
          </p:cNvPr>
          <p:cNvPicPr>
            <a:picLocks noChangeAspect="1"/>
          </p:cNvPicPr>
          <p:nvPr/>
        </p:nvPicPr>
        <p:blipFill>
          <a:blip r:embed="rId6"/>
          <a:stretch>
            <a:fillRect/>
          </a:stretch>
        </p:blipFill>
        <p:spPr>
          <a:xfrm>
            <a:off x="6306463" y="4043242"/>
            <a:ext cx="1786185" cy="2531996"/>
          </a:xfrm>
          <a:prstGeom prst="rect">
            <a:avLst/>
          </a:prstGeom>
          <a:ln>
            <a:solidFill>
              <a:schemeClr val="tx1"/>
            </a:solidFill>
          </a:ln>
        </p:spPr>
      </p:pic>
      <p:sp>
        <p:nvSpPr>
          <p:cNvPr id="24" name="AutoShape 8">
            <a:hlinkClick r:id="" action="ppaction://noaction" highlightClick="1"/>
            <a:extLst>
              <a:ext uri="{FF2B5EF4-FFF2-40B4-BE49-F238E27FC236}">
                <a16:creationId xmlns:a16="http://schemas.microsoft.com/office/drawing/2014/main" id="{157B1A39-6D4C-4E1C-B925-6F0594394F5D}"/>
              </a:ext>
            </a:extLst>
          </p:cNvPr>
          <p:cNvSpPr>
            <a:spLocks noChangeArrowheads="1"/>
          </p:cNvSpPr>
          <p:nvPr/>
        </p:nvSpPr>
        <p:spPr bwMode="auto">
          <a:xfrm>
            <a:off x="152400" y="1151499"/>
            <a:ext cx="6213878" cy="1890192"/>
          </a:xfrm>
          <a:prstGeom prst="actionButtonBlank">
            <a:avLst/>
          </a:prstGeom>
          <a:solidFill>
            <a:schemeClr val="bg1">
              <a:lumMod val="9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en-US" sz="2000" b="1" dirty="0">
                <a:solidFill>
                  <a:schemeClr val="accent1">
                    <a:lumMod val="75000"/>
                  </a:schemeClr>
                </a:solidFill>
              </a:rPr>
              <a:t>The United Nations E-Government Survey</a:t>
            </a:r>
            <a:r>
              <a:rPr lang="en-US" altLang="en-US" sz="2000" dirty="0">
                <a:solidFill>
                  <a:schemeClr val="accent1">
                    <a:lumMod val="75000"/>
                  </a:schemeClr>
                </a:solidFill>
              </a:rPr>
              <a:t> presents a systematic assessment of the use of ICT to transform and reform the public sector by enhancing efficiency,  effectiveness, transparency, accountability, access to public services and citizen participation in 193 Countries </a:t>
            </a:r>
          </a:p>
        </p:txBody>
      </p:sp>
      <p:pic>
        <p:nvPicPr>
          <p:cNvPr id="25" name="Immagine 7" descr="Immagine che contiene monitor, sedendo, largo, blu&#10;&#10;Descrizione generata automaticamente">
            <a:extLst>
              <a:ext uri="{FF2B5EF4-FFF2-40B4-BE49-F238E27FC236}">
                <a16:creationId xmlns:a16="http://schemas.microsoft.com/office/drawing/2014/main" id="{30DED8D9-F01B-40D0-88E3-1251E1156636}"/>
              </a:ext>
            </a:extLst>
          </p:cNvPr>
          <p:cNvPicPr>
            <a:picLocks noChangeAspect="1"/>
          </p:cNvPicPr>
          <p:nvPr/>
        </p:nvPicPr>
        <p:blipFill>
          <a:blip r:embed="rId7"/>
          <a:stretch>
            <a:fillRect/>
          </a:stretch>
        </p:blipFill>
        <p:spPr>
          <a:xfrm>
            <a:off x="7489978" y="1313266"/>
            <a:ext cx="3971602" cy="5093440"/>
          </a:xfrm>
          <a:prstGeom prst="rect">
            <a:avLst/>
          </a:prstGeom>
        </p:spPr>
      </p:pic>
      <p:pic>
        <p:nvPicPr>
          <p:cNvPr id="28" name="Shape 88">
            <a:extLst>
              <a:ext uri="{FF2B5EF4-FFF2-40B4-BE49-F238E27FC236}">
                <a16:creationId xmlns:a16="http://schemas.microsoft.com/office/drawing/2014/main" id="{5E032E47-4A6E-4A7A-A00C-DCAB9C7E00D3}"/>
              </a:ext>
            </a:extLst>
          </p:cNvPr>
          <p:cNvPicPr preferRelativeResize="0"/>
          <p:nvPr/>
        </p:nvPicPr>
        <p:blipFill>
          <a:blip r:embed="rId8">
            <a:alphaModFix/>
          </a:blip>
          <a:stretch>
            <a:fillRect/>
          </a:stretch>
        </p:blipFill>
        <p:spPr>
          <a:xfrm>
            <a:off x="152400" y="917307"/>
            <a:ext cx="11658599" cy="289419"/>
          </a:xfrm>
          <a:prstGeom prst="rect">
            <a:avLst/>
          </a:prstGeom>
          <a:noFill/>
          <a:ln>
            <a:noFill/>
          </a:ln>
        </p:spPr>
      </p:pic>
      <p:pic>
        <p:nvPicPr>
          <p:cNvPr id="29" name="Graphic 4">
            <a:extLst>
              <a:ext uri="{FF2B5EF4-FFF2-40B4-BE49-F238E27FC236}">
                <a16:creationId xmlns:a16="http://schemas.microsoft.com/office/drawing/2014/main" id="{5E028058-594D-42AC-9107-A65E89C59E8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5912" y="336164"/>
            <a:ext cx="2370788" cy="429751"/>
          </a:xfrm>
          <a:prstGeom prst="rect">
            <a:avLst/>
          </a:prstGeom>
        </p:spPr>
      </p:pic>
      <p:pic>
        <p:nvPicPr>
          <p:cNvPr id="30" name="Immagine 12" descr="Immagine che contiene stanza, cibo&#10;&#10;Descrizione generata automaticamente">
            <a:extLst>
              <a:ext uri="{FF2B5EF4-FFF2-40B4-BE49-F238E27FC236}">
                <a16:creationId xmlns:a16="http://schemas.microsoft.com/office/drawing/2014/main" id="{C6A44451-A567-406D-BC47-0D5238E47E86}"/>
              </a:ext>
            </a:extLst>
          </p:cNvPr>
          <p:cNvPicPr>
            <a:picLocks noChangeAspect="1"/>
          </p:cNvPicPr>
          <p:nvPr/>
        </p:nvPicPr>
        <p:blipFill>
          <a:blip r:embed="rId11"/>
          <a:stretch>
            <a:fillRect/>
          </a:stretch>
        </p:blipFill>
        <p:spPr>
          <a:xfrm>
            <a:off x="2604785" y="281277"/>
            <a:ext cx="1234193" cy="543093"/>
          </a:xfrm>
          <a:prstGeom prst="rect">
            <a:avLst/>
          </a:prstGeom>
        </p:spPr>
      </p:pic>
      <p:pic>
        <p:nvPicPr>
          <p:cNvPr id="14" name="Picture 13">
            <a:extLst>
              <a:ext uri="{FF2B5EF4-FFF2-40B4-BE49-F238E27FC236}">
                <a16:creationId xmlns:a16="http://schemas.microsoft.com/office/drawing/2014/main" id="{8E8AD0B3-EFC7-4C96-AE5F-10C1BD31CA0D}"/>
              </a:ext>
            </a:extLst>
          </p:cNvPr>
          <p:cNvPicPr>
            <a:picLocks noChangeAspect="1"/>
          </p:cNvPicPr>
          <p:nvPr/>
        </p:nvPicPr>
        <p:blipFill>
          <a:blip r:embed="rId12"/>
          <a:stretch>
            <a:fillRect/>
          </a:stretch>
        </p:blipFill>
        <p:spPr>
          <a:xfrm>
            <a:off x="654163" y="5125770"/>
            <a:ext cx="990600" cy="1411392"/>
          </a:xfrm>
          <a:prstGeom prst="rect">
            <a:avLst/>
          </a:prstGeom>
        </p:spPr>
      </p:pic>
      <p:pic>
        <p:nvPicPr>
          <p:cNvPr id="32" name="Picture 3">
            <a:extLst>
              <a:ext uri="{FF2B5EF4-FFF2-40B4-BE49-F238E27FC236}">
                <a16:creationId xmlns:a16="http://schemas.microsoft.com/office/drawing/2014/main" id="{D3ABF7D3-48F1-495E-9715-2E7B52CCB81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5840" y="2815062"/>
            <a:ext cx="2137951" cy="122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 name="Diagram 22">
            <a:extLst>
              <a:ext uri="{FF2B5EF4-FFF2-40B4-BE49-F238E27FC236}">
                <a16:creationId xmlns:a16="http://schemas.microsoft.com/office/drawing/2014/main" id="{7AC4A9BD-B2BB-4561-8B3D-333E100FFFBE}"/>
              </a:ext>
            </a:extLst>
          </p:cNvPr>
          <p:cNvGraphicFramePr/>
          <p:nvPr>
            <p:extLst>
              <p:ext uri="{D42A27DB-BD31-4B8C-83A1-F6EECF244321}">
                <p14:modId xmlns:p14="http://schemas.microsoft.com/office/powerpoint/2010/main" val="520250821"/>
              </p:ext>
            </p:extLst>
          </p:nvPr>
        </p:nvGraphicFramePr>
        <p:xfrm>
          <a:off x="1501240" y="1767466"/>
          <a:ext cx="5932408" cy="40640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111290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0537EA8-0991-4799-9A68-84A2F31688E7}"/>
              </a:ext>
            </a:extLst>
          </p:cNvPr>
          <p:cNvGrpSpPr/>
          <p:nvPr/>
        </p:nvGrpSpPr>
        <p:grpSpPr>
          <a:xfrm>
            <a:off x="8534944" y="1629548"/>
            <a:ext cx="2600885" cy="4061039"/>
            <a:chOff x="6168042" y="2514600"/>
            <a:chExt cx="2585433" cy="3808108"/>
          </a:xfrm>
        </p:grpSpPr>
        <p:pic>
          <p:nvPicPr>
            <p:cNvPr id="256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042" y="2514600"/>
              <a:ext cx="2561417" cy="2231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560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8042" y="4953000"/>
              <a:ext cx="2585433" cy="1369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4" name="Rectangle 7"/>
          <p:cNvSpPr>
            <a:spLocks noChangeArrowheads="1"/>
          </p:cNvSpPr>
          <p:nvPr/>
        </p:nvSpPr>
        <p:spPr bwMode="auto">
          <a:xfrm>
            <a:off x="4321719" y="60525"/>
            <a:ext cx="5991687" cy="1002268"/>
          </a:xfrm>
          <a:prstGeom prst="rect">
            <a:avLst/>
          </a:prstGeom>
          <a:noFill/>
          <a:ln w="9525">
            <a:noFill/>
            <a:miter lim="800000"/>
            <a:headEnd/>
            <a:tailEnd/>
          </a:ln>
          <a:effectLst/>
        </p:spPr>
        <p:txBody>
          <a:bodyPr anchor="ctr"/>
          <a:lstStyle>
            <a:lvl1pPr>
              <a:defRPr b="1">
                <a:solidFill>
                  <a:schemeClr val="tx1"/>
                </a:solidFill>
                <a:latin typeface="Arial" charset="0"/>
                <a:ea typeface="Arial Unicode MS" pitchFamily="34" charset="-128"/>
                <a:cs typeface="Arial Unicode MS" pitchFamily="34" charset="-128"/>
              </a:defRPr>
            </a:lvl1pPr>
            <a:lvl2pPr marL="742950" indent="-285750">
              <a:defRPr b="1">
                <a:solidFill>
                  <a:schemeClr val="tx1"/>
                </a:solidFill>
                <a:latin typeface="Arial" charset="0"/>
                <a:ea typeface="Arial Unicode MS" pitchFamily="34" charset="-128"/>
                <a:cs typeface="Arial Unicode MS" pitchFamily="34" charset="-128"/>
              </a:defRPr>
            </a:lvl2pPr>
            <a:lvl3pPr marL="1143000" indent="-228600">
              <a:defRPr b="1">
                <a:solidFill>
                  <a:schemeClr val="tx1"/>
                </a:solidFill>
                <a:latin typeface="Arial" charset="0"/>
                <a:ea typeface="Arial Unicode MS" pitchFamily="34" charset="-128"/>
                <a:cs typeface="Arial Unicode MS" pitchFamily="34" charset="-128"/>
              </a:defRPr>
            </a:lvl3pPr>
            <a:lvl4pPr marL="1600200" indent="-228600">
              <a:defRPr b="1">
                <a:solidFill>
                  <a:schemeClr val="tx1"/>
                </a:solidFill>
                <a:latin typeface="Arial" charset="0"/>
                <a:ea typeface="Arial Unicode MS" pitchFamily="34" charset="-128"/>
                <a:cs typeface="Arial Unicode MS" pitchFamily="34" charset="-128"/>
              </a:defRPr>
            </a:lvl4pPr>
            <a:lvl5pPr marL="2057400" indent="-228600">
              <a:defRPr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b="1">
                <a:solidFill>
                  <a:schemeClr val="tx1"/>
                </a:solidFill>
                <a:latin typeface="Arial" charset="0"/>
                <a:ea typeface="Arial Unicode MS" pitchFamily="34" charset="-128"/>
                <a:cs typeface="Arial Unicode MS" pitchFamily="34" charset="-128"/>
              </a:defRPr>
            </a:lvl9pPr>
          </a:lstStyle>
          <a:p>
            <a:pPr algn="r">
              <a:spcBef>
                <a:spcPct val="0"/>
              </a:spcBef>
              <a:defRPr/>
            </a:pPr>
            <a:r>
              <a:rPr lang="en-US" altLang="en-US" sz="2800" dirty="0">
                <a:solidFill>
                  <a:srgbClr val="235F91"/>
                </a:solidFill>
                <a:latin typeface="Calibri" panose="020F0502020204030204" pitchFamily="34" charset="0"/>
                <a:ea typeface="+mj-ea"/>
                <a:cs typeface="Calibri" panose="020F0502020204030204" pitchFamily="34" charset="0"/>
              </a:rPr>
              <a:t>Methodology:   EGDI, OSI, TII</a:t>
            </a:r>
            <a:r>
              <a:rPr lang="en-US" altLang="en-US" sz="2900" dirty="0">
                <a:solidFill>
                  <a:srgbClr val="235F91"/>
                </a:solidFill>
                <a:latin typeface="Calibri" panose="020F0502020204030204" pitchFamily="34" charset="0"/>
                <a:ea typeface="+mj-ea"/>
                <a:cs typeface="Calibri" panose="020F0502020204030204" pitchFamily="34" charset="0"/>
              </a:rPr>
              <a:t>, HCI</a:t>
            </a:r>
          </a:p>
        </p:txBody>
      </p:sp>
      <p:sp>
        <p:nvSpPr>
          <p:cNvPr id="25603" name="Rectangle 4"/>
          <p:cNvSpPr>
            <a:spLocks noChangeArrowheads="1"/>
          </p:cNvSpPr>
          <p:nvPr/>
        </p:nvSpPr>
        <p:spPr bwMode="auto">
          <a:xfrm>
            <a:off x="843379" y="1402691"/>
            <a:ext cx="6474184"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Wingdings" pitchFamily="2" charset="2"/>
              <a:buChar char="§"/>
              <a:defRPr sz="2400" b="1">
                <a:solidFill>
                  <a:schemeClr val="tx1"/>
                </a:solidFill>
                <a:latin typeface="Century Gothic" pitchFamily="34" charset="0"/>
                <a:ea typeface="MS UI Gothic" pitchFamily="34" charset="-128"/>
              </a:defRPr>
            </a:lvl1pPr>
            <a:lvl2pPr marL="742950" indent="-285750">
              <a:spcBef>
                <a:spcPct val="20000"/>
              </a:spcBef>
              <a:buChar char="–"/>
              <a:defRPr sz="2000" b="1">
                <a:solidFill>
                  <a:schemeClr val="tx1"/>
                </a:solidFill>
                <a:latin typeface="Century Gothic" pitchFamily="34" charset="0"/>
                <a:ea typeface="MS UI Gothic" pitchFamily="34" charset="-128"/>
              </a:defRPr>
            </a:lvl2pPr>
            <a:lvl3pPr marL="1143000" indent="-228600">
              <a:spcBef>
                <a:spcPct val="20000"/>
              </a:spcBef>
              <a:buChar char="•"/>
              <a:defRPr sz="2400">
                <a:solidFill>
                  <a:schemeClr val="tx1"/>
                </a:solidFill>
                <a:latin typeface="Century Gothic" pitchFamily="34" charset="0"/>
                <a:ea typeface="MS UI Gothic" pitchFamily="34" charset="-128"/>
              </a:defRPr>
            </a:lvl3pPr>
            <a:lvl4pPr marL="1600200" indent="-228600">
              <a:spcBef>
                <a:spcPct val="20000"/>
              </a:spcBef>
              <a:buChar char="–"/>
              <a:defRPr sz="1600">
                <a:solidFill>
                  <a:schemeClr val="tx1"/>
                </a:solidFill>
                <a:latin typeface="Century Gothic" pitchFamily="34" charset="0"/>
                <a:ea typeface="MS UI Gothic" pitchFamily="34" charset="-128"/>
              </a:defRPr>
            </a:lvl4pPr>
            <a:lvl5pPr marL="2057400" indent="-228600">
              <a:spcBef>
                <a:spcPct val="20000"/>
              </a:spcBef>
              <a:buChar char="»"/>
              <a:defRPr sz="1600">
                <a:solidFill>
                  <a:schemeClr val="tx1"/>
                </a:solidFill>
                <a:latin typeface="Century Gothic" pitchFamily="34" charset="0"/>
                <a:ea typeface="MS UI Gothic" pitchFamily="34" charset="-128"/>
              </a:defRPr>
            </a:lvl5pPr>
            <a:lvl6pPr marL="25146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6pPr>
            <a:lvl7pPr marL="29718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7pPr>
            <a:lvl8pPr marL="34290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8pPr>
            <a:lvl9pPr marL="3886200" indent="-228600" eaLnBrk="0" fontAlgn="base" hangingPunct="0">
              <a:spcBef>
                <a:spcPct val="20000"/>
              </a:spcBef>
              <a:spcAft>
                <a:spcPct val="0"/>
              </a:spcAft>
              <a:buChar char="»"/>
              <a:defRPr sz="1600">
                <a:solidFill>
                  <a:schemeClr val="tx1"/>
                </a:solidFill>
                <a:latin typeface="Century Gothic" pitchFamily="34" charset="0"/>
                <a:ea typeface="MS UI Gothic" pitchFamily="34" charset="-128"/>
              </a:defRPr>
            </a:lvl9pPr>
          </a:lstStyle>
          <a:p>
            <a:pPr marL="0" indent="0" algn="just">
              <a:spcBef>
                <a:spcPct val="0"/>
              </a:spcBef>
              <a:buNone/>
            </a:pPr>
            <a:r>
              <a:rPr lang="en-US" altLang="en-US" sz="1800" b="0" dirty="0">
                <a:latin typeface="+mn-lt"/>
                <a:ea typeface="Arial Unicode MS" pitchFamily="34" charset="-128"/>
              </a:rPr>
              <a:t>A country’s ranking in the survey is determined by the </a:t>
            </a:r>
          </a:p>
          <a:p>
            <a:pPr marL="0" indent="0" algn="just">
              <a:spcBef>
                <a:spcPct val="0"/>
              </a:spcBef>
              <a:buNone/>
            </a:pPr>
            <a:r>
              <a:rPr lang="en-US" altLang="en-US" sz="3200" dirty="0">
                <a:solidFill>
                  <a:schemeClr val="tx2"/>
                </a:solidFill>
                <a:latin typeface="+mn-lt"/>
                <a:ea typeface="Arial Unicode MS" pitchFamily="34" charset="-128"/>
              </a:rPr>
              <a:t>EGDI - </a:t>
            </a:r>
            <a:r>
              <a:rPr lang="en-US" altLang="en-US" dirty="0">
                <a:solidFill>
                  <a:schemeClr val="tx2"/>
                </a:solidFill>
                <a:latin typeface="+mn-lt"/>
                <a:ea typeface="Arial Unicode MS" pitchFamily="34" charset="-128"/>
              </a:rPr>
              <a:t>E-Government Development Index</a:t>
            </a:r>
            <a:r>
              <a:rPr lang="en-US" altLang="en-US" dirty="0">
                <a:solidFill>
                  <a:schemeClr val="accent1"/>
                </a:solidFill>
                <a:latin typeface="+mn-lt"/>
                <a:ea typeface="Arial Unicode MS" pitchFamily="34" charset="-128"/>
              </a:rPr>
              <a:t>,</a:t>
            </a:r>
            <a:endParaRPr lang="en-US" altLang="en-US" sz="1800" b="0" dirty="0">
              <a:solidFill>
                <a:srgbClr val="006600"/>
              </a:solidFill>
              <a:latin typeface="+mn-lt"/>
              <a:ea typeface="Arial Unicode MS" pitchFamily="34" charset="-128"/>
            </a:endParaRPr>
          </a:p>
          <a:p>
            <a:pPr marL="0" indent="0" algn="just">
              <a:spcBef>
                <a:spcPct val="0"/>
              </a:spcBef>
              <a:buNone/>
            </a:pPr>
            <a:r>
              <a:rPr lang="en-US" altLang="en-US" sz="1800" b="0" dirty="0">
                <a:latin typeface="+mn-lt"/>
                <a:ea typeface="Arial Unicode MS" pitchFamily="34" charset="-128"/>
              </a:rPr>
              <a:t>the weighted average of three normalized scores on </a:t>
            </a:r>
          </a:p>
          <a:p>
            <a:pPr algn="just">
              <a:spcBef>
                <a:spcPct val="0"/>
              </a:spcBef>
              <a:buFontTx/>
              <a:buNone/>
            </a:pPr>
            <a:r>
              <a:rPr lang="en-US" altLang="en-US" sz="1800" b="0" dirty="0">
                <a:latin typeface="+mn-lt"/>
                <a:ea typeface="Arial Unicode MS" pitchFamily="34" charset="-128"/>
              </a:rPr>
              <a:t> </a:t>
            </a:r>
          </a:p>
          <a:p>
            <a:pPr lvl="1">
              <a:spcBef>
                <a:spcPct val="0"/>
              </a:spcBef>
              <a:buFontTx/>
              <a:buAutoNum type="arabicPeriod"/>
            </a:pPr>
            <a:r>
              <a:rPr lang="en-US" altLang="en-US" sz="1800" b="0" dirty="0">
                <a:latin typeface="+mn-lt"/>
                <a:ea typeface="Arial Unicode MS" pitchFamily="34" charset="-128"/>
              </a:rPr>
              <a:t>Scope and quality of online services </a:t>
            </a:r>
          </a:p>
          <a:p>
            <a:pPr lvl="1">
              <a:spcBef>
                <a:spcPct val="0"/>
              </a:spcBef>
              <a:buNone/>
            </a:pPr>
            <a:r>
              <a:rPr lang="en-US" altLang="en-US" sz="1800" b="0" dirty="0">
                <a:latin typeface="+mn-lt"/>
                <a:ea typeface="Arial Unicode MS" pitchFamily="34" charset="-128"/>
              </a:rPr>
              <a:t>     </a:t>
            </a:r>
            <a:r>
              <a:rPr lang="en-US" altLang="en-US" sz="1800" dirty="0">
                <a:solidFill>
                  <a:srgbClr val="C00000"/>
                </a:solidFill>
                <a:latin typeface="+mn-lt"/>
                <a:ea typeface="Arial Unicode MS" pitchFamily="34" charset="-128"/>
              </a:rPr>
              <a:t>Online Service Index, OSI</a:t>
            </a:r>
            <a:endParaRPr lang="en-US" altLang="en-US" sz="1800" b="0" dirty="0">
              <a:solidFill>
                <a:srgbClr val="C00000"/>
              </a:solidFill>
              <a:latin typeface="+mn-lt"/>
              <a:ea typeface="Arial Unicode MS" pitchFamily="34" charset="-128"/>
            </a:endParaRPr>
          </a:p>
          <a:p>
            <a:pPr lvl="1">
              <a:spcBef>
                <a:spcPct val="0"/>
              </a:spcBef>
              <a:buNone/>
            </a:pPr>
            <a:endParaRPr lang="en-US" altLang="en-US" sz="1800" b="0" dirty="0">
              <a:latin typeface="+mn-lt"/>
              <a:ea typeface="Arial Unicode MS" pitchFamily="34" charset="-128"/>
            </a:endParaRPr>
          </a:p>
          <a:p>
            <a:pPr marL="800100" lvl="1" indent="-342900">
              <a:spcBef>
                <a:spcPct val="0"/>
              </a:spcBef>
              <a:buAutoNum type="arabicPeriod" startAt="2"/>
            </a:pPr>
            <a:r>
              <a:rPr lang="en-US" altLang="en-US" sz="1800" b="0" dirty="0">
                <a:latin typeface="+mn-lt"/>
                <a:ea typeface="Arial Unicode MS" pitchFamily="34" charset="-128"/>
              </a:rPr>
              <a:t>Development status of telecommunication infrastructure </a:t>
            </a:r>
          </a:p>
          <a:p>
            <a:pPr lvl="1">
              <a:spcBef>
                <a:spcPct val="0"/>
              </a:spcBef>
              <a:buNone/>
            </a:pPr>
            <a:r>
              <a:rPr lang="en-US" altLang="en-US" sz="1800" b="0" dirty="0">
                <a:latin typeface="+mn-lt"/>
                <a:ea typeface="Arial Unicode MS" pitchFamily="34" charset="-128"/>
              </a:rPr>
              <a:t>     </a:t>
            </a:r>
            <a:r>
              <a:rPr lang="en-US" altLang="en-US" sz="1800" dirty="0">
                <a:solidFill>
                  <a:srgbClr val="003399"/>
                </a:solidFill>
                <a:latin typeface="+mn-lt"/>
                <a:ea typeface="Arial Unicode MS" pitchFamily="34" charset="-128"/>
              </a:rPr>
              <a:t>Telecommunication Infrastructure Index, TII</a:t>
            </a:r>
            <a:endParaRPr lang="en-US" altLang="en-US" sz="1800" b="0" dirty="0">
              <a:solidFill>
                <a:srgbClr val="003399"/>
              </a:solidFill>
              <a:latin typeface="+mn-lt"/>
              <a:ea typeface="Arial Unicode MS" pitchFamily="34" charset="-128"/>
            </a:endParaRPr>
          </a:p>
          <a:p>
            <a:pPr lvl="1">
              <a:spcBef>
                <a:spcPct val="0"/>
              </a:spcBef>
              <a:buNone/>
            </a:pPr>
            <a:endParaRPr lang="en-US" altLang="en-US" sz="1800" b="0" dirty="0">
              <a:latin typeface="+mn-lt"/>
              <a:ea typeface="Arial Unicode MS" pitchFamily="34" charset="-128"/>
            </a:endParaRPr>
          </a:p>
          <a:p>
            <a:pPr lvl="1">
              <a:spcBef>
                <a:spcPct val="0"/>
              </a:spcBef>
              <a:buNone/>
            </a:pPr>
            <a:r>
              <a:rPr lang="en-US" altLang="en-US" sz="1800" b="0" dirty="0">
                <a:latin typeface="+mn-lt"/>
                <a:ea typeface="Arial Unicode MS" pitchFamily="34" charset="-128"/>
              </a:rPr>
              <a:t>3.  Inherent human capital</a:t>
            </a:r>
          </a:p>
          <a:p>
            <a:pPr lvl="1">
              <a:spcBef>
                <a:spcPct val="0"/>
              </a:spcBef>
              <a:buNone/>
            </a:pPr>
            <a:r>
              <a:rPr lang="en-US" altLang="en-US" sz="1800" b="0" dirty="0">
                <a:latin typeface="+mn-lt"/>
                <a:ea typeface="Arial Unicode MS" pitchFamily="34" charset="-128"/>
              </a:rPr>
              <a:t>     </a:t>
            </a:r>
            <a:r>
              <a:rPr lang="en-US" altLang="en-US" sz="1800" dirty="0">
                <a:solidFill>
                  <a:srgbClr val="EE9012"/>
                </a:solidFill>
                <a:latin typeface="+mn-lt"/>
                <a:ea typeface="Arial Unicode MS" pitchFamily="34" charset="-128"/>
              </a:rPr>
              <a:t>Human Capital Index, HCI</a:t>
            </a:r>
            <a:endParaRPr lang="en-US" altLang="en-US" sz="1400" b="0" dirty="0">
              <a:solidFill>
                <a:srgbClr val="EE9012"/>
              </a:solidFill>
              <a:latin typeface="+mn-lt"/>
              <a:ea typeface="Arial Unicode MS" pitchFamily="34" charset="-128"/>
            </a:endParaRPr>
          </a:p>
        </p:txBody>
      </p:sp>
      <p:pic>
        <p:nvPicPr>
          <p:cNvPr id="8" name="Shape 88">
            <a:extLst>
              <a:ext uri="{FF2B5EF4-FFF2-40B4-BE49-F238E27FC236}">
                <a16:creationId xmlns:a16="http://schemas.microsoft.com/office/drawing/2014/main" id="{5E032E47-4A6E-4A7A-A00C-DCAB9C7E00D3}"/>
              </a:ext>
            </a:extLst>
          </p:cNvPr>
          <p:cNvPicPr preferRelativeResize="0"/>
          <p:nvPr/>
        </p:nvPicPr>
        <p:blipFill>
          <a:blip r:embed="rId5">
            <a:alphaModFix/>
          </a:blip>
          <a:stretch>
            <a:fillRect/>
          </a:stretch>
        </p:blipFill>
        <p:spPr>
          <a:xfrm>
            <a:off x="152400" y="917307"/>
            <a:ext cx="11658599" cy="289419"/>
          </a:xfrm>
          <a:prstGeom prst="rect">
            <a:avLst/>
          </a:prstGeom>
          <a:noFill/>
          <a:ln>
            <a:noFill/>
          </a:ln>
        </p:spPr>
      </p:pic>
      <p:pic>
        <p:nvPicPr>
          <p:cNvPr id="9" name="Graphic 4">
            <a:extLst>
              <a:ext uri="{FF2B5EF4-FFF2-40B4-BE49-F238E27FC236}">
                <a16:creationId xmlns:a16="http://schemas.microsoft.com/office/drawing/2014/main" id="{5E028058-594D-42AC-9107-A65E89C59E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5912" y="336164"/>
            <a:ext cx="2370788" cy="429751"/>
          </a:xfrm>
          <a:prstGeom prst="rect">
            <a:avLst/>
          </a:prstGeom>
        </p:spPr>
      </p:pic>
      <p:pic>
        <p:nvPicPr>
          <p:cNvPr id="10" name="Immagine 12" descr="Immagine che contiene stanza, cibo&#10;&#10;Descrizione generata automaticamente">
            <a:extLst>
              <a:ext uri="{FF2B5EF4-FFF2-40B4-BE49-F238E27FC236}">
                <a16:creationId xmlns:a16="http://schemas.microsoft.com/office/drawing/2014/main" id="{C6A44451-A567-406D-BC47-0D5238E47E86}"/>
              </a:ext>
            </a:extLst>
          </p:cNvPr>
          <p:cNvPicPr>
            <a:picLocks noChangeAspect="1"/>
          </p:cNvPicPr>
          <p:nvPr/>
        </p:nvPicPr>
        <p:blipFill>
          <a:blip r:embed="rId8"/>
          <a:stretch>
            <a:fillRect/>
          </a:stretch>
        </p:blipFill>
        <p:spPr>
          <a:xfrm>
            <a:off x="2604785" y="281277"/>
            <a:ext cx="1234193" cy="543093"/>
          </a:xfrm>
          <a:prstGeom prst="rect">
            <a:avLst/>
          </a:prstGeom>
        </p:spPr>
      </p:pic>
      <p:pic>
        <p:nvPicPr>
          <p:cNvPr id="3" name="Picture 2"/>
          <p:cNvPicPr>
            <a:picLocks noChangeAspect="1"/>
          </p:cNvPicPr>
          <p:nvPr/>
        </p:nvPicPr>
        <p:blipFill>
          <a:blip r:embed="rId9"/>
          <a:stretch>
            <a:fillRect/>
          </a:stretch>
        </p:blipFill>
        <p:spPr>
          <a:xfrm>
            <a:off x="303809" y="5284823"/>
            <a:ext cx="7553325" cy="504825"/>
          </a:xfrm>
          <a:prstGeom prst="rect">
            <a:avLst/>
          </a:prstGeom>
        </p:spPr>
      </p:pic>
      <p:sp>
        <p:nvSpPr>
          <p:cNvPr id="5" name="TextBox 4"/>
          <p:cNvSpPr txBox="1"/>
          <p:nvPr/>
        </p:nvSpPr>
        <p:spPr>
          <a:xfrm>
            <a:off x="152400" y="5325911"/>
            <a:ext cx="772358" cy="923330"/>
          </a:xfrm>
          <a:prstGeom prst="rect">
            <a:avLst/>
          </a:prstGeom>
          <a:noFill/>
        </p:spPr>
        <p:txBody>
          <a:bodyPr wrap="square" rtlCol="0">
            <a:spAutoFit/>
          </a:bodyPr>
          <a:lstStyle/>
          <a:p>
            <a:br>
              <a:rPr lang="en-US" dirty="0"/>
            </a:br>
            <a:br>
              <a:rPr lang="en-US" dirty="0"/>
            </a:br>
            <a:r>
              <a:rPr lang="en-US" dirty="0"/>
              <a:t>0.00 </a:t>
            </a:r>
          </a:p>
        </p:txBody>
      </p:sp>
      <p:sp>
        <p:nvSpPr>
          <p:cNvPr id="15" name="TextBox 14"/>
          <p:cNvSpPr txBox="1"/>
          <p:nvPr/>
        </p:nvSpPr>
        <p:spPr>
          <a:xfrm>
            <a:off x="3794591" y="5537235"/>
            <a:ext cx="800786" cy="646331"/>
          </a:xfrm>
          <a:prstGeom prst="rect">
            <a:avLst/>
          </a:prstGeom>
          <a:noFill/>
        </p:spPr>
        <p:txBody>
          <a:bodyPr wrap="square" rtlCol="0">
            <a:spAutoFit/>
          </a:bodyPr>
          <a:lstStyle/>
          <a:p>
            <a:br>
              <a:rPr lang="en-US" dirty="0"/>
            </a:br>
            <a:r>
              <a:rPr lang="en-US" dirty="0"/>
              <a:t>0.50</a:t>
            </a:r>
          </a:p>
        </p:txBody>
      </p:sp>
      <p:sp>
        <p:nvSpPr>
          <p:cNvPr id="16" name="TextBox 15"/>
          <p:cNvSpPr txBox="1"/>
          <p:nvPr/>
        </p:nvSpPr>
        <p:spPr>
          <a:xfrm>
            <a:off x="5713652" y="5529836"/>
            <a:ext cx="800786" cy="646331"/>
          </a:xfrm>
          <a:prstGeom prst="rect">
            <a:avLst/>
          </a:prstGeom>
          <a:noFill/>
        </p:spPr>
        <p:txBody>
          <a:bodyPr wrap="square" rtlCol="0">
            <a:spAutoFit/>
          </a:bodyPr>
          <a:lstStyle/>
          <a:p>
            <a:br>
              <a:rPr lang="en-US" dirty="0"/>
            </a:br>
            <a:r>
              <a:rPr lang="en-US" dirty="0"/>
              <a:t>0.75</a:t>
            </a:r>
          </a:p>
        </p:txBody>
      </p:sp>
      <p:sp>
        <p:nvSpPr>
          <p:cNvPr id="17" name="TextBox 16"/>
          <p:cNvSpPr txBox="1"/>
          <p:nvPr/>
        </p:nvSpPr>
        <p:spPr>
          <a:xfrm>
            <a:off x="7465210" y="5537235"/>
            <a:ext cx="800786" cy="646331"/>
          </a:xfrm>
          <a:prstGeom prst="rect">
            <a:avLst/>
          </a:prstGeom>
          <a:noFill/>
        </p:spPr>
        <p:txBody>
          <a:bodyPr wrap="square" rtlCol="0">
            <a:spAutoFit/>
          </a:bodyPr>
          <a:lstStyle/>
          <a:p>
            <a:br>
              <a:rPr lang="en-US" dirty="0"/>
            </a:br>
            <a:r>
              <a:rPr lang="en-US" dirty="0"/>
              <a:t>1.00</a:t>
            </a:r>
          </a:p>
        </p:txBody>
      </p:sp>
      <p:sp>
        <p:nvSpPr>
          <p:cNvPr id="18" name="TextBox 17"/>
          <p:cNvSpPr txBox="1"/>
          <p:nvPr/>
        </p:nvSpPr>
        <p:spPr>
          <a:xfrm>
            <a:off x="1875530" y="5602910"/>
            <a:ext cx="800786" cy="646331"/>
          </a:xfrm>
          <a:prstGeom prst="rect">
            <a:avLst/>
          </a:prstGeom>
          <a:noFill/>
        </p:spPr>
        <p:txBody>
          <a:bodyPr wrap="square" rtlCol="0">
            <a:spAutoFit/>
          </a:bodyPr>
          <a:lstStyle/>
          <a:p>
            <a:br>
              <a:rPr lang="en-US" dirty="0"/>
            </a:br>
            <a:r>
              <a:rPr lang="en-US" dirty="0"/>
              <a:t>0.25</a:t>
            </a:r>
          </a:p>
        </p:txBody>
      </p:sp>
    </p:spTree>
    <p:extLst>
      <p:ext uri="{BB962C8B-B14F-4D97-AF65-F5344CB8AC3E}">
        <p14:creationId xmlns:p14="http://schemas.microsoft.com/office/powerpoint/2010/main" val="3779956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4C74F44B-6D06-4238-9924-8AE7A01C6826}"/>
              </a:ext>
            </a:extLst>
          </p:cNvPr>
          <p:cNvSpPr txBox="1">
            <a:spLocks/>
          </p:cNvSpPr>
          <p:nvPr/>
        </p:nvSpPr>
        <p:spPr bwMode="auto">
          <a:xfrm>
            <a:off x="9906000" y="6482896"/>
            <a:ext cx="2133600" cy="307975"/>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00" b="0" kern="1200">
                <a:solidFill>
                  <a:srgbClr val="5F5F5F"/>
                </a:solidFill>
                <a:latin typeface="+mn-lt"/>
                <a:ea typeface="MS PGothic"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9F047-CE8F-4163-AE4B-DE3AFA58E744}" type="slidenum">
              <a:rPr lang="en-US" sz="1800">
                <a:solidFill>
                  <a:schemeClr val="bg1"/>
                </a:solidFill>
                <a:latin typeface="Century Gothic"/>
              </a:rPr>
              <a:pPr/>
              <a:t>4</a:t>
            </a:fld>
            <a:endParaRPr lang="en-US" sz="1800" dirty="0">
              <a:solidFill>
                <a:schemeClr val="bg1"/>
              </a:solidFill>
              <a:latin typeface="Century Gothic"/>
            </a:endParaRPr>
          </a:p>
        </p:txBody>
      </p:sp>
      <p:pic>
        <p:nvPicPr>
          <p:cNvPr id="5" name="Shape 88">
            <a:extLst>
              <a:ext uri="{FF2B5EF4-FFF2-40B4-BE49-F238E27FC236}">
                <a16:creationId xmlns:a16="http://schemas.microsoft.com/office/drawing/2014/main" id="{5E032E47-4A6E-4A7A-A00C-DCAB9C7E00D3}"/>
              </a:ext>
            </a:extLst>
          </p:cNvPr>
          <p:cNvPicPr preferRelativeResize="0"/>
          <p:nvPr/>
        </p:nvPicPr>
        <p:blipFill>
          <a:blip r:embed="rId3">
            <a:alphaModFix/>
          </a:blip>
          <a:stretch>
            <a:fillRect/>
          </a:stretch>
        </p:blipFill>
        <p:spPr>
          <a:xfrm>
            <a:off x="304800" y="917307"/>
            <a:ext cx="11506199" cy="289419"/>
          </a:xfrm>
          <a:prstGeom prst="rect">
            <a:avLst/>
          </a:prstGeom>
          <a:noFill/>
          <a:ln>
            <a:noFill/>
          </a:ln>
        </p:spPr>
      </p:pic>
      <p:sp>
        <p:nvSpPr>
          <p:cNvPr id="8" name="Title 2">
            <a:extLst>
              <a:ext uri="{FF2B5EF4-FFF2-40B4-BE49-F238E27FC236}">
                <a16:creationId xmlns:a16="http://schemas.microsoft.com/office/drawing/2014/main" id="{F8E533D7-0D43-4ACF-A91C-C001FFC865A0}"/>
              </a:ext>
            </a:extLst>
          </p:cNvPr>
          <p:cNvSpPr txBox="1">
            <a:spLocks/>
          </p:cNvSpPr>
          <p:nvPr/>
        </p:nvSpPr>
        <p:spPr>
          <a:xfrm>
            <a:off x="4330715" y="190751"/>
            <a:ext cx="5327866" cy="688708"/>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000" b="1" kern="1200">
                <a:solidFill>
                  <a:srgbClr val="0070C0"/>
                </a:solidFill>
                <a:latin typeface="+mj-lt"/>
                <a:ea typeface="+mj-ea"/>
                <a:cs typeface="+mj-cs"/>
              </a:defRPr>
            </a:lvl1pPr>
          </a:lstStyle>
          <a:p>
            <a:pPr algn="r"/>
            <a:r>
              <a:rPr lang="en-US" sz="3200" dirty="0">
                <a:solidFill>
                  <a:srgbClr val="235F91"/>
                </a:solidFill>
                <a:latin typeface="Calibri" panose="020F0502020204030204" pitchFamily="34" charset="0"/>
                <a:cs typeface="Calibri" panose="020F0502020204030204" pitchFamily="34" charset="0"/>
              </a:rPr>
              <a:t>EGDI Methodology – Breakdown </a:t>
            </a:r>
          </a:p>
        </p:txBody>
      </p:sp>
      <p:sp>
        <p:nvSpPr>
          <p:cNvPr id="23" name="Rectangle 22">
            <a:extLst>
              <a:ext uri="{FF2B5EF4-FFF2-40B4-BE49-F238E27FC236}">
                <a16:creationId xmlns:a16="http://schemas.microsoft.com/office/drawing/2014/main" id="{B3BC2E9C-6789-42DE-92F0-D557913375FC}"/>
              </a:ext>
            </a:extLst>
          </p:cNvPr>
          <p:cNvSpPr/>
          <p:nvPr/>
        </p:nvSpPr>
        <p:spPr>
          <a:xfrm>
            <a:off x="187057" y="1550573"/>
            <a:ext cx="3468558" cy="446946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2800" b="1" dirty="0">
                <a:solidFill>
                  <a:schemeClr val="accent1">
                    <a:lumMod val="75000"/>
                  </a:schemeClr>
                </a:solidFill>
              </a:rPr>
              <a:t> News in 2020</a:t>
            </a:r>
          </a:p>
          <a:p>
            <a:endParaRPr lang="en-GB" b="1" dirty="0">
              <a:solidFill>
                <a:schemeClr val="accent1">
                  <a:lumMod val="75000"/>
                </a:schemeClr>
              </a:solidFill>
            </a:endParaRPr>
          </a:p>
          <a:p>
            <a:pPr marL="342900" indent="-342900">
              <a:buFont typeface="Wingdings" panose="05000000000000000000" pitchFamily="2" charset="2"/>
              <a:buChar char="ü"/>
            </a:pPr>
            <a:r>
              <a:rPr lang="en-US" sz="2000" dirty="0">
                <a:solidFill>
                  <a:schemeClr val="accent1">
                    <a:lumMod val="75000"/>
                  </a:schemeClr>
                </a:solidFill>
              </a:rPr>
              <a:t>To provide a more granular cluster analysis of countries with similar performances, </a:t>
            </a:r>
            <a:r>
              <a:rPr lang="en-GB" sz="2000" b="1" dirty="0">
                <a:solidFill>
                  <a:schemeClr val="accent1">
                    <a:lumMod val="75000"/>
                  </a:schemeClr>
                </a:solidFill>
              </a:rPr>
              <a:t> </a:t>
            </a:r>
            <a:r>
              <a:rPr lang="en-US" sz="2000" dirty="0">
                <a:solidFill>
                  <a:schemeClr val="accent1">
                    <a:lumMod val="75000"/>
                  </a:schemeClr>
                </a:solidFill>
              </a:rPr>
              <a:t>each EGDI group has been further broken down into 4 equally defined intervals (rating classes), identified by: </a:t>
            </a:r>
          </a:p>
          <a:p>
            <a:pPr marL="342900" indent="-342900">
              <a:buFont typeface="Wingdings" panose="05000000000000000000" pitchFamily="2" charset="2"/>
              <a:buChar char="q"/>
            </a:pPr>
            <a:r>
              <a:rPr lang="en-US" sz="2000" dirty="0">
                <a:solidFill>
                  <a:schemeClr val="accent1">
                    <a:lumMod val="75000"/>
                  </a:schemeClr>
                </a:solidFill>
              </a:rPr>
              <a:t>the 1</a:t>
            </a:r>
            <a:r>
              <a:rPr lang="en-US" sz="2000" baseline="30000" dirty="0">
                <a:solidFill>
                  <a:schemeClr val="accent1">
                    <a:lumMod val="75000"/>
                  </a:schemeClr>
                </a:solidFill>
              </a:rPr>
              <a:t>st </a:t>
            </a:r>
            <a:r>
              <a:rPr lang="en-US" sz="2000" dirty="0">
                <a:solidFill>
                  <a:schemeClr val="accent1">
                    <a:lumMod val="75000"/>
                  </a:schemeClr>
                </a:solidFill>
              </a:rPr>
              <a:t> quartile</a:t>
            </a:r>
          </a:p>
          <a:p>
            <a:pPr marL="342900" indent="-342900">
              <a:buFont typeface="Wingdings" panose="05000000000000000000" pitchFamily="2" charset="2"/>
              <a:buChar char="q"/>
            </a:pPr>
            <a:r>
              <a:rPr lang="en-US" sz="2000" dirty="0">
                <a:solidFill>
                  <a:schemeClr val="accent1">
                    <a:lumMod val="75000"/>
                  </a:schemeClr>
                </a:solidFill>
              </a:rPr>
              <a:t>the 2</a:t>
            </a:r>
            <a:r>
              <a:rPr lang="en-US" sz="2000" baseline="30000" dirty="0">
                <a:solidFill>
                  <a:schemeClr val="accent1">
                    <a:lumMod val="75000"/>
                  </a:schemeClr>
                </a:solidFill>
              </a:rPr>
              <a:t>nd </a:t>
            </a:r>
            <a:r>
              <a:rPr lang="en-US" sz="2000" dirty="0">
                <a:solidFill>
                  <a:schemeClr val="accent1">
                    <a:lumMod val="75000"/>
                  </a:schemeClr>
                </a:solidFill>
              </a:rPr>
              <a:t>quartile</a:t>
            </a:r>
          </a:p>
          <a:p>
            <a:pPr marL="342900" indent="-342900">
              <a:buFont typeface="Wingdings" panose="05000000000000000000" pitchFamily="2" charset="2"/>
              <a:buChar char="q"/>
            </a:pPr>
            <a:r>
              <a:rPr lang="en-US" sz="2000" dirty="0">
                <a:solidFill>
                  <a:schemeClr val="accent1">
                    <a:lumMod val="75000"/>
                  </a:schemeClr>
                </a:solidFill>
              </a:rPr>
              <a:t>the 3</a:t>
            </a:r>
            <a:r>
              <a:rPr lang="en-US" sz="2000" baseline="30000" dirty="0">
                <a:solidFill>
                  <a:schemeClr val="accent1">
                    <a:lumMod val="75000"/>
                  </a:schemeClr>
                </a:solidFill>
              </a:rPr>
              <a:t>rd</a:t>
            </a:r>
            <a:r>
              <a:rPr lang="en-US" sz="2000" dirty="0">
                <a:solidFill>
                  <a:schemeClr val="accent1">
                    <a:lumMod val="75000"/>
                  </a:schemeClr>
                </a:solidFill>
              </a:rPr>
              <a:t> quartile </a:t>
            </a:r>
            <a:endParaRPr lang="en-GB" b="1" dirty="0">
              <a:solidFill>
                <a:schemeClr val="accent1">
                  <a:lumMod val="75000"/>
                </a:schemeClr>
              </a:solidFill>
            </a:endParaRPr>
          </a:p>
        </p:txBody>
      </p:sp>
      <p:pic>
        <p:nvPicPr>
          <p:cNvPr id="4" name="Picture 3">
            <a:extLst>
              <a:ext uri="{FF2B5EF4-FFF2-40B4-BE49-F238E27FC236}">
                <a16:creationId xmlns:a16="http://schemas.microsoft.com/office/drawing/2014/main" id="{ACFE0D3C-CA14-4739-AB27-A9728901B8EF}"/>
              </a:ext>
            </a:extLst>
          </p:cNvPr>
          <p:cNvPicPr>
            <a:picLocks noChangeAspect="1"/>
          </p:cNvPicPr>
          <p:nvPr/>
        </p:nvPicPr>
        <p:blipFill>
          <a:blip r:embed="rId4"/>
          <a:stretch>
            <a:fillRect/>
          </a:stretch>
        </p:blipFill>
        <p:spPr>
          <a:xfrm>
            <a:off x="2785031" y="3344074"/>
            <a:ext cx="10441016" cy="1390296"/>
          </a:xfrm>
          <a:prstGeom prst="rect">
            <a:avLst/>
          </a:prstGeom>
        </p:spPr>
      </p:pic>
      <p:sp>
        <p:nvSpPr>
          <p:cNvPr id="10" name="Rectangle 9">
            <a:extLst>
              <a:ext uri="{FF2B5EF4-FFF2-40B4-BE49-F238E27FC236}">
                <a16:creationId xmlns:a16="http://schemas.microsoft.com/office/drawing/2014/main" id="{C6119823-3C30-44C7-8895-6CCF2AFAE2B3}"/>
              </a:ext>
            </a:extLst>
          </p:cNvPr>
          <p:cNvSpPr/>
          <p:nvPr/>
        </p:nvSpPr>
        <p:spPr>
          <a:xfrm>
            <a:off x="5280629" y="5108159"/>
            <a:ext cx="4999405" cy="160394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For instance:</a:t>
            </a: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Very High- EGDI group has been further sub-divided into four quartiles: </a:t>
            </a:r>
          </a:p>
          <a:p>
            <a:pPr marL="285750" indent="-285750">
              <a:buFont typeface="Wingdings" panose="05000000000000000000" pitchFamily="2" charset="2"/>
              <a:buChar char="q"/>
            </a:pPr>
            <a:r>
              <a:rPr lang="en-US" sz="1100" dirty="0">
                <a:solidFill>
                  <a:schemeClr val="tx1"/>
                </a:solidFill>
                <a:latin typeface="Arial" panose="020B0604020202020204" pitchFamily="34" charset="0"/>
                <a:cs typeface="Arial" panose="020B0604020202020204" pitchFamily="34" charset="0"/>
              </a:rPr>
              <a:t>VH - first top quartile, EGDI scores ranging from 0.8989 to 0.9758</a:t>
            </a:r>
          </a:p>
          <a:p>
            <a:pPr marL="285750" indent="-285750">
              <a:buFont typeface="Wingdings" panose="05000000000000000000" pitchFamily="2" charset="2"/>
              <a:buChar char="q"/>
            </a:pPr>
            <a:r>
              <a:rPr lang="en-US" sz="1100" dirty="0">
                <a:solidFill>
                  <a:schemeClr val="tx1"/>
                </a:solidFill>
                <a:latin typeface="Arial" panose="020B0604020202020204" pitchFamily="34" charset="0"/>
                <a:cs typeface="Arial" panose="020B0604020202020204" pitchFamily="34" charset="0"/>
              </a:rPr>
              <a:t>V3 - second quartile, EGDI scores ranging from 0.8375 to 0.8914 </a:t>
            </a:r>
          </a:p>
          <a:p>
            <a:pPr marL="285750" indent="-285750">
              <a:buFont typeface="Wingdings" panose="05000000000000000000" pitchFamily="2" charset="2"/>
              <a:buChar char="q"/>
            </a:pPr>
            <a:r>
              <a:rPr lang="en-US" sz="1100" dirty="0">
                <a:solidFill>
                  <a:schemeClr val="tx1"/>
                </a:solidFill>
                <a:latin typeface="Arial" panose="020B0604020202020204" pitchFamily="34" charset="0"/>
                <a:cs typeface="Arial" panose="020B0604020202020204" pitchFamily="34" charset="0"/>
              </a:rPr>
              <a:t>V2 - third quartile, EGDI scores ranging from 0.7991 to 0.8361</a:t>
            </a:r>
          </a:p>
          <a:p>
            <a:pPr marL="285750" indent="-285750">
              <a:buFont typeface="Wingdings" panose="05000000000000000000" pitchFamily="2" charset="2"/>
              <a:buChar char="q"/>
            </a:pPr>
            <a:r>
              <a:rPr lang="en-US" sz="1100" dirty="0">
                <a:solidFill>
                  <a:schemeClr val="tx1"/>
                </a:solidFill>
                <a:latin typeface="Arial" panose="020B0604020202020204" pitchFamily="34" charset="0"/>
                <a:cs typeface="Arial" panose="020B0604020202020204" pitchFamily="34" charset="0"/>
              </a:rPr>
              <a:t>V1 - forth quartile EGDI scores ranging from 0.7565 to 0.7980</a:t>
            </a:r>
          </a:p>
          <a:p>
            <a:r>
              <a:rPr lang="en-US" sz="1200" dirty="0">
                <a:solidFill>
                  <a:schemeClr val="tx1"/>
                </a:solidFill>
                <a:latin typeface="Arial" panose="020B0604020202020204" pitchFamily="34" charset="0"/>
                <a:cs typeface="Arial" panose="020B0604020202020204" pitchFamily="34" charset="0"/>
              </a:rPr>
              <a:t> </a:t>
            </a:r>
          </a:p>
        </p:txBody>
      </p:sp>
      <p:sp>
        <p:nvSpPr>
          <p:cNvPr id="9" name="Flowchart: Connector 8">
            <a:extLst>
              <a:ext uri="{FF2B5EF4-FFF2-40B4-BE49-F238E27FC236}">
                <a16:creationId xmlns:a16="http://schemas.microsoft.com/office/drawing/2014/main" id="{285763AC-5236-4377-97B2-A75637F31EBC}"/>
              </a:ext>
            </a:extLst>
          </p:cNvPr>
          <p:cNvSpPr/>
          <p:nvPr/>
        </p:nvSpPr>
        <p:spPr>
          <a:xfrm>
            <a:off x="9803370" y="3733801"/>
            <a:ext cx="2236229" cy="520283"/>
          </a:xfrm>
          <a:prstGeom prst="flowChartConnector">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Notched Right 11">
            <a:extLst>
              <a:ext uri="{FF2B5EF4-FFF2-40B4-BE49-F238E27FC236}">
                <a16:creationId xmlns:a16="http://schemas.microsoft.com/office/drawing/2014/main" id="{FFADABA4-ECE8-4403-9A66-130F65BAA1DB}"/>
              </a:ext>
            </a:extLst>
          </p:cNvPr>
          <p:cNvSpPr/>
          <p:nvPr/>
        </p:nvSpPr>
        <p:spPr>
          <a:xfrm rot="15067503">
            <a:off x="10785160" y="3086245"/>
            <a:ext cx="1120318" cy="255416"/>
          </a:xfrm>
          <a:prstGeom prst="notchedRightArrow">
            <a:avLst>
              <a:gd name="adj1" fmla="val 26455"/>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DEEE5C7-44B1-4082-852C-B543BC86AF82}"/>
              </a:ext>
            </a:extLst>
          </p:cNvPr>
          <p:cNvSpPr txBox="1"/>
          <p:nvPr/>
        </p:nvSpPr>
        <p:spPr>
          <a:xfrm>
            <a:off x="6494265" y="1579895"/>
            <a:ext cx="4831766" cy="1384995"/>
          </a:xfrm>
          <a:prstGeom prst="rect">
            <a:avLst/>
          </a:prstGeom>
          <a:noFill/>
        </p:spPr>
        <p:txBody>
          <a:bodyPr wrap="square" rtlCol="0">
            <a:spAutoFit/>
          </a:bodyPr>
          <a:lstStyle/>
          <a:p>
            <a:pPr algn="ctr"/>
            <a:r>
              <a:rPr lang="en-US" sz="2800" b="1" dirty="0">
                <a:solidFill>
                  <a:srgbClr val="FF0000"/>
                </a:solidFill>
                <a:latin typeface="Abadi" panose="020B0604020202020204" pitchFamily="34" charset="0"/>
              </a:rPr>
              <a:t>The leading countries have the 4 highest Rating Classes V1, V2, V3, VH</a:t>
            </a:r>
          </a:p>
        </p:txBody>
      </p:sp>
      <p:sp>
        <p:nvSpPr>
          <p:cNvPr id="18" name="TextBox 17">
            <a:extLst>
              <a:ext uri="{FF2B5EF4-FFF2-40B4-BE49-F238E27FC236}">
                <a16:creationId xmlns:a16="http://schemas.microsoft.com/office/drawing/2014/main" id="{E1108915-C6B2-4ECA-B5AA-D3BD329A8090}"/>
              </a:ext>
            </a:extLst>
          </p:cNvPr>
          <p:cNvSpPr txBox="1"/>
          <p:nvPr/>
        </p:nvSpPr>
        <p:spPr>
          <a:xfrm>
            <a:off x="3507408" y="3811974"/>
            <a:ext cx="838200" cy="430887"/>
          </a:xfrm>
          <a:prstGeom prst="rect">
            <a:avLst/>
          </a:prstGeom>
          <a:noFill/>
        </p:spPr>
        <p:txBody>
          <a:bodyPr wrap="square" rtlCol="0">
            <a:spAutoFit/>
          </a:bodyPr>
          <a:lstStyle/>
          <a:p>
            <a:pPr algn="r"/>
            <a:r>
              <a:rPr lang="en-US" sz="1100" b="1" dirty="0">
                <a:latin typeface="Arial" panose="020B0604020202020204" pitchFamily="34" charset="0"/>
                <a:cs typeface="Arial" panose="020B0604020202020204" pitchFamily="34" charset="0"/>
              </a:rPr>
              <a:t>Rating </a:t>
            </a:r>
          </a:p>
          <a:p>
            <a:pPr algn="r"/>
            <a:r>
              <a:rPr lang="en-US" sz="1100" b="1" dirty="0">
                <a:latin typeface="Arial" panose="020B0604020202020204" pitchFamily="34" charset="0"/>
                <a:cs typeface="Arial" panose="020B0604020202020204" pitchFamily="34" charset="0"/>
              </a:rPr>
              <a:t>Class</a:t>
            </a:r>
            <a:endParaRPr lang="en-US" sz="1200" b="1"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DB020573-743B-44AD-B612-D17E05BF3B70}"/>
              </a:ext>
            </a:extLst>
          </p:cNvPr>
          <p:cNvSpPr txBox="1"/>
          <p:nvPr/>
        </p:nvSpPr>
        <p:spPr>
          <a:xfrm>
            <a:off x="3321358" y="3354498"/>
            <a:ext cx="1066800" cy="430887"/>
          </a:xfrm>
          <a:prstGeom prst="rect">
            <a:avLst/>
          </a:prstGeom>
          <a:noFill/>
        </p:spPr>
        <p:txBody>
          <a:bodyPr wrap="square" rtlCol="0">
            <a:spAutoFit/>
          </a:bodyPr>
          <a:lstStyle/>
          <a:p>
            <a:pPr algn="r"/>
            <a:r>
              <a:rPr lang="en-US" sz="1100" b="1" dirty="0">
                <a:latin typeface="Arial" panose="020B0604020202020204" pitchFamily="34" charset="0"/>
                <a:cs typeface="Arial" panose="020B0604020202020204" pitchFamily="34" charset="0"/>
              </a:rPr>
              <a:t>Ranking </a:t>
            </a:r>
          </a:p>
          <a:p>
            <a:pPr algn="r"/>
            <a:r>
              <a:rPr lang="en-US" sz="1100" b="1" dirty="0">
                <a:latin typeface="Arial" panose="020B0604020202020204" pitchFamily="34" charset="0"/>
                <a:cs typeface="Arial" panose="020B0604020202020204" pitchFamily="34" charset="0"/>
              </a:rPr>
              <a:t>Group</a:t>
            </a:r>
          </a:p>
        </p:txBody>
      </p:sp>
      <p:pic>
        <p:nvPicPr>
          <p:cNvPr id="21" name="Graphic 4">
            <a:extLst>
              <a:ext uri="{FF2B5EF4-FFF2-40B4-BE49-F238E27FC236}">
                <a16:creationId xmlns:a16="http://schemas.microsoft.com/office/drawing/2014/main" id="{5E028058-594D-42AC-9107-A65E89C59E8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912" y="336164"/>
            <a:ext cx="2370788" cy="429751"/>
          </a:xfrm>
          <a:prstGeom prst="rect">
            <a:avLst/>
          </a:prstGeom>
        </p:spPr>
      </p:pic>
      <p:pic>
        <p:nvPicPr>
          <p:cNvPr id="22" name="Immagine 12" descr="Immagine che contiene stanza, cibo&#10;&#10;Descrizione generata automaticamente">
            <a:extLst>
              <a:ext uri="{FF2B5EF4-FFF2-40B4-BE49-F238E27FC236}">
                <a16:creationId xmlns:a16="http://schemas.microsoft.com/office/drawing/2014/main" id="{C6A44451-A567-406D-BC47-0D5238E47E86}"/>
              </a:ext>
            </a:extLst>
          </p:cNvPr>
          <p:cNvPicPr>
            <a:picLocks noChangeAspect="1"/>
          </p:cNvPicPr>
          <p:nvPr/>
        </p:nvPicPr>
        <p:blipFill>
          <a:blip r:embed="rId7"/>
          <a:stretch>
            <a:fillRect/>
          </a:stretch>
        </p:blipFill>
        <p:spPr>
          <a:xfrm>
            <a:off x="2604785" y="281277"/>
            <a:ext cx="1234193" cy="543093"/>
          </a:xfrm>
          <a:prstGeom prst="rect">
            <a:avLst/>
          </a:prstGeom>
        </p:spPr>
      </p:pic>
      <p:sp>
        <p:nvSpPr>
          <p:cNvPr id="24" name="Flowchart: Connector 23">
            <a:extLst>
              <a:ext uri="{FF2B5EF4-FFF2-40B4-BE49-F238E27FC236}">
                <a16:creationId xmlns:a16="http://schemas.microsoft.com/office/drawing/2014/main" id="{285763AC-5236-4377-97B2-A75637F31EBC}"/>
              </a:ext>
            </a:extLst>
          </p:cNvPr>
          <p:cNvSpPr/>
          <p:nvPr/>
        </p:nvSpPr>
        <p:spPr>
          <a:xfrm>
            <a:off x="6113265" y="1197222"/>
            <a:ext cx="5583899" cy="1851848"/>
          </a:xfrm>
          <a:prstGeom prst="flowChartConnector">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1108915-C6B2-4ECA-B5AA-D3BD329A8090}"/>
              </a:ext>
            </a:extLst>
          </p:cNvPr>
          <p:cNvSpPr txBox="1"/>
          <p:nvPr/>
        </p:nvSpPr>
        <p:spPr>
          <a:xfrm>
            <a:off x="4560117" y="4271390"/>
            <a:ext cx="426786" cy="261610"/>
          </a:xfrm>
          <a:prstGeom prst="rect">
            <a:avLst/>
          </a:prstGeom>
          <a:noFill/>
        </p:spPr>
        <p:txBody>
          <a:bodyPr wrap="square" rtlCol="0">
            <a:spAutoFit/>
          </a:bodyPr>
          <a:lstStyle/>
          <a:p>
            <a:pPr algn="r"/>
            <a:r>
              <a:rPr lang="en-US" sz="1100" b="1" dirty="0">
                <a:latin typeface="Arial" panose="020B0604020202020204" pitchFamily="34" charset="0"/>
                <a:cs typeface="Arial" panose="020B0604020202020204" pitchFamily="34" charset="0"/>
              </a:rPr>
              <a:t>1</a:t>
            </a:r>
            <a:r>
              <a:rPr lang="en-US" sz="1100" b="1" baseline="30000" dirty="0">
                <a:latin typeface="Arial" panose="020B0604020202020204" pitchFamily="34" charset="0"/>
                <a:cs typeface="Arial" panose="020B0604020202020204" pitchFamily="34" charset="0"/>
              </a:rPr>
              <a:t>st</a:t>
            </a:r>
            <a:r>
              <a:rPr lang="en-US" sz="1100" b="1" dirty="0">
                <a:latin typeface="Arial" panose="020B0604020202020204" pitchFamily="34" charset="0"/>
                <a:cs typeface="Arial" panose="020B0604020202020204" pitchFamily="34" charset="0"/>
              </a:rPr>
              <a:t> </a:t>
            </a:r>
            <a:endParaRPr lang="en-US" sz="1200" b="1"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E1108915-C6B2-4ECA-B5AA-D3BD329A8090}"/>
              </a:ext>
            </a:extLst>
          </p:cNvPr>
          <p:cNvSpPr txBox="1"/>
          <p:nvPr/>
        </p:nvSpPr>
        <p:spPr>
          <a:xfrm>
            <a:off x="3888624" y="4255545"/>
            <a:ext cx="884182" cy="261610"/>
          </a:xfrm>
          <a:prstGeom prst="rect">
            <a:avLst/>
          </a:prstGeom>
          <a:noFill/>
        </p:spPr>
        <p:txBody>
          <a:bodyPr wrap="square" rtlCol="0">
            <a:spAutoFit/>
          </a:bodyPr>
          <a:lstStyle/>
          <a:p>
            <a:pPr algn="r"/>
            <a:r>
              <a:rPr lang="en-US" sz="1100" b="1" dirty="0">
                <a:latin typeface="Arial" panose="020B0604020202020204" pitchFamily="34" charset="0"/>
                <a:cs typeface="Arial" panose="020B0604020202020204" pitchFamily="34" charset="0"/>
              </a:rPr>
              <a:t>Quartile</a:t>
            </a:r>
            <a:endParaRPr lang="en-US" sz="12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E1108915-C6B2-4ECA-B5AA-D3BD329A8090}"/>
              </a:ext>
            </a:extLst>
          </p:cNvPr>
          <p:cNvSpPr txBox="1"/>
          <p:nvPr/>
        </p:nvSpPr>
        <p:spPr>
          <a:xfrm>
            <a:off x="6377417" y="4268519"/>
            <a:ext cx="426786" cy="261610"/>
          </a:xfrm>
          <a:prstGeom prst="rect">
            <a:avLst/>
          </a:prstGeom>
          <a:noFill/>
        </p:spPr>
        <p:txBody>
          <a:bodyPr wrap="square" rtlCol="0">
            <a:spAutoFit/>
          </a:bodyPr>
          <a:lstStyle/>
          <a:p>
            <a:pPr algn="r"/>
            <a:r>
              <a:rPr lang="en-US" sz="1100" b="1" dirty="0">
                <a:latin typeface="Arial" panose="020B0604020202020204" pitchFamily="34" charset="0"/>
                <a:cs typeface="Arial" panose="020B0604020202020204" pitchFamily="34" charset="0"/>
              </a:rPr>
              <a:t>1</a:t>
            </a:r>
            <a:r>
              <a:rPr lang="en-US" sz="1100" b="1" baseline="30000" dirty="0">
                <a:latin typeface="Arial" panose="020B0604020202020204" pitchFamily="34" charset="0"/>
                <a:cs typeface="Arial" panose="020B0604020202020204" pitchFamily="34" charset="0"/>
              </a:rPr>
              <a:t>st</a:t>
            </a:r>
            <a:r>
              <a:rPr lang="en-US" sz="1100" b="1" dirty="0">
                <a:latin typeface="Arial" panose="020B0604020202020204" pitchFamily="34" charset="0"/>
                <a:cs typeface="Arial" panose="020B0604020202020204" pitchFamily="34" charset="0"/>
              </a:rPr>
              <a:t> </a:t>
            </a:r>
            <a:endParaRPr lang="en-US" sz="1200" b="1"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E1108915-C6B2-4ECA-B5AA-D3BD329A8090}"/>
              </a:ext>
            </a:extLst>
          </p:cNvPr>
          <p:cNvSpPr txBox="1"/>
          <p:nvPr/>
        </p:nvSpPr>
        <p:spPr>
          <a:xfrm>
            <a:off x="8257969" y="4268519"/>
            <a:ext cx="426786" cy="261610"/>
          </a:xfrm>
          <a:prstGeom prst="rect">
            <a:avLst/>
          </a:prstGeom>
          <a:noFill/>
        </p:spPr>
        <p:txBody>
          <a:bodyPr wrap="square" rtlCol="0">
            <a:spAutoFit/>
          </a:bodyPr>
          <a:lstStyle/>
          <a:p>
            <a:pPr algn="r"/>
            <a:r>
              <a:rPr lang="en-US" sz="1100" b="1" dirty="0">
                <a:latin typeface="Arial" panose="020B0604020202020204" pitchFamily="34" charset="0"/>
                <a:cs typeface="Arial" panose="020B0604020202020204" pitchFamily="34" charset="0"/>
              </a:rPr>
              <a:t>1</a:t>
            </a:r>
            <a:r>
              <a:rPr lang="en-US" sz="1100" b="1" baseline="30000" dirty="0">
                <a:latin typeface="Arial" panose="020B0604020202020204" pitchFamily="34" charset="0"/>
                <a:cs typeface="Arial" panose="020B0604020202020204" pitchFamily="34" charset="0"/>
              </a:rPr>
              <a:t>st</a:t>
            </a:r>
            <a:r>
              <a:rPr lang="en-US" sz="1100" b="1" dirty="0">
                <a:latin typeface="Arial" panose="020B0604020202020204" pitchFamily="34" charset="0"/>
                <a:cs typeface="Arial" panose="020B0604020202020204" pitchFamily="34" charset="0"/>
              </a:rPr>
              <a:t> </a:t>
            </a:r>
            <a:endParaRPr lang="en-US" sz="1200" b="1"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E1108915-C6B2-4ECA-B5AA-D3BD329A8090}"/>
              </a:ext>
            </a:extLst>
          </p:cNvPr>
          <p:cNvSpPr txBox="1"/>
          <p:nvPr/>
        </p:nvSpPr>
        <p:spPr>
          <a:xfrm>
            <a:off x="10066641" y="4265649"/>
            <a:ext cx="426786" cy="261610"/>
          </a:xfrm>
          <a:prstGeom prst="rect">
            <a:avLst/>
          </a:prstGeom>
          <a:noFill/>
        </p:spPr>
        <p:txBody>
          <a:bodyPr wrap="square" rtlCol="0">
            <a:spAutoFit/>
          </a:bodyPr>
          <a:lstStyle/>
          <a:p>
            <a:pPr algn="r"/>
            <a:r>
              <a:rPr lang="en-US" sz="1100" b="1" dirty="0">
                <a:latin typeface="Arial" panose="020B0604020202020204" pitchFamily="34" charset="0"/>
                <a:cs typeface="Arial" panose="020B0604020202020204" pitchFamily="34" charset="0"/>
              </a:rPr>
              <a:t>1</a:t>
            </a:r>
            <a:r>
              <a:rPr lang="en-US" sz="1100" b="1" baseline="30000" dirty="0">
                <a:latin typeface="Arial" panose="020B0604020202020204" pitchFamily="34" charset="0"/>
                <a:cs typeface="Arial" panose="020B0604020202020204" pitchFamily="34" charset="0"/>
              </a:rPr>
              <a:t>st</a:t>
            </a:r>
            <a:r>
              <a:rPr lang="en-US" sz="1100" b="1" dirty="0">
                <a:latin typeface="Arial" panose="020B0604020202020204" pitchFamily="34" charset="0"/>
                <a:cs typeface="Arial" panose="020B0604020202020204" pitchFamily="34" charset="0"/>
              </a:rPr>
              <a:t> </a:t>
            </a:r>
            <a:endParaRPr lang="en-US" sz="1200" b="1"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E1108915-C6B2-4ECA-B5AA-D3BD329A8090}"/>
              </a:ext>
            </a:extLst>
          </p:cNvPr>
          <p:cNvSpPr txBox="1"/>
          <p:nvPr/>
        </p:nvSpPr>
        <p:spPr>
          <a:xfrm>
            <a:off x="5005815" y="4268514"/>
            <a:ext cx="426786" cy="261610"/>
          </a:xfrm>
          <a:prstGeom prst="rect">
            <a:avLst/>
          </a:prstGeom>
          <a:noFill/>
        </p:spPr>
        <p:txBody>
          <a:bodyPr wrap="square" rtlCol="0">
            <a:spAutoFit/>
          </a:bodyPr>
          <a:lstStyle/>
          <a:p>
            <a:pPr algn="r"/>
            <a:r>
              <a:rPr lang="en-US" sz="1100" b="1" dirty="0">
                <a:latin typeface="Arial" panose="020B0604020202020204" pitchFamily="34" charset="0"/>
                <a:cs typeface="Arial" panose="020B0604020202020204" pitchFamily="34" charset="0"/>
              </a:rPr>
              <a:t>2</a:t>
            </a:r>
            <a:r>
              <a:rPr lang="en-US" sz="1100" b="1" baseline="30000" dirty="0">
                <a:latin typeface="Arial" panose="020B0604020202020204" pitchFamily="34" charset="0"/>
                <a:cs typeface="Arial" panose="020B0604020202020204" pitchFamily="34" charset="0"/>
              </a:rPr>
              <a:t>nd</a:t>
            </a:r>
            <a:r>
              <a:rPr lang="en-US" sz="1100" b="1" dirty="0">
                <a:latin typeface="Arial" panose="020B0604020202020204" pitchFamily="34" charset="0"/>
                <a:cs typeface="Arial" panose="020B0604020202020204" pitchFamily="34" charset="0"/>
              </a:rPr>
              <a:t> </a:t>
            </a:r>
            <a:endParaRPr lang="en-US" sz="1200" b="1"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E1108915-C6B2-4ECA-B5AA-D3BD329A8090}"/>
              </a:ext>
            </a:extLst>
          </p:cNvPr>
          <p:cNvSpPr txBox="1"/>
          <p:nvPr/>
        </p:nvSpPr>
        <p:spPr>
          <a:xfrm>
            <a:off x="6848989" y="4274267"/>
            <a:ext cx="426786" cy="261610"/>
          </a:xfrm>
          <a:prstGeom prst="rect">
            <a:avLst/>
          </a:prstGeom>
          <a:noFill/>
        </p:spPr>
        <p:txBody>
          <a:bodyPr wrap="square" rtlCol="0">
            <a:spAutoFit/>
          </a:bodyPr>
          <a:lstStyle/>
          <a:p>
            <a:pPr algn="r"/>
            <a:r>
              <a:rPr lang="en-US" sz="1100" b="1" dirty="0">
                <a:latin typeface="Arial" panose="020B0604020202020204" pitchFamily="34" charset="0"/>
                <a:cs typeface="Arial" panose="020B0604020202020204" pitchFamily="34" charset="0"/>
              </a:rPr>
              <a:t>2</a:t>
            </a:r>
            <a:r>
              <a:rPr lang="en-US" sz="1100" b="1" baseline="30000" dirty="0">
                <a:latin typeface="Arial" panose="020B0604020202020204" pitchFamily="34" charset="0"/>
                <a:cs typeface="Arial" panose="020B0604020202020204" pitchFamily="34" charset="0"/>
              </a:rPr>
              <a:t>nd</a:t>
            </a:r>
            <a:r>
              <a:rPr lang="en-US" sz="1100" b="1" dirty="0">
                <a:latin typeface="Arial" panose="020B0604020202020204" pitchFamily="34" charset="0"/>
                <a:cs typeface="Arial" panose="020B0604020202020204" pitchFamily="34" charset="0"/>
              </a:rPr>
              <a:t> </a:t>
            </a:r>
            <a:endParaRPr lang="en-US" sz="1200" b="1"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E1108915-C6B2-4ECA-B5AA-D3BD329A8090}"/>
              </a:ext>
            </a:extLst>
          </p:cNvPr>
          <p:cNvSpPr txBox="1"/>
          <p:nvPr/>
        </p:nvSpPr>
        <p:spPr>
          <a:xfrm>
            <a:off x="8718047" y="4271397"/>
            <a:ext cx="426786" cy="261610"/>
          </a:xfrm>
          <a:prstGeom prst="rect">
            <a:avLst/>
          </a:prstGeom>
          <a:noFill/>
        </p:spPr>
        <p:txBody>
          <a:bodyPr wrap="square" rtlCol="0">
            <a:spAutoFit/>
          </a:bodyPr>
          <a:lstStyle/>
          <a:p>
            <a:pPr algn="r"/>
            <a:r>
              <a:rPr lang="en-US" sz="1100" b="1" dirty="0">
                <a:latin typeface="Arial" panose="020B0604020202020204" pitchFamily="34" charset="0"/>
                <a:cs typeface="Arial" panose="020B0604020202020204" pitchFamily="34" charset="0"/>
              </a:rPr>
              <a:t>2</a:t>
            </a:r>
            <a:r>
              <a:rPr lang="en-US" sz="1100" b="1" baseline="30000" dirty="0">
                <a:latin typeface="Arial" panose="020B0604020202020204" pitchFamily="34" charset="0"/>
                <a:cs typeface="Arial" panose="020B0604020202020204" pitchFamily="34" charset="0"/>
              </a:rPr>
              <a:t>nd</a:t>
            </a:r>
            <a:r>
              <a:rPr lang="en-US" sz="1100" b="1" dirty="0">
                <a:latin typeface="Arial" panose="020B0604020202020204" pitchFamily="34" charset="0"/>
                <a:cs typeface="Arial" panose="020B0604020202020204" pitchFamily="34" charset="0"/>
              </a:rPr>
              <a:t> </a:t>
            </a:r>
            <a:endParaRPr lang="en-US" sz="1200" b="1"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E1108915-C6B2-4ECA-B5AA-D3BD329A8090}"/>
              </a:ext>
            </a:extLst>
          </p:cNvPr>
          <p:cNvSpPr txBox="1"/>
          <p:nvPr/>
        </p:nvSpPr>
        <p:spPr>
          <a:xfrm>
            <a:off x="10509462" y="4268526"/>
            <a:ext cx="426786" cy="261610"/>
          </a:xfrm>
          <a:prstGeom prst="rect">
            <a:avLst/>
          </a:prstGeom>
          <a:noFill/>
        </p:spPr>
        <p:txBody>
          <a:bodyPr wrap="square" rtlCol="0">
            <a:spAutoFit/>
          </a:bodyPr>
          <a:lstStyle/>
          <a:p>
            <a:pPr algn="r"/>
            <a:r>
              <a:rPr lang="en-US" sz="1100" b="1" dirty="0">
                <a:latin typeface="Arial" panose="020B0604020202020204" pitchFamily="34" charset="0"/>
                <a:cs typeface="Arial" panose="020B0604020202020204" pitchFamily="34" charset="0"/>
              </a:rPr>
              <a:t>2</a:t>
            </a:r>
            <a:r>
              <a:rPr lang="en-US" sz="1100" b="1" baseline="30000" dirty="0">
                <a:latin typeface="Arial" panose="020B0604020202020204" pitchFamily="34" charset="0"/>
                <a:cs typeface="Arial" panose="020B0604020202020204" pitchFamily="34" charset="0"/>
              </a:rPr>
              <a:t>nd</a:t>
            </a:r>
            <a:r>
              <a:rPr lang="en-US" sz="1100" b="1" dirty="0">
                <a:latin typeface="Arial" panose="020B0604020202020204" pitchFamily="34" charset="0"/>
                <a:cs typeface="Arial" panose="020B0604020202020204" pitchFamily="34" charset="0"/>
              </a:rPr>
              <a:t> </a:t>
            </a:r>
            <a:endParaRPr lang="en-US" sz="1200" b="1"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E1108915-C6B2-4ECA-B5AA-D3BD329A8090}"/>
              </a:ext>
            </a:extLst>
          </p:cNvPr>
          <p:cNvSpPr txBox="1"/>
          <p:nvPr/>
        </p:nvSpPr>
        <p:spPr>
          <a:xfrm>
            <a:off x="5425630" y="4274268"/>
            <a:ext cx="426786" cy="261610"/>
          </a:xfrm>
          <a:prstGeom prst="rect">
            <a:avLst/>
          </a:prstGeom>
          <a:noFill/>
        </p:spPr>
        <p:txBody>
          <a:bodyPr wrap="square" rtlCol="0">
            <a:spAutoFit/>
          </a:bodyPr>
          <a:lstStyle/>
          <a:p>
            <a:pPr algn="r"/>
            <a:r>
              <a:rPr lang="en-US" sz="1100" b="1" dirty="0">
                <a:latin typeface="Arial" panose="020B0604020202020204" pitchFamily="34" charset="0"/>
                <a:cs typeface="Arial" panose="020B0604020202020204" pitchFamily="34" charset="0"/>
              </a:rPr>
              <a:t>3</a:t>
            </a:r>
            <a:r>
              <a:rPr lang="en-US" sz="1100" b="1" baseline="30000" dirty="0">
                <a:latin typeface="Arial" panose="020B0604020202020204" pitchFamily="34" charset="0"/>
                <a:cs typeface="Arial" panose="020B0604020202020204" pitchFamily="34" charset="0"/>
              </a:rPr>
              <a:t>rd</a:t>
            </a:r>
            <a:r>
              <a:rPr lang="en-US" sz="1100" b="1" dirty="0">
                <a:latin typeface="Arial" panose="020B0604020202020204" pitchFamily="34" charset="0"/>
                <a:cs typeface="Arial" panose="020B0604020202020204" pitchFamily="34" charset="0"/>
              </a:rPr>
              <a:t> </a:t>
            </a:r>
            <a:endParaRPr lang="en-US" sz="1200" b="1"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E1108915-C6B2-4ECA-B5AA-D3BD329A8090}"/>
              </a:ext>
            </a:extLst>
          </p:cNvPr>
          <p:cNvSpPr txBox="1"/>
          <p:nvPr/>
        </p:nvSpPr>
        <p:spPr>
          <a:xfrm>
            <a:off x="9115280" y="4261302"/>
            <a:ext cx="426786" cy="261610"/>
          </a:xfrm>
          <a:prstGeom prst="rect">
            <a:avLst/>
          </a:prstGeom>
          <a:noFill/>
        </p:spPr>
        <p:txBody>
          <a:bodyPr wrap="square" rtlCol="0">
            <a:spAutoFit/>
          </a:bodyPr>
          <a:lstStyle/>
          <a:p>
            <a:pPr algn="r"/>
            <a:r>
              <a:rPr lang="en-US" sz="1100" b="1" dirty="0">
                <a:latin typeface="Arial" panose="020B0604020202020204" pitchFamily="34" charset="0"/>
                <a:cs typeface="Arial" panose="020B0604020202020204" pitchFamily="34" charset="0"/>
              </a:rPr>
              <a:t>3</a:t>
            </a:r>
            <a:r>
              <a:rPr lang="en-US" sz="1100" b="1" baseline="30000" dirty="0">
                <a:latin typeface="Arial" panose="020B0604020202020204" pitchFamily="34" charset="0"/>
                <a:cs typeface="Arial" panose="020B0604020202020204" pitchFamily="34" charset="0"/>
              </a:rPr>
              <a:t>rd</a:t>
            </a:r>
            <a:r>
              <a:rPr lang="en-US" sz="1100" b="1" dirty="0">
                <a:latin typeface="Arial" panose="020B0604020202020204" pitchFamily="34" charset="0"/>
                <a:cs typeface="Arial" panose="020B0604020202020204" pitchFamily="34" charset="0"/>
              </a:rPr>
              <a:t> </a:t>
            </a:r>
            <a:endParaRPr lang="en-US" sz="1200" b="1"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E1108915-C6B2-4ECA-B5AA-D3BD329A8090}"/>
              </a:ext>
            </a:extLst>
          </p:cNvPr>
          <p:cNvSpPr txBox="1"/>
          <p:nvPr/>
        </p:nvSpPr>
        <p:spPr>
          <a:xfrm>
            <a:off x="7246222" y="4260697"/>
            <a:ext cx="426786" cy="261610"/>
          </a:xfrm>
          <a:prstGeom prst="rect">
            <a:avLst/>
          </a:prstGeom>
          <a:noFill/>
        </p:spPr>
        <p:txBody>
          <a:bodyPr wrap="square" rtlCol="0">
            <a:spAutoFit/>
          </a:bodyPr>
          <a:lstStyle/>
          <a:p>
            <a:pPr algn="r"/>
            <a:r>
              <a:rPr lang="en-US" sz="1100" b="1" dirty="0">
                <a:latin typeface="Arial" panose="020B0604020202020204" pitchFamily="34" charset="0"/>
                <a:cs typeface="Arial" panose="020B0604020202020204" pitchFamily="34" charset="0"/>
              </a:rPr>
              <a:t>3</a:t>
            </a:r>
            <a:r>
              <a:rPr lang="en-US" sz="1100" b="1" baseline="30000" dirty="0">
                <a:latin typeface="Arial" panose="020B0604020202020204" pitchFamily="34" charset="0"/>
                <a:cs typeface="Arial" panose="020B0604020202020204" pitchFamily="34" charset="0"/>
              </a:rPr>
              <a:t>rd</a:t>
            </a:r>
            <a:r>
              <a:rPr lang="en-US" sz="1100" b="1" dirty="0">
                <a:latin typeface="Arial" panose="020B0604020202020204" pitchFamily="34" charset="0"/>
                <a:cs typeface="Arial" panose="020B0604020202020204" pitchFamily="34" charset="0"/>
              </a:rPr>
              <a:t> </a:t>
            </a:r>
            <a:endParaRPr lang="en-US" sz="1200" b="1"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E1108915-C6B2-4ECA-B5AA-D3BD329A8090}"/>
              </a:ext>
            </a:extLst>
          </p:cNvPr>
          <p:cNvSpPr txBox="1"/>
          <p:nvPr/>
        </p:nvSpPr>
        <p:spPr>
          <a:xfrm>
            <a:off x="10932985" y="4255545"/>
            <a:ext cx="426786" cy="261610"/>
          </a:xfrm>
          <a:prstGeom prst="rect">
            <a:avLst/>
          </a:prstGeom>
          <a:noFill/>
        </p:spPr>
        <p:txBody>
          <a:bodyPr wrap="square" rtlCol="0">
            <a:spAutoFit/>
          </a:bodyPr>
          <a:lstStyle/>
          <a:p>
            <a:pPr algn="r"/>
            <a:r>
              <a:rPr lang="en-US" sz="1100" b="1" dirty="0">
                <a:latin typeface="Arial" panose="020B0604020202020204" pitchFamily="34" charset="0"/>
                <a:cs typeface="Arial" panose="020B0604020202020204" pitchFamily="34" charset="0"/>
              </a:rPr>
              <a:t>3</a:t>
            </a:r>
            <a:r>
              <a:rPr lang="en-US" sz="1100" b="1" baseline="30000" dirty="0">
                <a:latin typeface="Arial" panose="020B0604020202020204" pitchFamily="34" charset="0"/>
                <a:cs typeface="Arial" panose="020B0604020202020204" pitchFamily="34" charset="0"/>
              </a:rPr>
              <a:t>rd</a:t>
            </a:r>
            <a:r>
              <a:rPr lang="en-US" sz="1100" b="1" dirty="0">
                <a:latin typeface="Arial" panose="020B0604020202020204" pitchFamily="34" charset="0"/>
                <a:cs typeface="Arial" panose="020B0604020202020204" pitchFamily="34" charset="0"/>
              </a:rPr>
              <a:t> </a:t>
            </a:r>
            <a:endParaRPr lang="en-US" sz="1200" b="1"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E1108915-C6B2-4ECA-B5AA-D3BD329A8090}"/>
              </a:ext>
            </a:extLst>
          </p:cNvPr>
          <p:cNvSpPr txBox="1"/>
          <p:nvPr/>
        </p:nvSpPr>
        <p:spPr>
          <a:xfrm>
            <a:off x="5697709" y="4255545"/>
            <a:ext cx="884182" cy="261610"/>
          </a:xfrm>
          <a:prstGeom prst="rect">
            <a:avLst/>
          </a:prstGeom>
          <a:noFill/>
        </p:spPr>
        <p:txBody>
          <a:bodyPr wrap="square" rtlCol="0">
            <a:spAutoFit/>
          </a:bodyPr>
          <a:lstStyle/>
          <a:p>
            <a:pPr algn="r"/>
            <a:r>
              <a:rPr lang="en-US" sz="1100" b="1" dirty="0">
                <a:latin typeface="Arial" panose="020B0604020202020204" pitchFamily="34" charset="0"/>
                <a:cs typeface="Arial" panose="020B0604020202020204" pitchFamily="34" charset="0"/>
              </a:rPr>
              <a:t>Quartile</a:t>
            </a:r>
            <a:endParaRPr lang="en-US" sz="1200" b="1"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E1108915-C6B2-4ECA-B5AA-D3BD329A8090}"/>
              </a:ext>
            </a:extLst>
          </p:cNvPr>
          <p:cNvSpPr txBox="1"/>
          <p:nvPr/>
        </p:nvSpPr>
        <p:spPr>
          <a:xfrm>
            <a:off x="7514498" y="4278735"/>
            <a:ext cx="884182" cy="261610"/>
          </a:xfrm>
          <a:prstGeom prst="rect">
            <a:avLst/>
          </a:prstGeom>
          <a:noFill/>
        </p:spPr>
        <p:txBody>
          <a:bodyPr wrap="square" rtlCol="0">
            <a:spAutoFit/>
          </a:bodyPr>
          <a:lstStyle/>
          <a:p>
            <a:pPr algn="r"/>
            <a:r>
              <a:rPr lang="en-US" sz="1100" b="1" dirty="0">
                <a:latin typeface="Arial" panose="020B0604020202020204" pitchFamily="34" charset="0"/>
                <a:cs typeface="Arial" panose="020B0604020202020204" pitchFamily="34" charset="0"/>
              </a:rPr>
              <a:t>Quartile</a:t>
            </a:r>
            <a:endParaRPr lang="en-US" sz="1200" b="1"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E1108915-C6B2-4ECA-B5AA-D3BD329A8090}"/>
              </a:ext>
            </a:extLst>
          </p:cNvPr>
          <p:cNvSpPr txBox="1"/>
          <p:nvPr/>
        </p:nvSpPr>
        <p:spPr>
          <a:xfrm>
            <a:off x="9357231" y="4251207"/>
            <a:ext cx="884182" cy="261610"/>
          </a:xfrm>
          <a:prstGeom prst="rect">
            <a:avLst/>
          </a:prstGeom>
          <a:noFill/>
        </p:spPr>
        <p:txBody>
          <a:bodyPr wrap="square" rtlCol="0">
            <a:spAutoFit/>
          </a:bodyPr>
          <a:lstStyle/>
          <a:p>
            <a:pPr algn="r"/>
            <a:r>
              <a:rPr lang="en-US" sz="1100" b="1" dirty="0">
                <a:latin typeface="Arial" panose="020B0604020202020204" pitchFamily="34" charset="0"/>
                <a:cs typeface="Arial" panose="020B0604020202020204" pitchFamily="34" charset="0"/>
              </a:rPr>
              <a:t>Quartile</a:t>
            </a:r>
            <a:endParaRPr lang="en-US" sz="1200" b="1" dirty="0">
              <a:latin typeface="Arial" panose="020B0604020202020204" pitchFamily="34" charset="0"/>
              <a:cs typeface="Arial" panose="020B0604020202020204" pitchFamily="34" charset="0"/>
            </a:endParaRPr>
          </a:p>
        </p:txBody>
      </p:sp>
      <p:sp>
        <p:nvSpPr>
          <p:cNvPr id="17" name="Slide Number Placeholder 16"/>
          <p:cNvSpPr>
            <a:spLocks noGrp="1"/>
          </p:cNvSpPr>
          <p:nvPr>
            <p:ph type="sldNum" sz="quarter" idx="12"/>
          </p:nvPr>
        </p:nvSpPr>
        <p:spPr/>
        <p:txBody>
          <a:bodyPr/>
          <a:lstStyle/>
          <a:p>
            <a:fld id="{961E0DA8-AC27-403E-90E8-404BCA9BAC80}" type="slidenum">
              <a:rPr lang="en-US" smtClean="0"/>
              <a:pPr/>
              <a:t>4</a:t>
            </a:fld>
            <a:endParaRPr lang="en-US"/>
          </a:p>
        </p:txBody>
      </p:sp>
    </p:spTree>
    <p:extLst>
      <p:ext uri="{BB962C8B-B14F-4D97-AF65-F5344CB8AC3E}">
        <p14:creationId xmlns:p14="http://schemas.microsoft.com/office/powerpoint/2010/main" val="2696131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4">
            <a:extLst>
              <a:ext uri="{FF2B5EF4-FFF2-40B4-BE49-F238E27FC236}">
                <a16:creationId xmlns:a16="http://schemas.microsoft.com/office/drawing/2014/main" id="{5E028058-594D-42AC-9107-A65E89C59E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9571" y="256626"/>
            <a:ext cx="3617210" cy="655688"/>
          </a:xfrm>
          <a:prstGeom prst="rect">
            <a:avLst/>
          </a:prstGeom>
        </p:spPr>
      </p:pic>
      <p:pic>
        <p:nvPicPr>
          <p:cNvPr id="5" name="Shape 88">
            <a:extLst>
              <a:ext uri="{FF2B5EF4-FFF2-40B4-BE49-F238E27FC236}">
                <a16:creationId xmlns:a16="http://schemas.microsoft.com/office/drawing/2014/main" id="{5E032E47-4A6E-4A7A-A00C-DCAB9C7E00D3}"/>
              </a:ext>
            </a:extLst>
          </p:cNvPr>
          <p:cNvPicPr preferRelativeResize="0"/>
          <p:nvPr/>
        </p:nvPicPr>
        <p:blipFill>
          <a:blip r:embed="rId4">
            <a:alphaModFix/>
          </a:blip>
          <a:stretch>
            <a:fillRect/>
          </a:stretch>
        </p:blipFill>
        <p:spPr>
          <a:xfrm>
            <a:off x="152400" y="917307"/>
            <a:ext cx="11658599" cy="289419"/>
          </a:xfrm>
          <a:prstGeom prst="rect">
            <a:avLst/>
          </a:prstGeom>
          <a:noFill/>
          <a:ln>
            <a:noFill/>
          </a:ln>
        </p:spPr>
      </p:pic>
      <p:sp>
        <p:nvSpPr>
          <p:cNvPr id="2" name="Rectangle 1"/>
          <p:cNvSpPr/>
          <p:nvPr/>
        </p:nvSpPr>
        <p:spPr>
          <a:xfrm>
            <a:off x="4569058" y="256626"/>
            <a:ext cx="6255090" cy="646331"/>
          </a:xfrm>
          <a:prstGeom prst="rect">
            <a:avLst/>
          </a:prstGeom>
        </p:spPr>
        <p:txBody>
          <a:bodyPr wrap="square">
            <a:spAutoFit/>
          </a:bodyPr>
          <a:lstStyle/>
          <a:p>
            <a:pPr fontAlgn="base"/>
            <a:r>
              <a:rPr lang="en-US">
                <a:solidFill>
                  <a:srgbClr val="235F91"/>
                </a:solidFill>
                <a:latin typeface="Roboto"/>
              </a:rPr>
              <a:t>Division For Public Institutions And Digital Government</a:t>
            </a:r>
            <a:endParaRPr lang="en-US">
              <a:solidFill>
                <a:srgbClr val="235F91"/>
              </a:solidFill>
              <a:latin typeface="inherit"/>
            </a:endParaRPr>
          </a:p>
          <a:p>
            <a:pPr fontAlgn="base"/>
            <a:r>
              <a:rPr lang="en-US">
                <a:solidFill>
                  <a:srgbClr val="444444"/>
                </a:solidFill>
                <a:latin typeface="inherit"/>
              </a:rPr>
              <a:t> </a:t>
            </a:r>
            <a:endParaRPr lang="en-US" b="0" i="0">
              <a:solidFill>
                <a:srgbClr val="444444"/>
              </a:solidFill>
              <a:effectLst/>
              <a:latin typeface="inherit"/>
            </a:endParaRPr>
          </a:p>
        </p:txBody>
      </p:sp>
      <p:sp>
        <p:nvSpPr>
          <p:cNvPr id="10" name="Title 1">
            <a:extLst>
              <a:ext uri="{FF2B5EF4-FFF2-40B4-BE49-F238E27FC236}">
                <a16:creationId xmlns:a16="http://schemas.microsoft.com/office/drawing/2014/main" id="{99CBEC04-3318-4AC5-A851-C2B8618A85E5}"/>
              </a:ext>
            </a:extLst>
          </p:cNvPr>
          <p:cNvSpPr txBox="1">
            <a:spLocks/>
          </p:cNvSpPr>
          <p:nvPr/>
        </p:nvSpPr>
        <p:spPr>
          <a:xfrm>
            <a:off x="248815" y="3048756"/>
            <a:ext cx="11943185" cy="194678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accent1">
                    <a:lumMod val="75000"/>
                  </a:schemeClr>
                </a:solidFill>
              </a:rPr>
              <a:t>EGDI Performance in 2020</a:t>
            </a:r>
          </a:p>
          <a:p>
            <a:r>
              <a:rPr lang="en-US" sz="4000" b="1" dirty="0">
                <a:solidFill>
                  <a:schemeClr val="accent1">
                    <a:lumMod val="75000"/>
                  </a:schemeClr>
                </a:solidFill>
              </a:rPr>
              <a:t>Global and Regional</a:t>
            </a:r>
          </a:p>
          <a:p>
            <a:endParaRPr lang="en-US" sz="4000" b="1" dirty="0">
              <a:solidFill>
                <a:schemeClr val="accent1">
                  <a:lumMod val="75000"/>
                </a:schemeClr>
              </a:solidFill>
            </a:endParaRPr>
          </a:p>
          <a:p>
            <a:endParaRPr lang="en-US" sz="4000" b="1" dirty="0">
              <a:solidFill>
                <a:schemeClr val="accent1">
                  <a:lumMod val="75000"/>
                </a:schemeClr>
              </a:solidFill>
            </a:endParaRPr>
          </a:p>
        </p:txBody>
      </p:sp>
    </p:spTree>
    <p:extLst>
      <p:ext uri="{BB962C8B-B14F-4D97-AF65-F5344CB8AC3E}">
        <p14:creationId xmlns:p14="http://schemas.microsoft.com/office/powerpoint/2010/main" val="2288006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9E89C5-D976-4DC5-9F51-6D0447D49C6D}"/>
              </a:ext>
            </a:extLst>
          </p:cNvPr>
          <p:cNvSpPr>
            <a:spLocks noGrp="1"/>
          </p:cNvSpPr>
          <p:nvPr>
            <p:ph type="title" idx="4294967295"/>
          </p:nvPr>
        </p:nvSpPr>
        <p:spPr>
          <a:xfrm>
            <a:off x="1606408" y="204705"/>
            <a:ext cx="8948472" cy="688708"/>
          </a:xfrm>
        </p:spPr>
        <p:txBody>
          <a:bodyPr>
            <a:normAutofit/>
          </a:bodyPr>
          <a:lstStyle/>
          <a:p>
            <a:pPr algn="r"/>
            <a:r>
              <a:rPr lang="en-US" sz="2400" b="1" dirty="0">
                <a:solidFill>
                  <a:srgbClr val="235F91"/>
                </a:solidFill>
                <a:latin typeface="Calibri" panose="020F0502020204030204" pitchFamily="34" charset="0"/>
                <a:cs typeface="Calibri" panose="020F0502020204030204" pitchFamily="34" charset="0"/>
              </a:rPr>
              <a:t>2020: E-Government Development at a Glance</a:t>
            </a:r>
          </a:p>
        </p:txBody>
      </p:sp>
      <p:sp>
        <p:nvSpPr>
          <p:cNvPr id="6" name="Slide Number Placeholder 3">
            <a:extLst>
              <a:ext uri="{FF2B5EF4-FFF2-40B4-BE49-F238E27FC236}">
                <a16:creationId xmlns:a16="http://schemas.microsoft.com/office/drawing/2014/main" id="{4C74F44B-6D06-4238-9924-8AE7A01C6826}"/>
              </a:ext>
            </a:extLst>
          </p:cNvPr>
          <p:cNvSpPr txBox="1">
            <a:spLocks/>
          </p:cNvSpPr>
          <p:nvPr/>
        </p:nvSpPr>
        <p:spPr bwMode="auto">
          <a:xfrm>
            <a:off x="9906000" y="6482896"/>
            <a:ext cx="2133600" cy="307975"/>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00" b="0" kern="1200">
                <a:solidFill>
                  <a:srgbClr val="5F5F5F"/>
                </a:solidFill>
                <a:latin typeface="+mn-lt"/>
                <a:ea typeface="MS PGothic"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9F047-CE8F-4163-AE4B-DE3AFA58E744}" type="slidenum">
              <a:rPr lang="en-US" sz="1800">
                <a:solidFill>
                  <a:schemeClr val="bg1"/>
                </a:solidFill>
                <a:latin typeface="Century Gothic"/>
              </a:rPr>
              <a:pPr/>
              <a:t>6</a:t>
            </a:fld>
            <a:endParaRPr lang="en-US" sz="1800" dirty="0">
              <a:solidFill>
                <a:schemeClr val="bg1"/>
              </a:solidFill>
              <a:latin typeface="Century Gothic"/>
            </a:endParaRPr>
          </a:p>
        </p:txBody>
      </p:sp>
      <p:pic>
        <p:nvPicPr>
          <p:cNvPr id="5" name="Shape 88">
            <a:extLst>
              <a:ext uri="{FF2B5EF4-FFF2-40B4-BE49-F238E27FC236}">
                <a16:creationId xmlns:a16="http://schemas.microsoft.com/office/drawing/2014/main" id="{5E032E47-4A6E-4A7A-A00C-DCAB9C7E00D3}"/>
              </a:ext>
            </a:extLst>
          </p:cNvPr>
          <p:cNvPicPr preferRelativeResize="0"/>
          <p:nvPr/>
        </p:nvPicPr>
        <p:blipFill>
          <a:blip r:embed="rId3">
            <a:alphaModFix/>
          </a:blip>
          <a:stretch>
            <a:fillRect/>
          </a:stretch>
        </p:blipFill>
        <p:spPr>
          <a:xfrm>
            <a:off x="152400" y="917307"/>
            <a:ext cx="11658599" cy="289419"/>
          </a:xfrm>
          <a:prstGeom prst="rect">
            <a:avLst/>
          </a:prstGeom>
          <a:noFill/>
          <a:ln>
            <a:noFill/>
          </a:ln>
        </p:spPr>
      </p:pic>
      <p:pic>
        <p:nvPicPr>
          <p:cNvPr id="8" name="Picture 7">
            <a:extLst>
              <a:ext uri="{FF2B5EF4-FFF2-40B4-BE49-F238E27FC236}">
                <a16:creationId xmlns:a16="http://schemas.microsoft.com/office/drawing/2014/main" id="{9F0CBE05-B931-49DC-ACC0-93442276C12E}"/>
              </a:ext>
            </a:extLst>
          </p:cNvPr>
          <p:cNvPicPr>
            <a:picLocks noChangeAspect="1"/>
          </p:cNvPicPr>
          <p:nvPr/>
        </p:nvPicPr>
        <p:blipFill rotWithShape="1">
          <a:blip r:embed="rId4"/>
          <a:srcRect b="2041"/>
          <a:stretch/>
        </p:blipFill>
        <p:spPr>
          <a:xfrm>
            <a:off x="2921731" y="1223432"/>
            <a:ext cx="9494806" cy="4816986"/>
          </a:xfrm>
          <a:prstGeom prst="rect">
            <a:avLst/>
          </a:prstGeom>
        </p:spPr>
      </p:pic>
      <p:pic>
        <p:nvPicPr>
          <p:cNvPr id="2" name="Picture 1"/>
          <p:cNvPicPr>
            <a:picLocks noChangeAspect="1"/>
          </p:cNvPicPr>
          <p:nvPr/>
        </p:nvPicPr>
        <p:blipFill>
          <a:blip r:embed="rId5"/>
          <a:stretch>
            <a:fillRect/>
          </a:stretch>
        </p:blipFill>
        <p:spPr>
          <a:xfrm>
            <a:off x="6348502" y="4990026"/>
            <a:ext cx="1225490" cy="1492870"/>
          </a:xfrm>
          <a:prstGeom prst="rect">
            <a:avLst/>
          </a:prstGeom>
        </p:spPr>
      </p:pic>
      <p:sp>
        <p:nvSpPr>
          <p:cNvPr id="9" name="Rectangle 8"/>
          <p:cNvSpPr/>
          <p:nvPr/>
        </p:nvSpPr>
        <p:spPr>
          <a:xfrm>
            <a:off x="2597810" y="4735902"/>
            <a:ext cx="2535268" cy="16774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B48EFDF-FA42-4731-8A41-E7C8B338901F}"/>
              </a:ext>
            </a:extLst>
          </p:cNvPr>
          <p:cNvSpPr/>
          <p:nvPr/>
        </p:nvSpPr>
        <p:spPr>
          <a:xfrm>
            <a:off x="346047" y="1986319"/>
            <a:ext cx="3519397" cy="3803075"/>
          </a:xfrm>
          <a:prstGeom prst="rect">
            <a:avLst/>
          </a:prstGeom>
          <a:solidFill>
            <a:schemeClr val="bg1">
              <a:lumMod val="9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2800" b="1" dirty="0">
                <a:solidFill>
                  <a:schemeClr val="accent1">
                    <a:lumMod val="75000"/>
                  </a:schemeClr>
                </a:solidFill>
              </a:rPr>
              <a:t>2020 Key Findings</a:t>
            </a:r>
          </a:p>
          <a:p>
            <a:endParaRPr lang="en-GB" sz="900" b="1" dirty="0">
              <a:solidFill>
                <a:schemeClr val="accent1">
                  <a:lumMod val="75000"/>
                </a:schemeClr>
              </a:solidFill>
            </a:endParaRPr>
          </a:p>
          <a:p>
            <a:endParaRPr lang="en-GB" sz="900" dirty="0">
              <a:solidFill>
                <a:schemeClr val="accent1">
                  <a:lumMod val="75000"/>
                </a:schemeClr>
              </a:solidFill>
            </a:endParaRPr>
          </a:p>
          <a:p>
            <a:pPr marL="285750" indent="-285750">
              <a:buFont typeface="Wingdings" panose="05000000000000000000" pitchFamily="2" charset="2"/>
              <a:buChar char="ü"/>
            </a:pPr>
            <a:r>
              <a:rPr lang="en-GB" dirty="0">
                <a:solidFill>
                  <a:schemeClr val="accent1">
                    <a:lumMod val="75000"/>
                  </a:schemeClr>
                </a:solidFill>
              </a:rPr>
              <a:t>Global trends in e-government development improved</a:t>
            </a:r>
          </a:p>
          <a:p>
            <a:pPr marL="285750" indent="-285750">
              <a:buFont typeface="Wingdings" panose="05000000000000000000" pitchFamily="2" charset="2"/>
              <a:buChar char="ü"/>
            </a:pPr>
            <a:r>
              <a:rPr lang="en-US" b="1" dirty="0">
                <a:solidFill>
                  <a:schemeClr val="accent1">
                    <a:lumMod val="75000"/>
                  </a:schemeClr>
                </a:solidFill>
              </a:rPr>
              <a:t>126</a:t>
            </a:r>
            <a:r>
              <a:rPr lang="en-US" dirty="0">
                <a:solidFill>
                  <a:schemeClr val="accent1">
                    <a:lumMod val="75000"/>
                  </a:schemeClr>
                </a:solidFill>
              </a:rPr>
              <a:t> UN Member States have </a:t>
            </a:r>
            <a:r>
              <a:rPr lang="en-US" b="1" dirty="0">
                <a:solidFill>
                  <a:schemeClr val="accent1">
                    <a:lumMod val="75000"/>
                  </a:schemeClr>
                </a:solidFill>
              </a:rPr>
              <a:t>High and Very-High EGDI </a:t>
            </a:r>
            <a:r>
              <a:rPr lang="en-US" dirty="0">
                <a:solidFill>
                  <a:schemeClr val="accent1">
                    <a:lumMod val="75000"/>
                  </a:schemeClr>
                </a:solidFill>
              </a:rPr>
              <a:t>levels</a:t>
            </a:r>
            <a:endParaRPr lang="en-GB" dirty="0">
              <a:solidFill>
                <a:schemeClr val="accent1">
                  <a:lumMod val="75000"/>
                </a:schemeClr>
              </a:solidFill>
            </a:endParaRPr>
          </a:p>
          <a:p>
            <a:pPr marL="285750" indent="-285750">
              <a:buFont typeface="Wingdings" panose="05000000000000000000" pitchFamily="2" charset="2"/>
              <a:buChar char="ü"/>
            </a:pPr>
            <a:r>
              <a:rPr lang="en-GB" b="1" dirty="0">
                <a:solidFill>
                  <a:schemeClr val="accent1">
                    <a:lumMod val="75000"/>
                  </a:schemeClr>
                </a:solidFill>
              </a:rPr>
              <a:t>57 </a:t>
            </a:r>
            <a:r>
              <a:rPr lang="en-GB" dirty="0">
                <a:solidFill>
                  <a:schemeClr val="accent1">
                    <a:lumMod val="75000"/>
                  </a:schemeClr>
                </a:solidFill>
              </a:rPr>
              <a:t>countries have “</a:t>
            </a:r>
            <a:r>
              <a:rPr lang="en-GB" b="1" dirty="0">
                <a:solidFill>
                  <a:schemeClr val="accent1">
                    <a:lumMod val="75000"/>
                  </a:schemeClr>
                </a:solidFill>
              </a:rPr>
              <a:t>Very-High EGDI” </a:t>
            </a:r>
            <a:r>
              <a:rPr lang="en-GB" dirty="0">
                <a:solidFill>
                  <a:schemeClr val="accent1">
                    <a:lumMod val="75000"/>
                  </a:schemeClr>
                </a:solidFill>
              </a:rPr>
              <a:t>compared to 40 countries in 2018</a:t>
            </a:r>
          </a:p>
          <a:p>
            <a:pPr marL="285750" indent="-285750">
              <a:buFont typeface="Wingdings" panose="05000000000000000000" pitchFamily="2" charset="2"/>
              <a:buChar char="ü"/>
            </a:pPr>
            <a:r>
              <a:rPr lang="en-GB" dirty="0">
                <a:solidFill>
                  <a:schemeClr val="accent1">
                    <a:lumMod val="75000"/>
                  </a:schemeClr>
                </a:solidFill>
              </a:rPr>
              <a:t>Only </a:t>
            </a:r>
            <a:r>
              <a:rPr lang="en-GB" b="1" dirty="0">
                <a:solidFill>
                  <a:schemeClr val="accent1">
                    <a:lumMod val="75000"/>
                  </a:schemeClr>
                </a:solidFill>
              </a:rPr>
              <a:t>8 </a:t>
            </a:r>
            <a:r>
              <a:rPr lang="en-GB" dirty="0">
                <a:solidFill>
                  <a:schemeClr val="accent1">
                    <a:lumMod val="75000"/>
                  </a:schemeClr>
                </a:solidFill>
              </a:rPr>
              <a:t>countries have “</a:t>
            </a:r>
            <a:r>
              <a:rPr lang="en-GB" b="1" dirty="0">
                <a:solidFill>
                  <a:schemeClr val="accent1">
                    <a:lumMod val="75000"/>
                  </a:schemeClr>
                </a:solidFill>
              </a:rPr>
              <a:t>Low-EGDI</a:t>
            </a:r>
            <a:r>
              <a:rPr lang="en-GB" dirty="0">
                <a:solidFill>
                  <a:schemeClr val="accent1">
                    <a:lumMod val="75000"/>
                  </a:schemeClr>
                </a:solidFill>
              </a:rPr>
              <a:t>” compared to 16 countries in 2018 (7 of them from Africa)</a:t>
            </a:r>
          </a:p>
          <a:p>
            <a:pPr marL="285750" indent="-285750">
              <a:buFont typeface="Wingdings" panose="05000000000000000000" pitchFamily="2" charset="2"/>
              <a:buChar char="ü"/>
            </a:pPr>
            <a:endParaRPr lang="en-GB" dirty="0">
              <a:solidFill>
                <a:schemeClr val="accent1">
                  <a:lumMod val="75000"/>
                </a:schemeClr>
              </a:solidFill>
            </a:endParaRPr>
          </a:p>
          <a:p>
            <a:pPr marL="285750" indent="-285750">
              <a:buFont typeface="Wingdings" panose="05000000000000000000" pitchFamily="2" charset="2"/>
              <a:buChar char="ü"/>
            </a:pPr>
            <a:endParaRPr lang="en-GB" dirty="0">
              <a:solidFill>
                <a:schemeClr val="accent1">
                  <a:lumMod val="75000"/>
                </a:schemeClr>
              </a:solidFill>
            </a:endParaRPr>
          </a:p>
          <a:p>
            <a:pPr marL="285750" indent="-285750">
              <a:buFont typeface="Wingdings" panose="05000000000000000000" pitchFamily="2" charset="2"/>
              <a:buChar char="ü"/>
            </a:pPr>
            <a:endParaRPr lang="en-GB" dirty="0">
              <a:solidFill>
                <a:schemeClr val="accent1">
                  <a:lumMod val="75000"/>
                </a:schemeClr>
              </a:solidFill>
            </a:endParaRPr>
          </a:p>
        </p:txBody>
      </p:sp>
      <p:pic>
        <p:nvPicPr>
          <p:cNvPr id="10" name="Graphic 4">
            <a:extLst>
              <a:ext uri="{FF2B5EF4-FFF2-40B4-BE49-F238E27FC236}">
                <a16:creationId xmlns:a16="http://schemas.microsoft.com/office/drawing/2014/main" id="{5E028058-594D-42AC-9107-A65E89C59E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5912" y="336164"/>
            <a:ext cx="2370788" cy="429751"/>
          </a:xfrm>
          <a:prstGeom prst="rect">
            <a:avLst/>
          </a:prstGeom>
        </p:spPr>
      </p:pic>
      <p:sp>
        <p:nvSpPr>
          <p:cNvPr id="11" name="Rectangle 10"/>
          <p:cNvSpPr/>
          <p:nvPr/>
        </p:nvSpPr>
        <p:spPr>
          <a:xfrm>
            <a:off x="10419272" y="5504571"/>
            <a:ext cx="1869056" cy="1216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Immagine 12" descr="Immagine che contiene stanza, cibo&#10;&#10;Descrizione generata automaticamente">
            <a:extLst>
              <a:ext uri="{FF2B5EF4-FFF2-40B4-BE49-F238E27FC236}">
                <a16:creationId xmlns:a16="http://schemas.microsoft.com/office/drawing/2014/main" id="{C6A44451-A567-406D-BC47-0D5238E47E86}"/>
              </a:ext>
            </a:extLst>
          </p:cNvPr>
          <p:cNvPicPr>
            <a:picLocks noChangeAspect="1"/>
          </p:cNvPicPr>
          <p:nvPr/>
        </p:nvPicPr>
        <p:blipFill>
          <a:blip r:embed="rId8"/>
          <a:stretch>
            <a:fillRect/>
          </a:stretch>
        </p:blipFill>
        <p:spPr>
          <a:xfrm>
            <a:off x="2604785" y="281277"/>
            <a:ext cx="1234193" cy="543093"/>
          </a:xfrm>
          <a:prstGeom prst="rect">
            <a:avLst/>
          </a:prstGeom>
        </p:spPr>
      </p:pic>
      <p:sp>
        <p:nvSpPr>
          <p:cNvPr id="16" name="Slide Number Placeholder 15"/>
          <p:cNvSpPr>
            <a:spLocks noGrp="1"/>
          </p:cNvSpPr>
          <p:nvPr>
            <p:ph type="sldNum" sz="quarter" idx="12"/>
          </p:nvPr>
        </p:nvSpPr>
        <p:spPr/>
        <p:txBody>
          <a:bodyPr/>
          <a:lstStyle/>
          <a:p>
            <a:fld id="{961E0DA8-AC27-403E-90E8-404BCA9BAC80}" type="slidenum">
              <a:rPr lang="en-US" smtClean="0"/>
              <a:pPr/>
              <a:t>6</a:t>
            </a:fld>
            <a:endParaRPr lang="en-US"/>
          </a:p>
        </p:txBody>
      </p:sp>
      <p:sp>
        <p:nvSpPr>
          <p:cNvPr id="7" name="Rectangle 6"/>
          <p:cNvSpPr/>
          <p:nvPr/>
        </p:nvSpPr>
        <p:spPr>
          <a:xfrm>
            <a:off x="6205490" y="4735902"/>
            <a:ext cx="4085573" cy="963562"/>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203010" y="5747080"/>
            <a:ext cx="4085572" cy="99322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9"/>
          <a:stretch>
            <a:fillRect/>
          </a:stretch>
        </p:blipFill>
        <p:spPr>
          <a:xfrm>
            <a:off x="8448342" y="4802253"/>
            <a:ext cx="819435" cy="833935"/>
          </a:xfrm>
          <a:prstGeom prst="rect">
            <a:avLst/>
          </a:prstGeom>
          <a:ln w="28575" cmpd="sng">
            <a:solidFill>
              <a:schemeClr val="accent1"/>
            </a:solidFill>
          </a:ln>
        </p:spPr>
      </p:pic>
      <p:pic>
        <p:nvPicPr>
          <p:cNvPr id="19" name="Picture 18"/>
          <p:cNvPicPr>
            <a:picLocks noChangeAspect="1"/>
          </p:cNvPicPr>
          <p:nvPr/>
        </p:nvPicPr>
        <p:blipFill>
          <a:blip r:embed="rId10"/>
          <a:stretch>
            <a:fillRect/>
          </a:stretch>
        </p:blipFill>
        <p:spPr>
          <a:xfrm>
            <a:off x="8448343" y="5815012"/>
            <a:ext cx="842098" cy="798860"/>
          </a:xfrm>
          <a:prstGeom prst="rect">
            <a:avLst/>
          </a:prstGeom>
          <a:ln w="28575" cmpd="sng">
            <a:solidFill>
              <a:schemeClr val="accent1"/>
            </a:solidFill>
          </a:ln>
        </p:spPr>
      </p:pic>
      <p:pic>
        <p:nvPicPr>
          <p:cNvPr id="20" name="Picture 19"/>
          <p:cNvPicPr>
            <a:picLocks noChangeAspect="1"/>
          </p:cNvPicPr>
          <p:nvPr/>
        </p:nvPicPr>
        <p:blipFill>
          <a:blip r:embed="rId11"/>
          <a:stretch>
            <a:fillRect/>
          </a:stretch>
        </p:blipFill>
        <p:spPr>
          <a:xfrm>
            <a:off x="9390190" y="5815013"/>
            <a:ext cx="854002" cy="798859"/>
          </a:xfrm>
          <a:prstGeom prst="rect">
            <a:avLst/>
          </a:prstGeom>
          <a:ln w="28575" cmpd="sng">
            <a:solidFill>
              <a:schemeClr val="accent1"/>
            </a:solidFill>
          </a:ln>
        </p:spPr>
      </p:pic>
      <p:pic>
        <p:nvPicPr>
          <p:cNvPr id="22" name="Picture 21"/>
          <p:cNvPicPr>
            <a:picLocks noChangeAspect="1"/>
          </p:cNvPicPr>
          <p:nvPr/>
        </p:nvPicPr>
        <p:blipFill>
          <a:blip r:embed="rId9"/>
          <a:stretch>
            <a:fillRect/>
          </a:stretch>
        </p:blipFill>
        <p:spPr>
          <a:xfrm>
            <a:off x="9369702" y="4811679"/>
            <a:ext cx="819435" cy="833935"/>
          </a:xfrm>
          <a:prstGeom prst="rect">
            <a:avLst/>
          </a:prstGeom>
          <a:ln w="28575" cmpd="sng">
            <a:solidFill>
              <a:schemeClr val="accent1"/>
            </a:solidFill>
          </a:ln>
        </p:spPr>
      </p:pic>
    </p:spTree>
    <p:extLst>
      <p:ext uri="{BB962C8B-B14F-4D97-AF65-F5344CB8AC3E}">
        <p14:creationId xmlns:p14="http://schemas.microsoft.com/office/powerpoint/2010/main" val="2141809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9E89C5-D976-4DC5-9F51-6D0447D49C6D}"/>
              </a:ext>
            </a:extLst>
          </p:cNvPr>
          <p:cNvSpPr>
            <a:spLocks noGrp="1"/>
          </p:cNvSpPr>
          <p:nvPr>
            <p:ph type="title" idx="4294967295"/>
          </p:nvPr>
        </p:nvSpPr>
        <p:spPr>
          <a:xfrm>
            <a:off x="1413396" y="92149"/>
            <a:ext cx="8868693" cy="845394"/>
          </a:xfrm>
        </p:spPr>
        <p:txBody>
          <a:bodyPr>
            <a:noAutofit/>
          </a:bodyPr>
          <a:lstStyle/>
          <a:p>
            <a:pPr algn="r"/>
            <a:r>
              <a:rPr lang="en-GB" sz="2800" b="1" dirty="0">
                <a:solidFill>
                  <a:srgbClr val="235F91"/>
                </a:solidFill>
                <a:latin typeface="+mn-lt"/>
              </a:rPr>
              <a:t>Global and Regional Distribution</a:t>
            </a:r>
            <a:endParaRPr lang="en-US" sz="2800" b="1" dirty="0">
              <a:solidFill>
                <a:srgbClr val="235F91"/>
              </a:solidFill>
              <a:latin typeface="+mn-lt"/>
            </a:endParaRPr>
          </a:p>
        </p:txBody>
      </p:sp>
      <p:pic>
        <p:nvPicPr>
          <p:cNvPr id="5" name="Shape 88">
            <a:extLst>
              <a:ext uri="{FF2B5EF4-FFF2-40B4-BE49-F238E27FC236}">
                <a16:creationId xmlns:a16="http://schemas.microsoft.com/office/drawing/2014/main" id="{5E032E47-4A6E-4A7A-A00C-DCAB9C7E00D3}"/>
              </a:ext>
            </a:extLst>
          </p:cNvPr>
          <p:cNvPicPr preferRelativeResize="0"/>
          <p:nvPr/>
        </p:nvPicPr>
        <p:blipFill>
          <a:blip r:embed="rId3">
            <a:alphaModFix/>
          </a:blip>
          <a:stretch>
            <a:fillRect/>
          </a:stretch>
        </p:blipFill>
        <p:spPr>
          <a:xfrm>
            <a:off x="304800" y="917307"/>
            <a:ext cx="11506199" cy="289419"/>
          </a:xfrm>
          <a:prstGeom prst="rect">
            <a:avLst/>
          </a:prstGeom>
          <a:noFill/>
          <a:ln>
            <a:noFill/>
          </a:ln>
        </p:spPr>
      </p:pic>
      <p:sp>
        <p:nvSpPr>
          <p:cNvPr id="13" name="Rectangle 12">
            <a:extLst>
              <a:ext uri="{FF2B5EF4-FFF2-40B4-BE49-F238E27FC236}">
                <a16:creationId xmlns:a16="http://schemas.microsoft.com/office/drawing/2014/main" id="{C51BC0D3-DF4D-421F-A60A-68A6E54FA684}"/>
              </a:ext>
            </a:extLst>
          </p:cNvPr>
          <p:cNvSpPr/>
          <p:nvPr/>
        </p:nvSpPr>
        <p:spPr>
          <a:xfrm>
            <a:off x="254849" y="1264687"/>
            <a:ext cx="3067773" cy="5091663"/>
          </a:xfrm>
          <a:prstGeom prst="rect">
            <a:avLst/>
          </a:prstGeom>
          <a:solidFill>
            <a:schemeClr val="bg1">
              <a:lumMod val="9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2800" b="1" dirty="0">
                <a:solidFill>
                  <a:schemeClr val="accent1">
                    <a:lumMod val="75000"/>
                  </a:schemeClr>
                </a:solidFill>
              </a:rPr>
              <a:t>Key Findings</a:t>
            </a:r>
          </a:p>
          <a:p>
            <a:endParaRPr lang="en-GB" sz="1600" dirty="0">
              <a:solidFill>
                <a:schemeClr val="accent1">
                  <a:lumMod val="75000"/>
                </a:schemeClr>
              </a:solidFill>
            </a:endParaRPr>
          </a:p>
          <a:p>
            <a:pPr marL="342900" indent="-342900">
              <a:buFont typeface="Wingdings" panose="05000000000000000000" pitchFamily="2" charset="2"/>
              <a:buChar char="ü"/>
            </a:pPr>
            <a:r>
              <a:rPr lang="en-US" sz="1600" b="1" dirty="0">
                <a:solidFill>
                  <a:schemeClr val="accent1">
                    <a:lumMod val="75000"/>
                  </a:schemeClr>
                </a:solidFill>
              </a:rPr>
              <a:t>The Global average EGDI increased to 0.60</a:t>
            </a:r>
            <a:r>
              <a:rPr lang="en-US" sz="1600" dirty="0">
                <a:solidFill>
                  <a:schemeClr val="accent1">
                    <a:lumMod val="75000"/>
                  </a:schemeClr>
                </a:solidFill>
              </a:rPr>
              <a:t> in 2020, from 0.55 in 2018</a:t>
            </a:r>
          </a:p>
          <a:p>
            <a:pPr marL="342900" indent="-342900">
              <a:buFont typeface="Wingdings" panose="05000000000000000000" pitchFamily="2" charset="2"/>
              <a:buChar char="ü"/>
            </a:pPr>
            <a:r>
              <a:rPr lang="en-GB" sz="1600" dirty="0">
                <a:solidFill>
                  <a:schemeClr val="accent1">
                    <a:lumMod val="75000"/>
                  </a:schemeClr>
                </a:solidFill>
              </a:rPr>
              <a:t>All MS in </a:t>
            </a:r>
            <a:r>
              <a:rPr lang="en-GB" sz="1600" b="1" dirty="0">
                <a:solidFill>
                  <a:schemeClr val="accent1">
                    <a:lumMod val="75000"/>
                  </a:schemeClr>
                </a:solidFill>
              </a:rPr>
              <a:t>Europe</a:t>
            </a:r>
            <a:r>
              <a:rPr lang="en-GB" sz="1600" dirty="0">
                <a:solidFill>
                  <a:schemeClr val="accent1">
                    <a:lumMod val="75000"/>
                  </a:schemeClr>
                </a:solidFill>
              </a:rPr>
              <a:t> have EGDI scores </a:t>
            </a:r>
            <a:r>
              <a:rPr lang="en-GB" sz="1600" b="1" dirty="0">
                <a:solidFill>
                  <a:schemeClr val="accent1">
                    <a:lumMod val="75000"/>
                  </a:schemeClr>
                </a:solidFill>
              </a:rPr>
              <a:t>above the global average </a:t>
            </a:r>
            <a:r>
              <a:rPr lang="en-GB" sz="1600" dirty="0">
                <a:solidFill>
                  <a:schemeClr val="accent1">
                    <a:lumMod val="75000"/>
                  </a:schemeClr>
                </a:solidFill>
              </a:rPr>
              <a:t>of 0.60</a:t>
            </a:r>
          </a:p>
          <a:p>
            <a:pPr marL="342900" indent="-342900">
              <a:buFont typeface="Wingdings" panose="05000000000000000000" pitchFamily="2" charset="2"/>
              <a:buChar char="ü"/>
            </a:pPr>
            <a:r>
              <a:rPr lang="en-GB" sz="1600" b="1" dirty="0">
                <a:solidFill>
                  <a:schemeClr val="accent1">
                    <a:lumMod val="75000"/>
                  </a:schemeClr>
                </a:solidFill>
              </a:rPr>
              <a:t>Oceania and Africa </a:t>
            </a:r>
            <a:r>
              <a:rPr lang="en-GB" sz="1600" dirty="0">
                <a:solidFill>
                  <a:schemeClr val="accent1">
                    <a:lumMod val="75000"/>
                  </a:schemeClr>
                </a:solidFill>
              </a:rPr>
              <a:t>regions remain </a:t>
            </a:r>
            <a:r>
              <a:rPr lang="en-GB" sz="1600" b="1" dirty="0">
                <a:solidFill>
                  <a:schemeClr val="accent1">
                    <a:lumMod val="75000"/>
                  </a:schemeClr>
                </a:solidFill>
              </a:rPr>
              <a:t>below the global average </a:t>
            </a:r>
            <a:r>
              <a:rPr lang="en-GB" sz="1600" dirty="0">
                <a:solidFill>
                  <a:schemeClr val="accent1">
                    <a:lumMod val="75000"/>
                  </a:schemeClr>
                </a:solidFill>
              </a:rPr>
              <a:t>of 0.60  </a:t>
            </a:r>
            <a:endParaRPr lang="en-US" sz="1600" dirty="0">
              <a:solidFill>
                <a:schemeClr val="accent1">
                  <a:lumMod val="75000"/>
                </a:schemeClr>
              </a:solidFill>
            </a:endParaRPr>
          </a:p>
          <a:p>
            <a:pPr marL="342900" indent="-342900">
              <a:buFont typeface="Wingdings" panose="05000000000000000000" pitchFamily="2" charset="2"/>
              <a:buChar char="ü"/>
            </a:pPr>
            <a:endParaRPr lang="en-US" sz="1600" dirty="0">
              <a:solidFill>
                <a:schemeClr val="accent1">
                  <a:lumMod val="75000"/>
                </a:schemeClr>
              </a:solidFill>
            </a:endParaRPr>
          </a:p>
          <a:p>
            <a:pPr marL="342900" indent="-342900">
              <a:buFont typeface="Wingdings" panose="05000000000000000000" pitchFamily="2" charset="2"/>
              <a:buChar char="q"/>
            </a:pPr>
            <a:r>
              <a:rPr lang="en-GB" sz="1600" dirty="0">
                <a:solidFill>
                  <a:schemeClr val="accent1">
                    <a:lumMod val="75000"/>
                  </a:schemeClr>
                </a:solidFill>
              </a:rPr>
              <a:t>Europe - Average EGDI: 0.82 </a:t>
            </a:r>
          </a:p>
          <a:p>
            <a:pPr marL="342900" indent="-342900">
              <a:buFont typeface="Wingdings" panose="05000000000000000000" pitchFamily="2" charset="2"/>
              <a:buChar char="q"/>
            </a:pPr>
            <a:r>
              <a:rPr lang="en-GB" sz="1600" dirty="0">
                <a:solidFill>
                  <a:schemeClr val="accent1">
                    <a:lumMod val="75000"/>
                  </a:schemeClr>
                </a:solidFill>
              </a:rPr>
              <a:t>Asia - Average EGDI: 0.64 </a:t>
            </a:r>
          </a:p>
          <a:p>
            <a:pPr marL="342900" indent="-342900">
              <a:buFont typeface="Wingdings" panose="05000000000000000000" pitchFamily="2" charset="2"/>
              <a:buChar char="q"/>
            </a:pPr>
            <a:r>
              <a:rPr lang="en-GB" sz="1600" dirty="0">
                <a:solidFill>
                  <a:schemeClr val="accent1">
                    <a:lumMod val="75000"/>
                  </a:schemeClr>
                </a:solidFill>
              </a:rPr>
              <a:t>Americas – Average EGDI: 0.64</a:t>
            </a:r>
          </a:p>
          <a:p>
            <a:pPr marL="342900" indent="-342900">
              <a:buFont typeface="Wingdings" panose="05000000000000000000" pitchFamily="2" charset="2"/>
              <a:buChar char="q"/>
            </a:pPr>
            <a:r>
              <a:rPr lang="en-GB" sz="1600" dirty="0">
                <a:solidFill>
                  <a:schemeClr val="accent1">
                    <a:lumMod val="75000"/>
                  </a:schemeClr>
                </a:solidFill>
              </a:rPr>
              <a:t>Oceania – Average EGDI: 0.53</a:t>
            </a:r>
          </a:p>
          <a:p>
            <a:pPr marL="342900" indent="-342900">
              <a:buFont typeface="Wingdings" panose="05000000000000000000" pitchFamily="2" charset="2"/>
              <a:buChar char="q"/>
            </a:pPr>
            <a:r>
              <a:rPr lang="en-GB" sz="1600" dirty="0">
                <a:solidFill>
                  <a:schemeClr val="accent1">
                    <a:lumMod val="75000"/>
                  </a:schemeClr>
                </a:solidFill>
              </a:rPr>
              <a:t>Africa – Average EGDI: 0.39</a:t>
            </a:r>
          </a:p>
          <a:p>
            <a:endParaRPr lang="en-GB" sz="1600" dirty="0">
              <a:solidFill>
                <a:schemeClr val="accent1">
                  <a:lumMod val="75000"/>
                </a:schemeClr>
              </a:solidFill>
            </a:endParaRPr>
          </a:p>
          <a:p>
            <a:r>
              <a:rPr lang="en-GB" sz="1600" dirty="0">
                <a:solidFill>
                  <a:schemeClr val="accent1">
                    <a:lumMod val="75000"/>
                  </a:schemeClr>
                </a:solidFill>
              </a:rPr>
              <a:t>.  </a:t>
            </a:r>
            <a:endParaRPr lang="en-US" sz="1600" dirty="0">
              <a:solidFill>
                <a:schemeClr val="accent1">
                  <a:lumMod val="75000"/>
                </a:schemeClr>
              </a:solidFill>
            </a:endParaRPr>
          </a:p>
        </p:txBody>
      </p:sp>
      <p:pic>
        <p:nvPicPr>
          <p:cNvPr id="8" name="Picture 7">
            <a:extLst>
              <a:ext uri="{FF2B5EF4-FFF2-40B4-BE49-F238E27FC236}">
                <a16:creationId xmlns:a16="http://schemas.microsoft.com/office/drawing/2014/main" id="{5209D384-A521-4703-A3AA-48680487CBC5}"/>
              </a:ext>
            </a:extLst>
          </p:cNvPr>
          <p:cNvPicPr>
            <a:picLocks noChangeAspect="1"/>
          </p:cNvPicPr>
          <p:nvPr/>
        </p:nvPicPr>
        <p:blipFill rotWithShape="1">
          <a:blip r:embed="rId4"/>
          <a:srcRect t="-1817" b="4671"/>
          <a:stretch/>
        </p:blipFill>
        <p:spPr>
          <a:xfrm>
            <a:off x="4129799" y="1432381"/>
            <a:ext cx="7663091" cy="4756274"/>
          </a:xfrm>
          <a:prstGeom prst="rect">
            <a:avLst/>
          </a:prstGeom>
        </p:spPr>
      </p:pic>
      <p:pic>
        <p:nvPicPr>
          <p:cNvPr id="7" name="Graphic 4">
            <a:extLst>
              <a:ext uri="{FF2B5EF4-FFF2-40B4-BE49-F238E27FC236}">
                <a16:creationId xmlns:a16="http://schemas.microsoft.com/office/drawing/2014/main" id="{5E028058-594D-42AC-9107-A65E89C59E8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912" y="336164"/>
            <a:ext cx="2370788" cy="429751"/>
          </a:xfrm>
          <a:prstGeom prst="rect">
            <a:avLst/>
          </a:prstGeom>
        </p:spPr>
      </p:pic>
      <p:pic>
        <p:nvPicPr>
          <p:cNvPr id="9" name="Immagine 12" descr="Immagine che contiene stanza, cibo&#10;&#10;Descrizione generata automaticamente">
            <a:extLst>
              <a:ext uri="{FF2B5EF4-FFF2-40B4-BE49-F238E27FC236}">
                <a16:creationId xmlns:a16="http://schemas.microsoft.com/office/drawing/2014/main" id="{C6A44451-A567-406D-BC47-0D5238E47E86}"/>
              </a:ext>
            </a:extLst>
          </p:cNvPr>
          <p:cNvPicPr>
            <a:picLocks noChangeAspect="1"/>
          </p:cNvPicPr>
          <p:nvPr/>
        </p:nvPicPr>
        <p:blipFill>
          <a:blip r:embed="rId7"/>
          <a:stretch>
            <a:fillRect/>
          </a:stretch>
        </p:blipFill>
        <p:spPr>
          <a:xfrm>
            <a:off x="2604785" y="281277"/>
            <a:ext cx="1234193" cy="543093"/>
          </a:xfrm>
          <a:prstGeom prst="rect">
            <a:avLst/>
          </a:prstGeom>
        </p:spPr>
      </p:pic>
      <p:sp>
        <p:nvSpPr>
          <p:cNvPr id="4" name="Slide Number Placeholder 3"/>
          <p:cNvSpPr>
            <a:spLocks noGrp="1"/>
          </p:cNvSpPr>
          <p:nvPr>
            <p:ph type="sldNum" sz="quarter" idx="12"/>
          </p:nvPr>
        </p:nvSpPr>
        <p:spPr/>
        <p:txBody>
          <a:bodyPr/>
          <a:lstStyle/>
          <a:p>
            <a:fld id="{961E0DA8-AC27-403E-90E8-404BCA9BAC80}" type="slidenum">
              <a:rPr lang="en-US" smtClean="0"/>
              <a:pPr/>
              <a:t>7</a:t>
            </a:fld>
            <a:endParaRPr lang="en-US"/>
          </a:p>
        </p:txBody>
      </p:sp>
      <p:sp>
        <p:nvSpPr>
          <p:cNvPr id="10" name="Rectangle 9"/>
          <p:cNvSpPr/>
          <p:nvPr/>
        </p:nvSpPr>
        <p:spPr>
          <a:xfrm>
            <a:off x="3395051" y="2006558"/>
            <a:ext cx="8720750" cy="1859272"/>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8"/>
          <a:stretch>
            <a:fillRect/>
          </a:stretch>
        </p:blipFill>
        <p:spPr>
          <a:xfrm>
            <a:off x="3514164" y="2102260"/>
            <a:ext cx="496522" cy="505308"/>
          </a:xfrm>
          <a:prstGeom prst="rect">
            <a:avLst/>
          </a:prstGeom>
          <a:ln w="28575" cmpd="sng">
            <a:solidFill>
              <a:schemeClr val="accent1"/>
            </a:solidFill>
          </a:ln>
        </p:spPr>
      </p:pic>
      <p:pic>
        <p:nvPicPr>
          <p:cNvPr id="12" name="Picture 11"/>
          <p:cNvPicPr>
            <a:picLocks noChangeAspect="1"/>
          </p:cNvPicPr>
          <p:nvPr/>
        </p:nvPicPr>
        <p:blipFill>
          <a:blip r:embed="rId8"/>
          <a:stretch>
            <a:fillRect/>
          </a:stretch>
        </p:blipFill>
        <p:spPr>
          <a:xfrm>
            <a:off x="3514164" y="2717950"/>
            <a:ext cx="496522" cy="505308"/>
          </a:xfrm>
          <a:prstGeom prst="rect">
            <a:avLst/>
          </a:prstGeom>
          <a:ln w="28575" cmpd="sng">
            <a:solidFill>
              <a:schemeClr val="accent1"/>
            </a:solidFill>
          </a:ln>
        </p:spPr>
      </p:pic>
      <p:sp>
        <p:nvSpPr>
          <p:cNvPr id="15" name="Rectangle 14"/>
          <p:cNvSpPr/>
          <p:nvPr/>
        </p:nvSpPr>
        <p:spPr>
          <a:xfrm>
            <a:off x="3395051" y="3902614"/>
            <a:ext cx="8720750" cy="265209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9"/>
          <a:stretch>
            <a:fillRect/>
          </a:stretch>
        </p:blipFill>
        <p:spPr>
          <a:xfrm>
            <a:off x="3521996" y="4046897"/>
            <a:ext cx="526629" cy="499589"/>
          </a:xfrm>
          <a:prstGeom prst="rect">
            <a:avLst/>
          </a:prstGeom>
          <a:ln w="28575" cmpd="sng">
            <a:solidFill>
              <a:schemeClr val="accent1"/>
            </a:solidFill>
          </a:ln>
        </p:spPr>
      </p:pic>
      <p:pic>
        <p:nvPicPr>
          <p:cNvPr id="17" name="Picture 16"/>
          <p:cNvPicPr>
            <a:picLocks noChangeAspect="1"/>
          </p:cNvPicPr>
          <p:nvPr/>
        </p:nvPicPr>
        <p:blipFill>
          <a:blip r:embed="rId10"/>
          <a:stretch>
            <a:fillRect/>
          </a:stretch>
        </p:blipFill>
        <p:spPr>
          <a:xfrm>
            <a:off x="3497476" y="4762123"/>
            <a:ext cx="546664" cy="511366"/>
          </a:xfrm>
          <a:prstGeom prst="rect">
            <a:avLst/>
          </a:prstGeom>
          <a:ln w="28575" cmpd="sng">
            <a:solidFill>
              <a:schemeClr val="accent1"/>
            </a:solidFill>
          </a:ln>
        </p:spPr>
      </p:pic>
    </p:spTree>
    <p:extLst>
      <p:ext uri="{BB962C8B-B14F-4D97-AF65-F5344CB8AC3E}">
        <p14:creationId xmlns:p14="http://schemas.microsoft.com/office/powerpoint/2010/main" val="1328067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9E89C5-D976-4DC5-9F51-6D0447D49C6D}"/>
              </a:ext>
            </a:extLst>
          </p:cNvPr>
          <p:cNvSpPr>
            <a:spLocks noGrp="1"/>
          </p:cNvSpPr>
          <p:nvPr>
            <p:ph type="title" idx="4294967295"/>
          </p:nvPr>
        </p:nvSpPr>
        <p:spPr>
          <a:xfrm>
            <a:off x="323852" y="223815"/>
            <a:ext cx="7923002" cy="688708"/>
          </a:xfrm>
        </p:spPr>
        <p:txBody>
          <a:bodyPr>
            <a:noAutofit/>
          </a:bodyPr>
          <a:lstStyle/>
          <a:p>
            <a:pPr algn="r"/>
            <a:r>
              <a:rPr lang="en-US" sz="2800" b="1" dirty="0">
                <a:solidFill>
                  <a:srgbClr val="235F91"/>
                </a:solidFill>
                <a:latin typeface="Calibri" panose="020F0502020204030204" pitchFamily="34" charset="0"/>
                <a:cs typeface="Calibri" panose="020F0502020204030204" pitchFamily="34" charset="0"/>
              </a:rPr>
              <a:t>Global Leading Countries </a:t>
            </a:r>
            <a:r>
              <a:rPr lang="en-US" sz="1100" b="1" dirty="0">
                <a:solidFill>
                  <a:srgbClr val="235F91"/>
                </a:solidFill>
                <a:latin typeface="Calibri" panose="020F0502020204030204" pitchFamily="34" charset="0"/>
                <a:cs typeface="Calibri" panose="020F0502020204030204" pitchFamily="34" charset="0"/>
              </a:rPr>
              <a:t>(</a:t>
            </a:r>
            <a:r>
              <a:rPr lang="en-US" sz="1000" b="1" dirty="0">
                <a:solidFill>
                  <a:srgbClr val="235F91"/>
                </a:solidFill>
                <a:latin typeface="Calibri" panose="020F0502020204030204" pitchFamily="34" charset="0"/>
                <a:cs typeface="Calibri" panose="020F0502020204030204" pitchFamily="34" charset="0"/>
              </a:rPr>
              <a:t>1/2</a:t>
            </a:r>
            <a:r>
              <a:rPr lang="en-US" sz="1100" b="1" dirty="0">
                <a:solidFill>
                  <a:srgbClr val="235F91"/>
                </a:solidFill>
                <a:latin typeface="Calibri" panose="020F0502020204030204" pitchFamily="34" charset="0"/>
                <a:cs typeface="Calibri" panose="020F0502020204030204" pitchFamily="34" charset="0"/>
              </a:rPr>
              <a:t>)</a:t>
            </a:r>
            <a:endParaRPr lang="en-US" sz="2800" b="1" dirty="0">
              <a:solidFill>
                <a:srgbClr val="235F91"/>
              </a:solidFill>
              <a:latin typeface="Calibri" panose="020F0502020204030204" pitchFamily="34" charset="0"/>
              <a:cs typeface="Calibri" panose="020F0502020204030204" pitchFamily="34" charset="0"/>
            </a:endParaRPr>
          </a:p>
        </p:txBody>
      </p:sp>
      <p:sp>
        <p:nvSpPr>
          <p:cNvPr id="6" name="Slide Number Placeholder 3">
            <a:extLst>
              <a:ext uri="{FF2B5EF4-FFF2-40B4-BE49-F238E27FC236}">
                <a16:creationId xmlns:a16="http://schemas.microsoft.com/office/drawing/2014/main" id="{4C74F44B-6D06-4238-9924-8AE7A01C6826}"/>
              </a:ext>
            </a:extLst>
          </p:cNvPr>
          <p:cNvSpPr txBox="1">
            <a:spLocks/>
          </p:cNvSpPr>
          <p:nvPr/>
        </p:nvSpPr>
        <p:spPr bwMode="auto">
          <a:xfrm>
            <a:off x="9906000" y="6482896"/>
            <a:ext cx="2133600" cy="307975"/>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00" b="0" kern="1200">
                <a:solidFill>
                  <a:srgbClr val="5F5F5F"/>
                </a:solidFill>
                <a:latin typeface="+mn-lt"/>
                <a:ea typeface="MS PGothic"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9F047-CE8F-4163-AE4B-DE3AFA58E744}" type="slidenum">
              <a:rPr lang="en-US" sz="1800">
                <a:solidFill>
                  <a:schemeClr val="bg1"/>
                </a:solidFill>
                <a:latin typeface="Century Gothic"/>
              </a:rPr>
              <a:pPr/>
              <a:t>8</a:t>
            </a:fld>
            <a:endParaRPr lang="en-US" sz="1800" dirty="0">
              <a:solidFill>
                <a:schemeClr val="bg1"/>
              </a:solidFill>
              <a:latin typeface="Century Gothic"/>
            </a:endParaRPr>
          </a:p>
        </p:txBody>
      </p:sp>
      <p:pic>
        <p:nvPicPr>
          <p:cNvPr id="5" name="Shape 88">
            <a:extLst>
              <a:ext uri="{FF2B5EF4-FFF2-40B4-BE49-F238E27FC236}">
                <a16:creationId xmlns:a16="http://schemas.microsoft.com/office/drawing/2014/main" id="{5E032E47-4A6E-4A7A-A00C-DCAB9C7E00D3}"/>
              </a:ext>
            </a:extLst>
          </p:cNvPr>
          <p:cNvPicPr preferRelativeResize="0"/>
          <p:nvPr/>
        </p:nvPicPr>
        <p:blipFill>
          <a:blip r:embed="rId3">
            <a:alphaModFix/>
          </a:blip>
          <a:stretch>
            <a:fillRect/>
          </a:stretch>
        </p:blipFill>
        <p:spPr>
          <a:xfrm>
            <a:off x="304800" y="917307"/>
            <a:ext cx="11506199" cy="289419"/>
          </a:xfrm>
          <a:prstGeom prst="rect">
            <a:avLst/>
          </a:prstGeom>
          <a:noFill/>
          <a:ln>
            <a:noFill/>
          </a:ln>
        </p:spPr>
      </p:pic>
      <p:sp>
        <p:nvSpPr>
          <p:cNvPr id="13" name="Rectangle 12">
            <a:extLst>
              <a:ext uri="{FF2B5EF4-FFF2-40B4-BE49-F238E27FC236}">
                <a16:creationId xmlns:a16="http://schemas.microsoft.com/office/drawing/2014/main" id="{C51BC0D3-DF4D-421F-A60A-68A6E54FA684}"/>
              </a:ext>
            </a:extLst>
          </p:cNvPr>
          <p:cNvSpPr/>
          <p:nvPr/>
        </p:nvSpPr>
        <p:spPr>
          <a:xfrm>
            <a:off x="237818" y="1263379"/>
            <a:ext cx="4257982" cy="4908821"/>
          </a:xfrm>
          <a:prstGeom prst="rect">
            <a:avLst/>
          </a:prstGeom>
          <a:solidFill>
            <a:schemeClr val="bg1">
              <a:lumMod val="95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2800" b="1" dirty="0">
                <a:solidFill>
                  <a:schemeClr val="accent1">
                    <a:lumMod val="75000"/>
                  </a:schemeClr>
                </a:solidFill>
              </a:rPr>
              <a:t>Key Messages</a:t>
            </a:r>
          </a:p>
          <a:p>
            <a:endParaRPr lang="en-GB" sz="1200" b="1" dirty="0">
              <a:solidFill>
                <a:schemeClr val="accent1">
                  <a:lumMod val="75000"/>
                </a:schemeClr>
              </a:solidFill>
            </a:endParaRPr>
          </a:p>
          <a:p>
            <a:pPr marL="342900" indent="-342900">
              <a:buFont typeface="Wingdings" panose="05000000000000000000" pitchFamily="2" charset="2"/>
              <a:buChar char="ü"/>
            </a:pPr>
            <a:r>
              <a:rPr lang="en-US" sz="2000" dirty="0">
                <a:solidFill>
                  <a:schemeClr val="accent1">
                    <a:lumMod val="75000"/>
                  </a:schemeClr>
                </a:solidFill>
              </a:rPr>
              <a:t>14 Countries have the highest Rating Class VH</a:t>
            </a:r>
          </a:p>
          <a:p>
            <a:endParaRPr lang="en-US" sz="1000" dirty="0">
              <a:solidFill>
                <a:schemeClr val="accent1">
                  <a:lumMod val="75000"/>
                </a:schemeClr>
              </a:solidFill>
            </a:endParaRPr>
          </a:p>
          <a:p>
            <a:pPr marL="800100" lvl="1" indent="-342900">
              <a:buFont typeface="Wingdings" panose="05000000000000000000" pitchFamily="2" charset="2"/>
              <a:buChar char="q"/>
            </a:pPr>
            <a:r>
              <a:rPr lang="en-GB" sz="2000" dirty="0">
                <a:solidFill>
                  <a:schemeClr val="accent1">
                    <a:lumMod val="75000"/>
                  </a:schemeClr>
                </a:solidFill>
              </a:rPr>
              <a:t>8 MS from Europe</a:t>
            </a:r>
          </a:p>
          <a:p>
            <a:pPr marL="800100" lvl="1" indent="-342900">
              <a:buFont typeface="Wingdings" panose="05000000000000000000" pitchFamily="2" charset="2"/>
              <a:buChar char="q"/>
            </a:pPr>
            <a:r>
              <a:rPr lang="en-GB" sz="2000" dirty="0">
                <a:solidFill>
                  <a:schemeClr val="accent1">
                    <a:lumMod val="75000"/>
                  </a:schemeClr>
                </a:solidFill>
              </a:rPr>
              <a:t>3 MS from Asia </a:t>
            </a:r>
          </a:p>
          <a:p>
            <a:pPr marL="800100" lvl="1" indent="-342900">
              <a:buFont typeface="Wingdings" panose="05000000000000000000" pitchFamily="2" charset="2"/>
              <a:buChar char="q"/>
            </a:pPr>
            <a:r>
              <a:rPr lang="en-GB" sz="2000" dirty="0">
                <a:solidFill>
                  <a:schemeClr val="accent1">
                    <a:lumMod val="75000"/>
                  </a:schemeClr>
                </a:solidFill>
              </a:rPr>
              <a:t>2 MS from Oceania</a:t>
            </a:r>
          </a:p>
          <a:p>
            <a:pPr marL="800100" lvl="1" indent="-342900">
              <a:buFont typeface="Wingdings" panose="05000000000000000000" pitchFamily="2" charset="2"/>
              <a:buChar char="q"/>
            </a:pPr>
            <a:r>
              <a:rPr lang="en-GB" sz="2000" dirty="0">
                <a:solidFill>
                  <a:schemeClr val="accent1">
                    <a:lumMod val="75000"/>
                  </a:schemeClr>
                </a:solidFill>
              </a:rPr>
              <a:t>1 MS from Americas</a:t>
            </a:r>
          </a:p>
          <a:p>
            <a:pPr marL="342900" indent="-342900">
              <a:buFont typeface="Wingdings" panose="05000000000000000000" pitchFamily="2" charset="2"/>
              <a:buChar char="ü"/>
            </a:pPr>
            <a:endParaRPr lang="en-GB" b="1" dirty="0">
              <a:solidFill>
                <a:schemeClr val="accent1">
                  <a:lumMod val="75000"/>
                </a:schemeClr>
              </a:solidFill>
            </a:endParaRPr>
          </a:p>
          <a:p>
            <a:pPr marL="342900" indent="-342900">
              <a:buFont typeface="Wingdings" panose="05000000000000000000" pitchFamily="2" charset="2"/>
              <a:buChar char="ü"/>
            </a:pPr>
            <a:r>
              <a:rPr lang="en-GB" sz="2000" b="1" dirty="0">
                <a:solidFill>
                  <a:schemeClr val="accent1">
                    <a:lumMod val="75000"/>
                  </a:schemeClr>
                </a:solidFill>
              </a:rPr>
              <a:t>Denmark</a:t>
            </a:r>
            <a:r>
              <a:rPr lang="en-GB" sz="2000" dirty="0">
                <a:solidFill>
                  <a:schemeClr val="accent1">
                    <a:lumMod val="75000"/>
                  </a:schemeClr>
                </a:solidFill>
              </a:rPr>
              <a:t> is leading the global EGDI Ranking</a:t>
            </a:r>
          </a:p>
          <a:p>
            <a:pPr marL="342900" indent="-342900">
              <a:buFont typeface="Wingdings" panose="05000000000000000000" pitchFamily="2" charset="2"/>
              <a:buChar char="ü"/>
            </a:pPr>
            <a:r>
              <a:rPr lang="en-GB" sz="2000" b="1" dirty="0">
                <a:solidFill>
                  <a:schemeClr val="accent1">
                    <a:lumMod val="75000"/>
                  </a:schemeClr>
                </a:solidFill>
              </a:rPr>
              <a:t>ROK</a:t>
            </a:r>
            <a:r>
              <a:rPr lang="en-GB" sz="2000" dirty="0">
                <a:solidFill>
                  <a:schemeClr val="accent1">
                    <a:lumMod val="75000"/>
                  </a:schemeClr>
                </a:solidFill>
              </a:rPr>
              <a:t> is leading in online service provision</a:t>
            </a:r>
          </a:p>
          <a:p>
            <a:pPr marL="342900" indent="-342900">
              <a:buFont typeface="Wingdings" panose="05000000000000000000" pitchFamily="2" charset="2"/>
              <a:buChar char="ü"/>
            </a:pPr>
            <a:r>
              <a:rPr lang="en-GB" sz="2000" b="1" dirty="0">
                <a:solidFill>
                  <a:schemeClr val="accent1">
                    <a:lumMod val="75000"/>
                  </a:schemeClr>
                </a:solidFill>
              </a:rPr>
              <a:t>Estonia</a:t>
            </a:r>
            <a:r>
              <a:rPr lang="en-GB" sz="2000" dirty="0">
                <a:solidFill>
                  <a:schemeClr val="accent1">
                    <a:lumMod val="75000"/>
                  </a:schemeClr>
                </a:solidFill>
              </a:rPr>
              <a:t> has </a:t>
            </a:r>
            <a:r>
              <a:rPr lang="en-US" sz="2000" dirty="0">
                <a:solidFill>
                  <a:schemeClr val="accent1">
                    <a:lumMod val="75000"/>
                  </a:schemeClr>
                </a:solidFill>
              </a:rPr>
              <a:t>the most significant ascend since 2018 </a:t>
            </a:r>
            <a:endParaRPr lang="en-GB" sz="2000" dirty="0">
              <a:solidFill>
                <a:schemeClr val="accent1">
                  <a:lumMod val="75000"/>
                </a:schemeClr>
              </a:solidFill>
            </a:endParaRPr>
          </a:p>
        </p:txBody>
      </p:sp>
      <p:pic>
        <p:nvPicPr>
          <p:cNvPr id="2" name="Picture 1">
            <a:extLst>
              <a:ext uri="{FF2B5EF4-FFF2-40B4-BE49-F238E27FC236}">
                <a16:creationId xmlns:a16="http://schemas.microsoft.com/office/drawing/2014/main" id="{71EF5D82-2549-4397-AB32-29BD5552B926}"/>
              </a:ext>
            </a:extLst>
          </p:cNvPr>
          <p:cNvPicPr>
            <a:picLocks noChangeAspect="1"/>
          </p:cNvPicPr>
          <p:nvPr/>
        </p:nvPicPr>
        <p:blipFill>
          <a:blip r:embed="rId4"/>
          <a:stretch>
            <a:fillRect/>
          </a:stretch>
        </p:blipFill>
        <p:spPr>
          <a:xfrm>
            <a:off x="4724400" y="1172024"/>
            <a:ext cx="7385124" cy="5078362"/>
          </a:xfrm>
          <a:prstGeom prst="rect">
            <a:avLst/>
          </a:prstGeom>
        </p:spPr>
      </p:pic>
      <p:pic>
        <p:nvPicPr>
          <p:cNvPr id="7" name="Graphic 4">
            <a:extLst>
              <a:ext uri="{FF2B5EF4-FFF2-40B4-BE49-F238E27FC236}">
                <a16:creationId xmlns:a16="http://schemas.microsoft.com/office/drawing/2014/main" id="{5E028058-594D-42AC-9107-A65E89C59E8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9428" y="336164"/>
            <a:ext cx="2370788" cy="429751"/>
          </a:xfrm>
          <a:prstGeom prst="rect">
            <a:avLst/>
          </a:prstGeom>
        </p:spPr>
      </p:pic>
      <p:pic>
        <p:nvPicPr>
          <p:cNvPr id="8" name="Immagine 12" descr="Immagine che contiene stanza, cibo&#10;&#10;Descrizione generata automaticamente">
            <a:extLst>
              <a:ext uri="{FF2B5EF4-FFF2-40B4-BE49-F238E27FC236}">
                <a16:creationId xmlns:a16="http://schemas.microsoft.com/office/drawing/2014/main" id="{C6A44451-A567-406D-BC47-0D5238E47E86}"/>
              </a:ext>
            </a:extLst>
          </p:cNvPr>
          <p:cNvPicPr>
            <a:picLocks noChangeAspect="1"/>
          </p:cNvPicPr>
          <p:nvPr/>
        </p:nvPicPr>
        <p:blipFill>
          <a:blip r:embed="rId7"/>
          <a:stretch>
            <a:fillRect/>
          </a:stretch>
        </p:blipFill>
        <p:spPr>
          <a:xfrm>
            <a:off x="2708301" y="281277"/>
            <a:ext cx="1234193" cy="543093"/>
          </a:xfrm>
          <a:prstGeom prst="rect">
            <a:avLst/>
          </a:prstGeom>
        </p:spPr>
      </p:pic>
      <p:sp>
        <p:nvSpPr>
          <p:cNvPr id="9" name="Slide Number Placeholder 8"/>
          <p:cNvSpPr>
            <a:spLocks noGrp="1"/>
          </p:cNvSpPr>
          <p:nvPr>
            <p:ph type="sldNum" sz="quarter" idx="12"/>
          </p:nvPr>
        </p:nvSpPr>
        <p:spPr/>
        <p:txBody>
          <a:bodyPr/>
          <a:lstStyle/>
          <a:p>
            <a:fld id="{961E0DA8-AC27-403E-90E8-404BCA9BAC80}" type="slidenum">
              <a:rPr lang="en-US" smtClean="0"/>
              <a:pPr/>
              <a:t>8</a:t>
            </a:fld>
            <a:endParaRPr lang="en-US"/>
          </a:p>
        </p:txBody>
      </p:sp>
      <p:sp>
        <p:nvSpPr>
          <p:cNvPr id="11" name="Rectangle 10"/>
          <p:cNvSpPr/>
          <p:nvPr/>
        </p:nvSpPr>
        <p:spPr>
          <a:xfrm>
            <a:off x="4729608" y="2471595"/>
            <a:ext cx="7230653" cy="217284"/>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729608" y="4905468"/>
            <a:ext cx="7230653" cy="217284"/>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729608" y="5655397"/>
            <a:ext cx="7230653" cy="217284"/>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729608" y="3191143"/>
            <a:ext cx="7230653" cy="21728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729608" y="4155539"/>
            <a:ext cx="7230653" cy="21728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724400" y="4421106"/>
            <a:ext cx="7230653" cy="217284"/>
          </a:xfrm>
          <a:prstGeom prst="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ACFE0D3C-CA14-4739-AB27-A9728901B8EF}"/>
              </a:ext>
            </a:extLst>
          </p:cNvPr>
          <p:cNvPicPr>
            <a:picLocks noChangeAspect="1"/>
          </p:cNvPicPr>
          <p:nvPr/>
        </p:nvPicPr>
        <p:blipFill>
          <a:blip r:embed="rId8"/>
          <a:stretch>
            <a:fillRect/>
          </a:stretch>
        </p:blipFill>
        <p:spPr>
          <a:xfrm>
            <a:off x="-726308" y="1265267"/>
            <a:ext cx="6186234" cy="948208"/>
          </a:xfrm>
          <a:prstGeom prst="rect">
            <a:avLst/>
          </a:prstGeom>
        </p:spPr>
      </p:pic>
      <p:sp>
        <p:nvSpPr>
          <p:cNvPr id="20" name="Flowchart: Connector 19">
            <a:extLst>
              <a:ext uri="{FF2B5EF4-FFF2-40B4-BE49-F238E27FC236}">
                <a16:creationId xmlns:a16="http://schemas.microsoft.com/office/drawing/2014/main" id="{285763AC-5236-4377-97B2-A75637F31EBC}"/>
              </a:ext>
            </a:extLst>
          </p:cNvPr>
          <p:cNvSpPr/>
          <p:nvPr/>
        </p:nvSpPr>
        <p:spPr>
          <a:xfrm>
            <a:off x="4224926" y="1418785"/>
            <a:ext cx="270874" cy="520283"/>
          </a:xfrm>
          <a:prstGeom prst="flowChartConnector">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6235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9E89C5-D976-4DC5-9F51-6D0447D49C6D}"/>
              </a:ext>
            </a:extLst>
          </p:cNvPr>
          <p:cNvSpPr>
            <a:spLocks noGrp="1"/>
          </p:cNvSpPr>
          <p:nvPr>
            <p:ph type="title" idx="4294967295"/>
          </p:nvPr>
        </p:nvSpPr>
        <p:spPr>
          <a:xfrm>
            <a:off x="533402" y="30740"/>
            <a:ext cx="7549550" cy="688708"/>
          </a:xfrm>
        </p:spPr>
        <p:txBody>
          <a:bodyPr>
            <a:noAutofit/>
          </a:bodyPr>
          <a:lstStyle/>
          <a:p>
            <a:pPr algn="r"/>
            <a:r>
              <a:rPr lang="en-US" sz="2400" b="1" dirty="0">
                <a:solidFill>
                  <a:srgbClr val="235F91"/>
                </a:solidFill>
                <a:latin typeface="Calibri" panose="020F0502020204030204" pitchFamily="34" charset="0"/>
                <a:cs typeface="Calibri" panose="020F0502020204030204" pitchFamily="34" charset="0"/>
              </a:rPr>
              <a:t>Global Leading Countries  </a:t>
            </a:r>
            <a:r>
              <a:rPr lang="en-US" sz="1600" b="1" dirty="0">
                <a:solidFill>
                  <a:srgbClr val="235F91"/>
                </a:solidFill>
                <a:latin typeface="Calibri" panose="020F0502020204030204" pitchFamily="34" charset="0"/>
                <a:cs typeface="Calibri" panose="020F0502020204030204" pitchFamily="34" charset="0"/>
              </a:rPr>
              <a:t>(</a:t>
            </a:r>
            <a:r>
              <a:rPr lang="en-US" sz="1200" b="1" dirty="0">
                <a:solidFill>
                  <a:srgbClr val="235F91"/>
                </a:solidFill>
                <a:latin typeface="Calibri" panose="020F0502020204030204" pitchFamily="34" charset="0"/>
                <a:cs typeface="Calibri" panose="020F0502020204030204" pitchFamily="34" charset="0"/>
              </a:rPr>
              <a:t>2/2</a:t>
            </a:r>
            <a:r>
              <a:rPr lang="en-US" sz="1600" b="1" dirty="0">
                <a:solidFill>
                  <a:srgbClr val="235F91"/>
                </a:solidFill>
                <a:latin typeface="Calibri" panose="020F0502020204030204" pitchFamily="34" charset="0"/>
                <a:cs typeface="Calibri" panose="020F0502020204030204" pitchFamily="34" charset="0"/>
              </a:rPr>
              <a:t>)</a:t>
            </a:r>
          </a:p>
        </p:txBody>
      </p:sp>
      <p:sp>
        <p:nvSpPr>
          <p:cNvPr id="6" name="Slide Number Placeholder 3">
            <a:extLst>
              <a:ext uri="{FF2B5EF4-FFF2-40B4-BE49-F238E27FC236}">
                <a16:creationId xmlns:a16="http://schemas.microsoft.com/office/drawing/2014/main" id="{4C74F44B-6D06-4238-9924-8AE7A01C6826}"/>
              </a:ext>
            </a:extLst>
          </p:cNvPr>
          <p:cNvSpPr txBox="1">
            <a:spLocks/>
          </p:cNvSpPr>
          <p:nvPr/>
        </p:nvSpPr>
        <p:spPr bwMode="auto">
          <a:xfrm>
            <a:off x="9906000" y="6482896"/>
            <a:ext cx="2133600" cy="307975"/>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00" b="0" kern="1200">
                <a:solidFill>
                  <a:srgbClr val="5F5F5F"/>
                </a:solidFill>
                <a:latin typeface="+mn-lt"/>
                <a:ea typeface="MS PGothic" pitchFamily="34"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9F047-CE8F-4163-AE4B-DE3AFA58E744}" type="slidenum">
              <a:rPr lang="en-US" sz="1800">
                <a:solidFill>
                  <a:schemeClr val="bg1"/>
                </a:solidFill>
                <a:latin typeface="Century Gothic"/>
              </a:rPr>
              <a:pPr/>
              <a:t>9</a:t>
            </a:fld>
            <a:endParaRPr lang="en-US" sz="1800" dirty="0">
              <a:solidFill>
                <a:schemeClr val="bg1"/>
              </a:solidFill>
              <a:latin typeface="Century Gothic"/>
            </a:endParaRPr>
          </a:p>
        </p:txBody>
      </p:sp>
      <p:pic>
        <p:nvPicPr>
          <p:cNvPr id="5" name="Shape 88">
            <a:extLst>
              <a:ext uri="{FF2B5EF4-FFF2-40B4-BE49-F238E27FC236}">
                <a16:creationId xmlns:a16="http://schemas.microsoft.com/office/drawing/2014/main" id="{5E032E47-4A6E-4A7A-A00C-DCAB9C7E00D3}"/>
              </a:ext>
            </a:extLst>
          </p:cNvPr>
          <p:cNvPicPr preferRelativeResize="0"/>
          <p:nvPr/>
        </p:nvPicPr>
        <p:blipFill>
          <a:blip r:embed="rId3">
            <a:alphaModFix/>
          </a:blip>
          <a:stretch>
            <a:fillRect/>
          </a:stretch>
        </p:blipFill>
        <p:spPr>
          <a:xfrm>
            <a:off x="304800" y="917307"/>
            <a:ext cx="11506199" cy="289419"/>
          </a:xfrm>
          <a:prstGeom prst="rect">
            <a:avLst/>
          </a:prstGeom>
          <a:noFill/>
          <a:ln>
            <a:noFill/>
          </a:ln>
        </p:spPr>
      </p:pic>
      <p:sp>
        <p:nvSpPr>
          <p:cNvPr id="13" name="Rectangle 12">
            <a:extLst>
              <a:ext uri="{FF2B5EF4-FFF2-40B4-BE49-F238E27FC236}">
                <a16:creationId xmlns:a16="http://schemas.microsoft.com/office/drawing/2014/main" id="{C51BC0D3-DF4D-421F-A60A-68A6E54FA684}"/>
              </a:ext>
            </a:extLst>
          </p:cNvPr>
          <p:cNvSpPr/>
          <p:nvPr/>
        </p:nvSpPr>
        <p:spPr>
          <a:xfrm>
            <a:off x="157655" y="1263379"/>
            <a:ext cx="4481020" cy="5458096"/>
          </a:xfrm>
          <a:prstGeom prst="rect">
            <a:avLst/>
          </a:prstGeom>
          <a:solidFill>
            <a:schemeClr val="bg1">
              <a:lumMod val="95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2800" b="1" dirty="0">
                <a:solidFill>
                  <a:schemeClr val="accent1">
                    <a:lumMod val="75000"/>
                  </a:schemeClr>
                </a:solidFill>
              </a:rPr>
              <a:t>Key Messages</a:t>
            </a:r>
          </a:p>
          <a:p>
            <a:endParaRPr lang="en-GB" sz="1200" b="1" dirty="0">
              <a:solidFill>
                <a:schemeClr val="accent1">
                  <a:lumMod val="75000"/>
                </a:schemeClr>
              </a:solidFill>
            </a:endParaRPr>
          </a:p>
          <a:p>
            <a:pPr marL="342900" indent="-342900">
              <a:buFont typeface="Wingdings" panose="05000000000000000000" pitchFamily="2" charset="2"/>
              <a:buChar char="ü"/>
            </a:pPr>
            <a:r>
              <a:rPr lang="en-US" sz="1900" dirty="0">
                <a:solidFill>
                  <a:schemeClr val="accent1">
                    <a:lumMod val="75000"/>
                  </a:schemeClr>
                </a:solidFill>
              </a:rPr>
              <a:t>Consistency in strategic digital policy areas and in the implementation of digital public services</a:t>
            </a:r>
          </a:p>
          <a:p>
            <a:pPr marL="342900" indent="-342900">
              <a:buFont typeface="Wingdings" panose="05000000000000000000" pitchFamily="2" charset="2"/>
              <a:buChar char="ü"/>
            </a:pPr>
            <a:r>
              <a:rPr lang="en-US" sz="1900" dirty="0">
                <a:solidFill>
                  <a:schemeClr val="accent1">
                    <a:lumMod val="75000"/>
                  </a:schemeClr>
                </a:solidFill>
              </a:rPr>
              <a:t>Providing a one-stop shop through specialized citizen-centric portals</a:t>
            </a:r>
          </a:p>
          <a:p>
            <a:pPr marL="342900" indent="-342900">
              <a:buFont typeface="Wingdings" panose="05000000000000000000" pitchFamily="2" charset="2"/>
              <a:buChar char="ü"/>
            </a:pPr>
            <a:r>
              <a:rPr lang="en-US" sz="1900" dirty="0">
                <a:solidFill>
                  <a:schemeClr val="accent1">
                    <a:lumMod val="75000"/>
                  </a:schemeClr>
                </a:solidFill>
              </a:rPr>
              <a:t>Digital by design, Digital ID, Integrated public services delivery, e-procurement</a:t>
            </a:r>
          </a:p>
          <a:p>
            <a:pPr marL="342900" indent="-342900">
              <a:buFont typeface="Wingdings" panose="05000000000000000000" pitchFamily="2" charset="2"/>
              <a:buChar char="ü"/>
            </a:pPr>
            <a:r>
              <a:rPr lang="en-US" sz="1900" dirty="0">
                <a:solidFill>
                  <a:schemeClr val="accent1">
                    <a:lumMod val="75000"/>
                  </a:schemeClr>
                </a:solidFill>
              </a:rPr>
              <a:t>Agency/Department/Ministry, CIO in charge of a long-term digital agenda, aligned with national development strategies and SDGs</a:t>
            </a:r>
          </a:p>
          <a:p>
            <a:pPr marL="342900" indent="-342900">
              <a:buFont typeface="Wingdings" panose="05000000000000000000" pitchFamily="2" charset="2"/>
              <a:buChar char="ü"/>
            </a:pPr>
            <a:r>
              <a:rPr lang="en-US" sz="1900" dirty="0">
                <a:solidFill>
                  <a:schemeClr val="accent1">
                    <a:lumMod val="75000"/>
                  </a:schemeClr>
                </a:solidFill>
              </a:rPr>
              <a:t>Comprehensive legal and regulatory framework</a:t>
            </a:r>
          </a:p>
          <a:p>
            <a:pPr marL="342900" indent="-342900">
              <a:buFont typeface="Wingdings" panose="05000000000000000000" pitchFamily="2" charset="2"/>
              <a:buChar char="ü"/>
            </a:pPr>
            <a:r>
              <a:rPr lang="en-US" sz="1900" dirty="0">
                <a:solidFill>
                  <a:schemeClr val="accent1">
                    <a:lumMod val="75000"/>
                  </a:schemeClr>
                </a:solidFill>
              </a:rPr>
              <a:t>National strategy for new technologies such as AI, 5G and </a:t>
            </a:r>
            <a:r>
              <a:rPr lang="en-US" sz="1900" dirty="0" err="1">
                <a:solidFill>
                  <a:schemeClr val="accent1">
                    <a:lumMod val="75000"/>
                  </a:schemeClr>
                </a:solidFill>
              </a:rPr>
              <a:t>blockchains</a:t>
            </a:r>
            <a:endParaRPr lang="en-US" sz="1900" dirty="0">
              <a:solidFill>
                <a:schemeClr val="accent1">
                  <a:lumMod val="75000"/>
                </a:schemeClr>
              </a:solidFill>
            </a:endParaRPr>
          </a:p>
          <a:p>
            <a:pPr marL="342900" indent="-342900">
              <a:buFont typeface="Wingdings" panose="05000000000000000000" pitchFamily="2" charset="2"/>
              <a:buChar char="ü"/>
            </a:pPr>
            <a:endParaRPr lang="en-US" sz="2000" dirty="0">
              <a:solidFill>
                <a:schemeClr val="accent1">
                  <a:lumMod val="75000"/>
                </a:schemeClr>
              </a:solidFill>
            </a:endParaRPr>
          </a:p>
        </p:txBody>
      </p:sp>
      <p:pic>
        <p:nvPicPr>
          <p:cNvPr id="7" name="Graphic 4">
            <a:extLst>
              <a:ext uri="{FF2B5EF4-FFF2-40B4-BE49-F238E27FC236}">
                <a16:creationId xmlns:a16="http://schemas.microsoft.com/office/drawing/2014/main" id="{5E028058-594D-42AC-9107-A65E89C59E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428" y="336164"/>
            <a:ext cx="2370788" cy="429751"/>
          </a:xfrm>
          <a:prstGeom prst="rect">
            <a:avLst/>
          </a:prstGeom>
        </p:spPr>
      </p:pic>
      <p:pic>
        <p:nvPicPr>
          <p:cNvPr id="8" name="Immagine 12" descr="Immagine che contiene stanza, cibo&#10;&#10;Descrizione generata automaticamente">
            <a:extLst>
              <a:ext uri="{FF2B5EF4-FFF2-40B4-BE49-F238E27FC236}">
                <a16:creationId xmlns:a16="http://schemas.microsoft.com/office/drawing/2014/main" id="{C6A44451-A567-406D-BC47-0D5238E47E86}"/>
              </a:ext>
            </a:extLst>
          </p:cNvPr>
          <p:cNvPicPr>
            <a:picLocks noChangeAspect="1"/>
          </p:cNvPicPr>
          <p:nvPr/>
        </p:nvPicPr>
        <p:blipFill>
          <a:blip r:embed="rId6"/>
          <a:stretch>
            <a:fillRect/>
          </a:stretch>
        </p:blipFill>
        <p:spPr>
          <a:xfrm>
            <a:off x="2708301" y="281277"/>
            <a:ext cx="1234193" cy="543093"/>
          </a:xfrm>
          <a:prstGeom prst="rect">
            <a:avLst/>
          </a:prstGeom>
        </p:spPr>
      </p:pic>
      <p:pic>
        <p:nvPicPr>
          <p:cNvPr id="9" name="Picture 8"/>
          <p:cNvPicPr>
            <a:picLocks noChangeAspect="1"/>
          </p:cNvPicPr>
          <p:nvPr/>
        </p:nvPicPr>
        <p:blipFill>
          <a:blip r:embed="rId7"/>
          <a:stretch>
            <a:fillRect/>
          </a:stretch>
        </p:blipFill>
        <p:spPr>
          <a:xfrm>
            <a:off x="4638675" y="630936"/>
            <a:ext cx="7553325" cy="6227064"/>
          </a:xfrm>
          <a:prstGeom prst="rect">
            <a:avLst/>
          </a:prstGeom>
        </p:spPr>
      </p:pic>
      <p:sp>
        <p:nvSpPr>
          <p:cNvPr id="12" name="Slide Number Placeholder 11"/>
          <p:cNvSpPr>
            <a:spLocks noGrp="1"/>
          </p:cNvSpPr>
          <p:nvPr>
            <p:ph type="sldNum" sz="quarter" idx="12"/>
          </p:nvPr>
        </p:nvSpPr>
        <p:spPr/>
        <p:txBody>
          <a:bodyPr/>
          <a:lstStyle/>
          <a:p>
            <a:fld id="{961E0DA8-AC27-403E-90E8-404BCA9BAC80}" type="slidenum">
              <a:rPr lang="en-US" smtClean="0"/>
              <a:pPr/>
              <a:t>9</a:t>
            </a:fld>
            <a:endParaRPr lang="en-US"/>
          </a:p>
        </p:txBody>
      </p:sp>
    </p:spTree>
    <p:extLst>
      <p:ext uri="{BB962C8B-B14F-4D97-AF65-F5344CB8AC3E}">
        <p14:creationId xmlns:p14="http://schemas.microsoft.com/office/powerpoint/2010/main" val="4074967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CE9CB7B05C164D8080449E5E0CE91F" ma:contentTypeVersion="12" ma:contentTypeDescription="Create a new document." ma:contentTypeScope="" ma:versionID="02801b6d6d66163e7f9bfd9524cfdf1e">
  <xsd:schema xmlns:xsd="http://www.w3.org/2001/XMLSchema" xmlns:xs="http://www.w3.org/2001/XMLSchema" xmlns:p="http://schemas.microsoft.com/office/2006/metadata/properties" xmlns:ns3="331bc5fa-37a0-4eaf-92e6-e8f500860589" xmlns:ns4="efb7f1d3-2f00-4f20-b7f7-b4cd1648c34e" targetNamespace="http://schemas.microsoft.com/office/2006/metadata/properties" ma:root="true" ma:fieldsID="c5f0b541fdfe4c8548a250d3cfb67fa9" ns3:_="" ns4:_="">
    <xsd:import namespace="331bc5fa-37a0-4eaf-92e6-e8f500860589"/>
    <xsd:import namespace="efb7f1d3-2f00-4f20-b7f7-b4cd1648c34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1bc5fa-37a0-4eaf-92e6-e8f5008605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b7f1d3-2f00-4f20-b7f7-b4cd1648c34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4F1261-52CF-4BB5-BBDD-0648D7F3DA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1bc5fa-37a0-4eaf-92e6-e8f500860589"/>
    <ds:schemaRef ds:uri="efb7f1d3-2f00-4f20-b7f7-b4cd1648c3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39DFB7-9125-4867-A664-444F99A61AD8}">
  <ds:schemaRefs>
    <ds:schemaRef ds:uri="http://purl.org/dc/dcmitype/"/>
    <ds:schemaRef ds:uri="efb7f1d3-2f00-4f20-b7f7-b4cd1648c34e"/>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purl.org/dc/terms/"/>
    <ds:schemaRef ds:uri="http://schemas.openxmlformats.org/package/2006/metadata/core-properties"/>
    <ds:schemaRef ds:uri="331bc5fa-37a0-4eaf-92e6-e8f500860589"/>
    <ds:schemaRef ds:uri="http://purl.org/dc/elements/1.1/"/>
  </ds:schemaRefs>
</ds:datastoreItem>
</file>

<file path=customXml/itemProps3.xml><?xml version="1.0" encoding="utf-8"?>
<ds:datastoreItem xmlns:ds="http://schemas.openxmlformats.org/officeDocument/2006/customXml" ds:itemID="{6B602F4B-B9BD-4042-A2D6-BB82D4A6B6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20231</TotalTime>
  <Words>1355</Words>
  <Application>Microsoft Office PowerPoint</Application>
  <PresentationFormat>Widescreen</PresentationFormat>
  <Paragraphs>191</Paragraphs>
  <Slides>18</Slides>
  <Notes>10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18</vt:i4>
      </vt:variant>
    </vt:vector>
  </HeadingPairs>
  <TitlesOfParts>
    <vt:vector size="32" baseType="lpstr">
      <vt:lpstr>inherit</vt:lpstr>
      <vt:lpstr>Liberation Serif</vt:lpstr>
      <vt:lpstr>Abadi</vt:lpstr>
      <vt:lpstr>Arial</vt:lpstr>
      <vt:lpstr>Calibri</vt:lpstr>
      <vt:lpstr>Calibri Light</vt:lpstr>
      <vt:lpstr>Cambria</vt:lpstr>
      <vt:lpstr>Candara</vt:lpstr>
      <vt:lpstr>Century Gothic</vt:lpstr>
      <vt:lpstr>Roboto</vt:lpstr>
      <vt:lpstr>Segoe 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2020: E-Government Development at a Glance</vt:lpstr>
      <vt:lpstr>Global and Regional Distribution</vt:lpstr>
      <vt:lpstr>Global Leading Countries (1/2)</vt:lpstr>
      <vt:lpstr>Global Leading Countries  (2/2)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Jan-Willem Lammens</dc:creator>
  <cp:lastModifiedBy>Vincenzo Aquaro</cp:lastModifiedBy>
  <cp:revision>800</cp:revision>
  <cp:lastPrinted>2019-07-19T08:16:10Z</cp:lastPrinted>
  <dcterms:created xsi:type="dcterms:W3CDTF">2019-04-05T03:01:40Z</dcterms:created>
  <dcterms:modified xsi:type="dcterms:W3CDTF">2022-05-27T17:00:49Z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0x0101002ACE9CB7B05C164D8080449E5E0CE91F</vt:lpwstr>
  </property>
</Properties>
</file>